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57" r:id="rId5"/>
    <p:sldId id="258" r:id="rId6"/>
    <p:sldId id="261" r:id="rId7"/>
    <p:sldId id="262" r:id="rId8"/>
    <p:sldId id="263" r:id="rId9"/>
    <p:sldId id="264" r:id="rId10"/>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A1B76867-E570-47A4-9E06-E1A62D79EE1C}" type="datetimeFigureOut">
              <a:rPr lang="es-AR" smtClean="0"/>
              <a:t>20/9/2020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ECAD88A-9350-48DB-B535-20E03DB72C96}" type="slidenum">
              <a:rPr lang="es-AR" smtClean="0"/>
              <a:t>‹Nº›</a:t>
            </a:fld>
            <a:endParaRPr lang="es-AR"/>
          </a:p>
        </p:txBody>
      </p:sp>
    </p:spTree>
    <p:extLst>
      <p:ext uri="{BB962C8B-B14F-4D97-AF65-F5344CB8AC3E}">
        <p14:creationId xmlns:p14="http://schemas.microsoft.com/office/powerpoint/2010/main" val="1298650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A1B76867-E570-47A4-9E06-E1A62D79EE1C}" type="datetimeFigureOut">
              <a:rPr lang="es-AR" smtClean="0"/>
              <a:t>20/9/2020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ECAD88A-9350-48DB-B535-20E03DB72C96}" type="slidenum">
              <a:rPr lang="es-AR" smtClean="0"/>
              <a:t>‹Nº›</a:t>
            </a:fld>
            <a:endParaRPr lang="es-AR"/>
          </a:p>
        </p:txBody>
      </p:sp>
    </p:spTree>
    <p:extLst>
      <p:ext uri="{BB962C8B-B14F-4D97-AF65-F5344CB8AC3E}">
        <p14:creationId xmlns:p14="http://schemas.microsoft.com/office/powerpoint/2010/main" val="2825097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A1B76867-E570-47A4-9E06-E1A62D79EE1C}" type="datetimeFigureOut">
              <a:rPr lang="es-AR" smtClean="0"/>
              <a:t>20/9/2020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ECAD88A-9350-48DB-B535-20E03DB72C96}" type="slidenum">
              <a:rPr lang="es-AR" smtClean="0"/>
              <a:t>‹Nº›</a:t>
            </a:fld>
            <a:endParaRPr lang="es-AR"/>
          </a:p>
        </p:txBody>
      </p:sp>
    </p:spTree>
    <p:extLst>
      <p:ext uri="{BB962C8B-B14F-4D97-AF65-F5344CB8AC3E}">
        <p14:creationId xmlns:p14="http://schemas.microsoft.com/office/powerpoint/2010/main" val="1636626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A1B76867-E570-47A4-9E06-E1A62D79EE1C}" type="datetimeFigureOut">
              <a:rPr lang="es-AR" smtClean="0"/>
              <a:t>20/9/2020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ECAD88A-9350-48DB-B535-20E03DB72C96}" type="slidenum">
              <a:rPr lang="es-AR" smtClean="0"/>
              <a:t>‹Nº›</a:t>
            </a:fld>
            <a:endParaRPr lang="es-AR"/>
          </a:p>
        </p:txBody>
      </p:sp>
    </p:spTree>
    <p:extLst>
      <p:ext uri="{BB962C8B-B14F-4D97-AF65-F5344CB8AC3E}">
        <p14:creationId xmlns:p14="http://schemas.microsoft.com/office/powerpoint/2010/main" val="3919488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1B76867-E570-47A4-9E06-E1A62D79EE1C}" type="datetimeFigureOut">
              <a:rPr lang="es-AR" smtClean="0"/>
              <a:t>20/9/2020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ECAD88A-9350-48DB-B535-20E03DB72C96}" type="slidenum">
              <a:rPr lang="es-AR" smtClean="0"/>
              <a:t>‹Nº›</a:t>
            </a:fld>
            <a:endParaRPr lang="es-AR"/>
          </a:p>
        </p:txBody>
      </p:sp>
    </p:spTree>
    <p:extLst>
      <p:ext uri="{BB962C8B-B14F-4D97-AF65-F5344CB8AC3E}">
        <p14:creationId xmlns:p14="http://schemas.microsoft.com/office/powerpoint/2010/main" val="1399251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A1B76867-E570-47A4-9E06-E1A62D79EE1C}" type="datetimeFigureOut">
              <a:rPr lang="es-AR" smtClean="0"/>
              <a:t>20/9/2020</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ECAD88A-9350-48DB-B535-20E03DB72C96}" type="slidenum">
              <a:rPr lang="es-AR" smtClean="0"/>
              <a:t>‹Nº›</a:t>
            </a:fld>
            <a:endParaRPr lang="es-AR"/>
          </a:p>
        </p:txBody>
      </p:sp>
    </p:spTree>
    <p:extLst>
      <p:ext uri="{BB962C8B-B14F-4D97-AF65-F5344CB8AC3E}">
        <p14:creationId xmlns:p14="http://schemas.microsoft.com/office/powerpoint/2010/main" val="2231681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A1B76867-E570-47A4-9E06-E1A62D79EE1C}" type="datetimeFigureOut">
              <a:rPr lang="es-AR" smtClean="0"/>
              <a:t>20/9/2020</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4ECAD88A-9350-48DB-B535-20E03DB72C96}" type="slidenum">
              <a:rPr lang="es-AR" smtClean="0"/>
              <a:t>‹Nº›</a:t>
            </a:fld>
            <a:endParaRPr lang="es-AR"/>
          </a:p>
        </p:txBody>
      </p:sp>
    </p:spTree>
    <p:extLst>
      <p:ext uri="{BB962C8B-B14F-4D97-AF65-F5344CB8AC3E}">
        <p14:creationId xmlns:p14="http://schemas.microsoft.com/office/powerpoint/2010/main" val="3479469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A1B76867-E570-47A4-9E06-E1A62D79EE1C}" type="datetimeFigureOut">
              <a:rPr lang="es-AR" smtClean="0"/>
              <a:t>20/9/2020</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4ECAD88A-9350-48DB-B535-20E03DB72C96}" type="slidenum">
              <a:rPr lang="es-AR" smtClean="0"/>
              <a:t>‹Nº›</a:t>
            </a:fld>
            <a:endParaRPr lang="es-AR"/>
          </a:p>
        </p:txBody>
      </p:sp>
    </p:spTree>
    <p:extLst>
      <p:ext uri="{BB962C8B-B14F-4D97-AF65-F5344CB8AC3E}">
        <p14:creationId xmlns:p14="http://schemas.microsoft.com/office/powerpoint/2010/main" val="497151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1B76867-E570-47A4-9E06-E1A62D79EE1C}" type="datetimeFigureOut">
              <a:rPr lang="es-AR" smtClean="0"/>
              <a:t>20/9/2020</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4ECAD88A-9350-48DB-B535-20E03DB72C96}" type="slidenum">
              <a:rPr lang="es-AR" smtClean="0"/>
              <a:t>‹Nº›</a:t>
            </a:fld>
            <a:endParaRPr lang="es-AR"/>
          </a:p>
        </p:txBody>
      </p:sp>
    </p:spTree>
    <p:extLst>
      <p:ext uri="{BB962C8B-B14F-4D97-AF65-F5344CB8AC3E}">
        <p14:creationId xmlns:p14="http://schemas.microsoft.com/office/powerpoint/2010/main" val="3714279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1B76867-E570-47A4-9E06-E1A62D79EE1C}" type="datetimeFigureOut">
              <a:rPr lang="es-AR" smtClean="0"/>
              <a:t>20/9/2020</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ECAD88A-9350-48DB-B535-20E03DB72C96}" type="slidenum">
              <a:rPr lang="es-AR" smtClean="0"/>
              <a:t>‹Nº›</a:t>
            </a:fld>
            <a:endParaRPr lang="es-AR"/>
          </a:p>
        </p:txBody>
      </p:sp>
    </p:spTree>
    <p:extLst>
      <p:ext uri="{BB962C8B-B14F-4D97-AF65-F5344CB8AC3E}">
        <p14:creationId xmlns:p14="http://schemas.microsoft.com/office/powerpoint/2010/main" val="884812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1B76867-E570-47A4-9E06-E1A62D79EE1C}" type="datetimeFigureOut">
              <a:rPr lang="es-AR" smtClean="0"/>
              <a:t>20/9/2020</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ECAD88A-9350-48DB-B535-20E03DB72C96}" type="slidenum">
              <a:rPr lang="es-AR" smtClean="0"/>
              <a:t>‹Nº›</a:t>
            </a:fld>
            <a:endParaRPr lang="es-AR"/>
          </a:p>
        </p:txBody>
      </p:sp>
    </p:spTree>
    <p:extLst>
      <p:ext uri="{BB962C8B-B14F-4D97-AF65-F5344CB8AC3E}">
        <p14:creationId xmlns:p14="http://schemas.microsoft.com/office/powerpoint/2010/main" val="4041661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B76867-E570-47A4-9E06-E1A62D79EE1C}" type="datetimeFigureOut">
              <a:rPr lang="es-AR" smtClean="0"/>
              <a:t>20/9/2020</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AD88A-9350-48DB-B535-20E03DB72C96}" type="slidenum">
              <a:rPr lang="es-AR" smtClean="0"/>
              <a:t>‹Nº›</a:t>
            </a:fld>
            <a:endParaRPr lang="es-AR"/>
          </a:p>
        </p:txBody>
      </p:sp>
    </p:spTree>
    <p:extLst>
      <p:ext uri="{BB962C8B-B14F-4D97-AF65-F5344CB8AC3E}">
        <p14:creationId xmlns:p14="http://schemas.microsoft.com/office/powerpoint/2010/main" val="3071912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AR"/>
          </a:p>
        </p:txBody>
      </p:sp>
      <p:sp>
        <p:nvSpPr>
          <p:cNvPr id="3" name="2 Subtítulo"/>
          <p:cNvSpPr>
            <a:spLocks noGrp="1"/>
          </p:cNvSpPr>
          <p:nvPr>
            <p:ph type="subTitle" idx="1"/>
          </p:nvPr>
        </p:nvSpPr>
        <p:spPr/>
        <p:txBody>
          <a:bodyPr/>
          <a:lstStyle/>
          <a:p>
            <a:endParaRPr lang="es-AR"/>
          </a:p>
        </p:txBody>
      </p:sp>
    </p:spTree>
    <p:extLst>
      <p:ext uri="{BB962C8B-B14F-4D97-AF65-F5344CB8AC3E}">
        <p14:creationId xmlns:p14="http://schemas.microsoft.com/office/powerpoint/2010/main" val="3880243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dirty="0" smtClean="0"/>
              <a:t>En intercambiadores de calor, tanto en contracorriente como en los de flujo paralelo, la temperatura de cada corriente va cambiando, por lo tanto, al expresar la velocidad de transferencia de calor se define una temperatura media entre los fluidos:</a:t>
            </a:r>
          </a:p>
          <a:p>
            <a:pPr algn="ctr"/>
            <a:r>
              <a:rPr lang="es-AR" dirty="0" smtClean="0"/>
              <a:t>Q = U*A*∆TML</a:t>
            </a:r>
            <a:endParaRPr lang="es-AR" dirty="0"/>
          </a:p>
        </p:txBody>
      </p:sp>
    </p:spTree>
    <p:extLst>
      <p:ext uri="{BB962C8B-B14F-4D97-AF65-F5344CB8AC3E}">
        <p14:creationId xmlns:p14="http://schemas.microsoft.com/office/powerpoint/2010/main" val="533703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dirty="0" smtClean="0"/>
              <a:t>donde U es el coeficiente global de transmisión de calor. Dado que la superficie de transferencia de calor dentro del tubo es menor que la de afuera, se asume con poco error para tubos de poco espesor que el área de transferencia por unidad de longitud de tubo es igual a πDm, con Dm = ½ (D0+Di), siendo D0: diámetro exterior y Di: diámetro interior.</a:t>
            </a:r>
            <a:endParaRPr lang="es-AR" dirty="0"/>
          </a:p>
        </p:txBody>
      </p:sp>
    </p:spTree>
    <p:extLst>
      <p:ext uri="{BB962C8B-B14F-4D97-AF65-F5344CB8AC3E}">
        <p14:creationId xmlns:p14="http://schemas.microsoft.com/office/powerpoint/2010/main" val="519565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Contra flujo </a:t>
            </a:r>
            <a:endParaRPr lang="es-AR" dirty="0"/>
          </a:p>
        </p:txBody>
      </p:sp>
      <p:sp>
        <p:nvSpPr>
          <p:cNvPr id="3" name="2 Marcador de contenido"/>
          <p:cNvSpPr>
            <a:spLocks noGrp="1"/>
          </p:cNvSpPr>
          <p:nvPr>
            <p:ph idx="1"/>
          </p:nvPr>
        </p:nvSpPr>
        <p:spPr/>
        <p:txBody>
          <a:bodyPr/>
          <a:lstStyle/>
          <a:p>
            <a:endParaRPr lang="es-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1628800"/>
            <a:ext cx="3036078" cy="23711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4653136"/>
            <a:ext cx="42291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49100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Condensado de fluido caliente</a:t>
            </a:r>
            <a:endParaRPr lang="es-A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1556792"/>
            <a:ext cx="3257550" cy="271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781425" y="3520281"/>
            <a:ext cx="158115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0901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dirty="0"/>
          </a:p>
        </p:txBody>
      </p:sp>
      <p:sp>
        <p:nvSpPr>
          <p:cNvPr id="3" name="2 Marcador de contenido"/>
          <p:cNvSpPr>
            <a:spLocks noGrp="1"/>
          </p:cNvSpPr>
          <p:nvPr>
            <p:ph idx="1"/>
          </p:nvPr>
        </p:nvSpPr>
        <p:spPr/>
        <p:txBody>
          <a:bodyPr/>
          <a:lstStyle/>
          <a:p>
            <a:endParaRPr lang="es-AR"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2862162"/>
            <a:ext cx="4641295" cy="3773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133946"/>
            <a:ext cx="4989665" cy="29551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5795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endParaRPr lang="es-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06" y="836712"/>
            <a:ext cx="9213813" cy="5184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67521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Coeficiente global de transmisión de calor</a:t>
            </a:r>
            <a:endParaRPr lang="es-AR" dirty="0"/>
          </a:p>
        </p:txBody>
      </p:sp>
      <mc:AlternateContent xmlns:mc="http://schemas.openxmlformats.org/markup-compatibility/2006">
        <mc:Choice xmlns:a14="http://schemas.microsoft.com/office/drawing/2010/main" Requires="a14">
          <p:sp>
            <p:nvSpPr>
              <p:cNvPr id="3" name="2 Marcador de contenido"/>
              <p:cNvSpPr>
                <a:spLocks noGrp="1"/>
              </p:cNvSpPr>
              <p:nvPr>
                <p:ph idx="1"/>
              </p:nvPr>
            </p:nvSpPr>
            <p:spPr/>
            <p:txBody>
              <a:bodyPr/>
              <a:lstStyle/>
              <a:p>
                <a14:m>
                  <m:oMath xmlns:m="http://schemas.openxmlformats.org/officeDocument/2006/math">
                    <m:r>
                      <a:rPr lang="es-AR" b="0" i="1" smtClean="0">
                        <a:latin typeface="Cambria Math"/>
                      </a:rPr>
                      <m:t>𝑈</m:t>
                    </m:r>
                    <m:r>
                      <a:rPr lang="es-AR" b="0" i="1" smtClean="0">
                        <a:latin typeface="Cambria Math"/>
                      </a:rPr>
                      <m:t>=</m:t>
                    </m:r>
                    <m:f>
                      <m:fPr>
                        <m:ctrlPr>
                          <a:rPr lang="es-AR" b="0" i="1" smtClean="0">
                            <a:latin typeface="Cambria Math"/>
                          </a:rPr>
                        </m:ctrlPr>
                      </m:fPr>
                      <m:num>
                        <m:r>
                          <a:rPr lang="es-AR" b="0" i="1" smtClean="0">
                            <a:latin typeface="Cambria Math"/>
                          </a:rPr>
                          <m:t>1</m:t>
                        </m:r>
                      </m:num>
                      <m:den>
                        <m:f>
                          <m:fPr>
                            <m:ctrlPr>
                              <a:rPr lang="es-AR" b="0" i="1" smtClean="0">
                                <a:latin typeface="Cambria Math"/>
                              </a:rPr>
                            </m:ctrlPr>
                          </m:fPr>
                          <m:num>
                            <m:r>
                              <a:rPr lang="es-AR" b="0" i="1" smtClean="0">
                                <a:latin typeface="Cambria Math"/>
                              </a:rPr>
                              <m:t>1</m:t>
                            </m:r>
                          </m:num>
                          <m:den>
                            <m:sSub>
                              <m:sSubPr>
                                <m:ctrlPr>
                                  <a:rPr lang="es-AR" b="0" i="1" smtClean="0">
                                    <a:latin typeface="Cambria Math"/>
                                  </a:rPr>
                                </m:ctrlPr>
                              </m:sSubPr>
                              <m:e>
                                <m:r>
                                  <a:rPr lang="es-AR" b="0" i="1" smtClean="0">
                                    <a:latin typeface="Cambria Math"/>
                                  </a:rPr>
                                  <m:t>h</m:t>
                                </m:r>
                              </m:e>
                              <m:sub>
                                <m:r>
                                  <a:rPr lang="es-AR" b="0" i="1" smtClean="0">
                                    <a:latin typeface="Cambria Math"/>
                                  </a:rPr>
                                  <m:t>𝑉</m:t>
                                </m:r>
                              </m:sub>
                            </m:sSub>
                          </m:den>
                        </m:f>
                        <m:r>
                          <a:rPr lang="es-AR" b="0" i="1" smtClean="0">
                            <a:latin typeface="Cambria Math"/>
                          </a:rPr>
                          <m:t>+</m:t>
                        </m:r>
                        <m:f>
                          <m:fPr>
                            <m:ctrlPr>
                              <a:rPr lang="es-AR" b="0" i="1" smtClean="0">
                                <a:latin typeface="Cambria Math"/>
                              </a:rPr>
                            </m:ctrlPr>
                          </m:fPr>
                          <m:num>
                            <m:r>
                              <a:rPr lang="es-AR" b="0" i="1" smtClean="0">
                                <a:latin typeface="Cambria Math"/>
                              </a:rPr>
                              <m:t>1</m:t>
                            </m:r>
                          </m:num>
                          <m:den>
                            <m:f>
                              <m:fPr>
                                <m:ctrlPr>
                                  <a:rPr lang="es-AR" b="0" i="1" smtClean="0">
                                    <a:latin typeface="Cambria Math"/>
                                  </a:rPr>
                                </m:ctrlPr>
                              </m:fPr>
                              <m:num>
                                <m:f>
                                  <m:fPr>
                                    <m:ctrlPr>
                                      <a:rPr lang="es-AR" b="0" i="1" smtClean="0">
                                        <a:latin typeface="Cambria Math"/>
                                      </a:rPr>
                                    </m:ctrlPr>
                                  </m:fPr>
                                  <m:num>
                                    <m:r>
                                      <a:rPr lang="es-AR" b="0" i="1" smtClean="0">
                                        <a:latin typeface="Cambria Math"/>
                                      </a:rPr>
                                      <m:t>2</m:t>
                                    </m:r>
                                    <m:r>
                                      <a:rPr lang="es-AR" b="0" i="1" smtClean="0">
                                        <a:latin typeface="Cambria Math"/>
                                      </a:rPr>
                                      <m:t>𝐷𝑒</m:t>
                                    </m:r>
                                  </m:num>
                                  <m:den>
                                    <m:r>
                                      <a:rPr lang="es-AR" b="0" i="1" smtClean="0">
                                        <a:latin typeface="Cambria Math"/>
                                      </a:rPr>
                                      <m:t>(</m:t>
                                    </m:r>
                                    <m:r>
                                      <a:rPr lang="es-AR" b="0" i="1" smtClean="0">
                                        <a:latin typeface="Cambria Math"/>
                                      </a:rPr>
                                      <m:t>𝐷𝑒</m:t>
                                    </m:r>
                                    <m:r>
                                      <a:rPr lang="es-AR" b="0" i="1" smtClean="0">
                                        <a:latin typeface="Cambria Math"/>
                                      </a:rPr>
                                      <m:t>+</m:t>
                                    </m:r>
                                    <m:r>
                                      <a:rPr lang="es-AR" b="0" i="1" smtClean="0">
                                        <a:latin typeface="Cambria Math"/>
                                      </a:rPr>
                                      <m:t>𝐷𝑖</m:t>
                                    </m:r>
                                    <m:r>
                                      <a:rPr lang="es-AR" b="0" i="1" smtClean="0">
                                        <a:latin typeface="Cambria Math"/>
                                      </a:rPr>
                                      <m:t>)</m:t>
                                    </m:r>
                                  </m:den>
                                </m:f>
                                <m:r>
                                  <a:rPr lang="es-AR" b="0" i="1" smtClean="0">
                                    <a:latin typeface="Cambria Math"/>
                                  </a:rPr>
                                  <m:t>∗</m:t>
                                </m:r>
                                <m:r>
                                  <a:rPr lang="es-AR" b="0" i="1" smtClean="0">
                                    <a:latin typeface="Cambria Math"/>
                                  </a:rPr>
                                  <m:t>𝑒</m:t>
                                </m:r>
                              </m:num>
                              <m:den>
                                <m:sSub>
                                  <m:sSubPr>
                                    <m:ctrlPr>
                                      <a:rPr lang="es-AR" b="0" i="1" smtClean="0">
                                        <a:latin typeface="Cambria Math"/>
                                      </a:rPr>
                                    </m:ctrlPr>
                                  </m:sSubPr>
                                  <m:e>
                                    <m:r>
                                      <a:rPr lang="es-AR" b="0" i="1" smtClean="0">
                                        <a:latin typeface="Cambria Math"/>
                                      </a:rPr>
                                      <m:t>𝑘</m:t>
                                    </m:r>
                                  </m:e>
                                  <m:sub>
                                    <m:r>
                                      <a:rPr lang="es-AR" b="0" i="1" smtClean="0">
                                        <a:latin typeface="Cambria Math"/>
                                      </a:rPr>
                                      <m:t>𝑎𝑐𝑒𝑟𝑜</m:t>
                                    </m:r>
                                  </m:sub>
                                </m:sSub>
                              </m:den>
                            </m:f>
                          </m:den>
                        </m:f>
                        <m:r>
                          <a:rPr lang="es-AR" b="0" i="1" smtClean="0">
                            <a:latin typeface="Cambria Math"/>
                          </a:rPr>
                          <m:t>+</m:t>
                        </m:r>
                        <m:f>
                          <m:fPr>
                            <m:ctrlPr>
                              <a:rPr lang="es-AR" b="0" i="1" smtClean="0">
                                <a:latin typeface="Cambria Math"/>
                              </a:rPr>
                            </m:ctrlPr>
                          </m:fPr>
                          <m:num>
                            <m:r>
                              <a:rPr lang="es-AR" b="0" i="1" smtClean="0">
                                <a:latin typeface="Cambria Math"/>
                              </a:rPr>
                              <m:t>1</m:t>
                            </m:r>
                          </m:num>
                          <m:den>
                            <m:sSub>
                              <m:sSubPr>
                                <m:ctrlPr>
                                  <a:rPr lang="es-AR" b="0" i="1" smtClean="0">
                                    <a:latin typeface="Cambria Math"/>
                                  </a:rPr>
                                </m:ctrlPr>
                              </m:sSubPr>
                              <m:e>
                                <m:r>
                                  <a:rPr lang="es-AR" b="0" i="1" smtClean="0">
                                    <a:latin typeface="Cambria Math"/>
                                  </a:rPr>
                                  <m:t>h</m:t>
                                </m:r>
                              </m:e>
                              <m:sub>
                                <m:r>
                                  <a:rPr lang="es-AR" b="0" i="1" smtClean="0">
                                    <a:latin typeface="Cambria Math"/>
                                  </a:rPr>
                                  <m:t>𝐻</m:t>
                                </m:r>
                                <m:r>
                                  <a:rPr lang="es-AR" b="0" i="1" smtClean="0">
                                    <a:latin typeface="Cambria Math"/>
                                  </a:rPr>
                                  <m:t>2</m:t>
                                </m:r>
                                <m:r>
                                  <a:rPr lang="es-AR" b="0" i="1" smtClean="0">
                                    <a:latin typeface="Cambria Math"/>
                                  </a:rPr>
                                  <m:t>𝑂</m:t>
                                </m:r>
                              </m:sub>
                            </m:sSub>
                          </m:den>
                        </m:f>
                      </m:den>
                    </m:f>
                  </m:oMath>
                </a14:m>
                <a:endParaRPr lang="es-AR" dirty="0" smtClean="0"/>
              </a:p>
              <a:p>
                <a14:m>
                  <m:oMath xmlns:m="http://schemas.openxmlformats.org/officeDocument/2006/math">
                    <m:acc>
                      <m:accPr>
                        <m:chr m:val="̇"/>
                        <m:ctrlPr>
                          <a:rPr lang="es-AR" i="1" smtClean="0">
                            <a:latin typeface="Cambria Math"/>
                          </a:rPr>
                        </m:ctrlPr>
                      </m:accPr>
                      <m:e>
                        <m:r>
                          <a:rPr lang="es-AR" b="0" i="1" smtClean="0">
                            <a:latin typeface="Cambria Math"/>
                          </a:rPr>
                          <m:t>𝑄</m:t>
                        </m:r>
                      </m:e>
                    </m:acc>
                    <m:r>
                      <a:rPr lang="es-AR" b="0" i="1" smtClean="0">
                        <a:latin typeface="Cambria Math"/>
                      </a:rPr>
                      <m:t>=</m:t>
                    </m:r>
                    <m:r>
                      <a:rPr lang="es-AR" b="0" i="1" smtClean="0">
                        <a:latin typeface="Cambria Math"/>
                      </a:rPr>
                      <m:t>𝐴</m:t>
                    </m:r>
                    <m:r>
                      <a:rPr lang="es-AR" b="0" i="1" smtClean="0">
                        <a:latin typeface="Cambria Math"/>
                      </a:rPr>
                      <m:t>∗</m:t>
                    </m:r>
                    <m:r>
                      <a:rPr lang="es-AR" b="0" i="1" smtClean="0">
                        <a:latin typeface="Cambria Math"/>
                      </a:rPr>
                      <m:t>𝑈</m:t>
                    </m:r>
                    <m:r>
                      <a:rPr lang="es-AR" b="0" i="1" smtClean="0">
                        <a:latin typeface="Cambria Math"/>
                      </a:rPr>
                      <m:t>∗∆</m:t>
                    </m:r>
                    <m:sSub>
                      <m:sSubPr>
                        <m:ctrlPr>
                          <a:rPr lang="es-AR" b="0" i="1" smtClean="0">
                            <a:latin typeface="Cambria Math"/>
                            <a:ea typeface="Cambria Math"/>
                          </a:rPr>
                        </m:ctrlPr>
                      </m:sSubPr>
                      <m:e>
                        <m:r>
                          <a:rPr lang="es-AR" b="0" i="1" smtClean="0">
                            <a:latin typeface="Cambria Math"/>
                            <a:ea typeface="Cambria Math"/>
                          </a:rPr>
                          <m:t>𝑇</m:t>
                        </m:r>
                      </m:e>
                      <m:sub>
                        <m:r>
                          <a:rPr lang="es-AR" b="0" i="1" smtClean="0">
                            <a:latin typeface="Cambria Math"/>
                            <a:ea typeface="Cambria Math"/>
                          </a:rPr>
                          <m:t>𝐿𝑀𝑇𝐷</m:t>
                        </m:r>
                      </m:sub>
                    </m:sSub>
                  </m:oMath>
                </a14:m>
                <a:endParaRPr lang="es-AR" dirty="0"/>
              </a:p>
            </p:txBody>
          </p:sp>
        </mc:Choice>
        <mc:Fallback>
          <p:sp>
            <p:nvSpPr>
              <p:cNvPr id="3" name="2 Marcador de contenido"/>
              <p:cNvSpPr>
                <a:spLocks noGrp="1" noRot="1" noChangeAspect="1" noMove="1" noResize="1" noEditPoints="1" noAdjustHandles="1" noChangeArrowheads="1" noChangeShapeType="1" noTextEdit="1"/>
              </p:cNvSpPr>
              <p:nvPr>
                <p:ph idx="1"/>
              </p:nvPr>
            </p:nvSpPr>
            <p:spPr>
              <a:blipFill rotWithShape="1">
                <a:blip r:embed="rId2"/>
                <a:stretch>
                  <a:fillRect/>
                </a:stretch>
              </a:blipFill>
            </p:spPr>
            <p:txBody>
              <a:bodyPr/>
              <a:lstStyle/>
              <a:p>
                <a:r>
                  <a:rPr lang="es-AR">
                    <a:noFill/>
                  </a:rPr>
                  <a:t> </a:t>
                </a:r>
              </a:p>
            </p:txBody>
          </p:sp>
        </mc:Fallback>
      </mc:AlternateContent>
    </p:spTree>
    <p:extLst>
      <p:ext uri="{BB962C8B-B14F-4D97-AF65-F5344CB8AC3E}">
        <p14:creationId xmlns:p14="http://schemas.microsoft.com/office/powerpoint/2010/main" val="411628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endParaRPr lang="es-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42" y="10792"/>
            <a:ext cx="9018720" cy="65973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473829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181</Words>
  <Application>Microsoft Office PowerPoint</Application>
  <PresentationFormat>Presentación en pantalla (4:3)</PresentationFormat>
  <Paragraphs>8</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Presentación de PowerPoint</vt:lpstr>
      <vt:lpstr>Presentación de PowerPoint</vt:lpstr>
      <vt:lpstr>Presentación de PowerPoint</vt:lpstr>
      <vt:lpstr>Contra flujo </vt:lpstr>
      <vt:lpstr>Condensado de fluido caliente</vt:lpstr>
      <vt:lpstr>Presentación de PowerPoint</vt:lpstr>
      <vt:lpstr>Presentación de PowerPoint</vt:lpstr>
      <vt:lpstr>Coeficiente global de transmisión de calor</vt:lpstr>
      <vt:lpstr>Presentación de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dc:creator>
  <cp:lastModifiedBy>Microsoft</cp:lastModifiedBy>
  <cp:revision>7</cp:revision>
  <dcterms:created xsi:type="dcterms:W3CDTF">2020-09-21T00:34:23Z</dcterms:created>
  <dcterms:modified xsi:type="dcterms:W3CDTF">2020-09-21T03:41:01Z</dcterms:modified>
</cp:coreProperties>
</file>