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0" r:id="rId4"/>
    <p:sldId id="261" r:id="rId5"/>
    <p:sldId id="263" r:id="rId6"/>
    <p:sldId id="262" r:id="rId7"/>
    <p:sldId id="259"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8ABE3C1-DBE1-495D-B57B-2849774B866A}" type="datetimeFigureOut">
              <a:rPr lang="en-US" smtClean="0"/>
              <a:t>5/15/2024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06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46C117F-5CCF-4837-BE5F-2B92066CAFAF}"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8907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4EB90BD-B6CE-46B7-997F-7313B992CCDC}"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5574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DB9D11F-B188-461D-B23F-39381795C052}"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847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2E6D8D9-55A2-4063-B0F3-121F44549695}"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0739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0836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9D6E9DEC-419B-4CC5-A080-3B06BD5A8291}"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29829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024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231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8099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0578ACC-22D6-47C1-A373-4FD133E34F3C}" type="datetimeFigureOut">
              <a:rPr lang="en-US" smtClean="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90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2968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93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5/15/2024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9200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5/15/2024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837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331444B-B92B-4E27-8C94-BB93EAF5CB18}"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09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63EFA5E-FA76-400D-B3DC-F0BA90E6D107}" type="datetimeFigureOut">
              <a:rPr lang="en-US" smtClean="0"/>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15202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5/15/2024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0164504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DDBE6"/>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Accidentes laborales</a:t>
            </a:r>
            <a:endParaRPr lang="en-US" dirty="0"/>
          </a:p>
        </p:txBody>
      </p:sp>
      <p:sp>
        <p:nvSpPr>
          <p:cNvPr id="3" name="Subtítulo 2"/>
          <p:cNvSpPr>
            <a:spLocks noGrp="1"/>
          </p:cNvSpPr>
          <p:nvPr>
            <p:ph type="subTitle" idx="1"/>
          </p:nvPr>
        </p:nvSpPr>
        <p:spPr>
          <a:xfrm>
            <a:off x="3969008" y="7246604"/>
            <a:ext cx="761129" cy="89507"/>
          </a:xfrm>
        </p:spPr>
        <p:txBody>
          <a:bodyPr>
            <a:normAutofit fontScale="25000" lnSpcReduction="20000"/>
          </a:bodyPr>
          <a:lstStyle/>
          <a:p>
            <a:endParaRPr lang="en-US" dirty="0"/>
          </a:p>
        </p:txBody>
      </p:sp>
      <p:pic>
        <p:nvPicPr>
          <p:cNvPr id="1026" name="Picture 2" descr="Captura de un trabajador de almacén tiene un accidente relacionado con el trabajo. Se está cayendo antes de tratar de recoger una caja fuerte de cartón del estante. Lesiones duras en el trabaj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5330" y="3735987"/>
            <a:ext cx="1846510" cy="15640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bre Maduro En La Escalera Después Del Accidente De Deslizamiento Y Caí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053" y="3551216"/>
            <a:ext cx="1833348" cy="165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75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0316" y="654140"/>
            <a:ext cx="10478813" cy="1582164"/>
          </a:xfrm>
        </p:spPr>
        <p:txBody>
          <a:bodyPr>
            <a:noAutofit/>
          </a:bodyPr>
          <a:lstStyle/>
          <a:p>
            <a:r>
              <a:rPr lang="es-AR" sz="2800" b="1" dirty="0" smtClean="0"/>
              <a:t>Incapacidades Laborales</a:t>
            </a:r>
            <a:r>
              <a:rPr lang="es-AR" sz="1800" dirty="0" smtClean="0"/>
              <a:t/>
            </a:r>
            <a:br>
              <a:rPr lang="es-AR" sz="1800" dirty="0" smtClean="0"/>
            </a:br>
            <a:r>
              <a:rPr lang="es-AR" sz="1800" dirty="0" smtClean="0"/>
              <a:t>Existen </a:t>
            </a:r>
            <a:r>
              <a:rPr lang="es-ES" sz="1800" dirty="0" smtClean="0"/>
              <a:t>contingencias laborales – AL/EL – sufridas por el trabajador que pueden recuperarse con tratamientos y periodos de licencia, mientras que otros dejan secuelas permanentes en la salud del trabajador/a, o sea incapacidades que deberán afrontar por siempre.  </a:t>
            </a:r>
            <a:br>
              <a:rPr lang="es-ES" sz="1800" dirty="0" smtClean="0"/>
            </a:br>
            <a:r>
              <a:rPr lang="es-AR" sz="2000" b="1" dirty="0">
                <a:latin typeface="Times New Roman" panose="02020603050405020304" pitchFamily="18" charset="0"/>
                <a:cs typeface="Times New Roman" panose="02020603050405020304" pitchFamily="18" charset="0"/>
              </a:rPr>
              <a:t>¿ Cuántos tipos de Incapacidades hay?</a:t>
            </a:r>
            <a:r>
              <a:rPr lang="es-AR" sz="1800" dirty="0"/>
              <a:t/>
            </a:r>
            <a:br>
              <a:rPr lang="es-AR" sz="1800" dirty="0"/>
            </a:br>
            <a:endParaRPr lang="en-US" sz="1800" dirty="0"/>
          </a:p>
        </p:txBody>
      </p:sp>
      <p:sp>
        <p:nvSpPr>
          <p:cNvPr id="3" name="Marcador de contenido 2"/>
          <p:cNvSpPr>
            <a:spLocks noGrp="1"/>
          </p:cNvSpPr>
          <p:nvPr>
            <p:ph idx="1"/>
          </p:nvPr>
        </p:nvSpPr>
        <p:spPr>
          <a:xfrm>
            <a:off x="830316" y="2535911"/>
            <a:ext cx="10615449" cy="3602130"/>
          </a:xfrm>
        </p:spPr>
        <p:txBody>
          <a:bodyPr>
            <a:normAutofit fontScale="85000" lnSpcReduction="10000"/>
          </a:bodyPr>
          <a:lstStyle/>
          <a:p>
            <a:pPr marL="84138" lvl="3" indent="452438"/>
            <a:r>
              <a:rPr lang="es-AR" sz="2400" b="1" dirty="0" smtClean="0">
                <a:solidFill>
                  <a:srgbClr val="C00000"/>
                </a:solidFill>
              </a:rPr>
              <a:t>Incapacidad Laboral Temporaria:</a:t>
            </a:r>
            <a:r>
              <a:rPr lang="es-AR" sz="2400" b="1" dirty="0" smtClean="0"/>
              <a:t> </a:t>
            </a:r>
            <a:r>
              <a:rPr lang="es-AR" sz="2400" b="1" dirty="0" smtClean="0"/>
              <a:t>(ILT) </a:t>
            </a:r>
            <a:r>
              <a:rPr lang="es-ES" sz="2400" dirty="0" smtClean="0"/>
              <a:t>Cuando </a:t>
            </a:r>
            <a:r>
              <a:rPr lang="es-ES" sz="2400" dirty="0" smtClean="0"/>
              <a:t>el </a:t>
            </a:r>
            <a:r>
              <a:rPr lang="es-ES" sz="2400" dirty="0"/>
              <a:t>trabajador se </a:t>
            </a:r>
            <a:r>
              <a:rPr lang="es-ES" sz="2400" dirty="0" smtClean="0"/>
              <a:t>accidenta o posee una enfermedad laboral, </a:t>
            </a:r>
            <a:r>
              <a:rPr lang="es-ES" sz="2400" dirty="0"/>
              <a:t>y el daño sufrido le impide </a:t>
            </a:r>
            <a:r>
              <a:rPr lang="es-ES" sz="2400" dirty="0" smtClean="0"/>
              <a:t>realizar las </a:t>
            </a:r>
            <a:r>
              <a:rPr lang="es-ES" sz="2400" dirty="0"/>
              <a:t>tareas </a:t>
            </a:r>
            <a:r>
              <a:rPr lang="es-ES" sz="2400" dirty="0" smtClean="0"/>
              <a:t>habituales. </a:t>
            </a:r>
            <a:r>
              <a:rPr lang="es-ES" sz="2400" dirty="0"/>
              <a:t>Mientras </a:t>
            </a:r>
            <a:r>
              <a:rPr lang="es-ES" sz="2400" dirty="0">
                <a:latin typeface="Times New Roman" panose="02020603050405020304" pitchFamily="18" charset="0"/>
                <a:cs typeface="Times New Roman" panose="02020603050405020304" pitchFamily="18" charset="0"/>
              </a:rPr>
              <a:t>perdura la ILT, el trabajador </a:t>
            </a:r>
            <a:r>
              <a:rPr lang="es-ES" sz="2400" dirty="0" smtClean="0">
                <a:latin typeface="Times New Roman" panose="02020603050405020304" pitchFamily="18" charset="0"/>
                <a:cs typeface="Times New Roman" panose="02020603050405020304" pitchFamily="18" charset="0"/>
              </a:rPr>
              <a:t>percibirá una remuneración equivalente </a:t>
            </a:r>
            <a:r>
              <a:rPr lang="es-ES" sz="2400" dirty="0">
                <a:latin typeface="Times New Roman" panose="02020603050405020304" pitchFamily="18" charset="0"/>
                <a:cs typeface="Times New Roman" panose="02020603050405020304" pitchFamily="18" charset="0"/>
              </a:rPr>
              <a:t>al sueldo que hubiera recibido si no se hubiera accidentado</a:t>
            </a:r>
            <a:r>
              <a:rPr lang="es-ES" sz="2400" dirty="0" smtClean="0">
                <a:latin typeface="Times New Roman" panose="02020603050405020304" pitchFamily="18" charset="0"/>
                <a:cs typeface="Times New Roman" panose="02020603050405020304" pitchFamily="18" charset="0"/>
              </a:rPr>
              <a:t>. Los 10 primeros días debe abonar el empleador y luego la A.R.T</a:t>
            </a:r>
            <a:r>
              <a:rPr lang="es-ES" sz="2400" b="1" u="sng" dirty="0" smtClean="0">
                <a:latin typeface="Times New Roman" panose="02020603050405020304" pitchFamily="18" charset="0"/>
                <a:cs typeface="Times New Roman" panose="02020603050405020304" pitchFamily="18" charset="0"/>
              </a:rPr>
              <a:t>. CESA</a:t>
            </a:r>
            <a:r>
              <a:rPr lang="es-ES" sz="2400" dirty="0" smtClean="0">
                <a:latin typeface="Times New Roman" panose="02020603050405020304" pitchFamily="18" charset="0"/>
                <a:cs typeface="Times New Roman" panose="02020603050405020304" pitchFamily="18" charset="0"/>
              </a:rPr>
              <a:t>: </a:t>
            </a:r>
            <a:r>
              <a:rPr lang="es-ES" sz="2400" dirty="0">
                <a:latin typeface="Times New Roman" panose="02020603050405020304" pitchFamily="18" charset="0"/>
                <a:cs typeface="Times New Roman" panose="02020603050405020304" pitchFamily="18" charset="0"/>
              </a:rPr>
              <a:t>a) Alta </a:t>
            </a:r>
            <a:r>
              <a:rPr lang="es-ES" sz="2400" dirty="0" smtClean="0">
                <a:latin typeface="Times New Roman" panose="02020603050405020304" pitchFamily="18" charset="0"/>
                <a:cs typeface="Times New Roman" panose="02020603050405020304" pitchFamily="18" charset="0"/>
              </a:rPr>
              <a:t>médica- b</a:t>
            </a:r>
            <a:r>
              <a:rPr lang="es-ES" sz="2400" dirty="0">
                <a:latin typeface="Times New Roman" panose="02020603050405020304" pitchFamily="18" charset="0"/>
                <a:cs typeface="Times New Roman" panose="02020603050405020304" pitchFamily="18" charset="0"/>
              </a:rPr>
              <a:t>) Declaración de Incapacidad Laboral Permanente (ILP</a:t>
            </a:r>
            <a:r>
              <a:rPr lang="es-ES" sz="2400" dirty="0" smtClean="0">
                <a:latin typeface="Times New Roman" panose="02020603050405020304" pitchFamily="18" charset="0"/>
                <a:cs typeface="Times New Roman" panose="02020603050405020304" pitchFamily="18" charset="0"/>
              </a:rPr>
              <a:t>) - c</a:t>
            </a:r>
            <a:r>
              <a:rPr lang="es-ES" sz="2400" dirty="0">
                <a:latin typeface="Times New Roman" panose="02020603050405020304" pitchFamily="18" charset="0"/>
                <a:cs typeface="Times New Roman" panose="02020603050405020304" pitchFamily="18" charset="0"/>
              </a:rPr>
              <a:t>) Transcurso de dos (2) años desde la primera manifestación </a:t>
            </a:r>
            <a:r>
              <a:rPr lang="es-ES" sz="2400" dirty="0" smtClean="0">
                <a:latin typeface="Times New Roman" panose="02020603050405020304" pitchFamily="18" charset="0"/>
                <a:cs typeface="Times New Roman" panose="02020603050405020304" pitchFamily="18" charset="0"/>
              </a:rPr>
              <a:t>invalidante - d</a:t>
            </a:r>
            <a:r>
              <a:rPr lang="es-ES" sz="2400" dirty="0">
                <a:latin typeface="Times New Roman" panose="02020603050405020304" pitchFamily="18" charset="0"/>
                <a:cs typeface="Times New Roman" panose="02020603050405020304" pitchFamily="18" charset="0"/>
              </a:rPr>
              <a:t>) Muerte del damnificado.</a:t>
            </a:r>
            <a:endParaRPr lang="es-AR" sz="2400" b="1" dirty="0">
              <a:latin typeface="Times New Roman" panose="02020603050405020304" pitchFamily="18" charset="0"/>
              <a:cs typeface="Times New Roman" panose="02020603050405020304" pitchFamily="18" charset="0"/>
            </a:endParaRPr>
          </a:p>
          <a:p>
            <a:pPr marL="1371600" lvl="3" indent="0">
              <a:buNone/>
            </a:pPr>
            <a:endParaRPr lang="es-AR" sz="2400" b="1" dirty="0"/>
          </a:p>
          <a:p>
            <a:pPr marL="84138" lvl="3" indent="452438"/>
            <a:r>
              <a:rPr lang="es-AR" sz="2400" b="1" dirty="0" smtClean="0">
                <a:solidFill>
                  <a:srgbClr val="C00000"/>
                </a:solidFill>
              </a:rPr>
              <a:t>Incapacidad Laboral Permanente:</a:t>
            </a:r>
            <a:r>
              <a:rPr lang="es-AR" sz="2400" b="1" dirty="0" smtClean="0"/>
              <a:t> </a:t>
            </a:r>
            <a:r>
              <a:rPr lang="es-ES" sz="2400" dirty="0"/>
              <a:t>luego de </a:t>
            </a:r>
            <a:r>
              <a:rPr lang="es-ES" sz="2400" dirty="0" smtClean="0"/>
              <a:t>ocurrido el accidente o enfermedad en el trabajo, y habiéndose sometido a tratamientos médicos, </a:t>
            </a:r>
            <a:r>
              <a:rPr lang="es-ES" sz="2400" dirty="0"/>
              <a:t>y aun así presenta disminuciones anatómicas o funcionales </a:t>
            </a:r>
            <a:r>
              <a:rPr lang="es-ES" sz="2400" dirty="0" smtClean="0"/>
              <a:t>que perdurarán </a:t>
            </a:r>
            <a:r>
              <a:rPr lang="es-ES" sz="2400" dirty="0"/>
              <a:t>toda su </a:t>
            </a:r>
            <a:r>
              <a:rPr lang="es-ES" sz="2400" dirty="0" smtClean="0"/>
              <a:t>vida, </a:t>
            </a:r>
            <a:r>
              <a:rPr lang="es-ES" sz="2400" dirty="0"/>
              <a:t>se considera que el trabajador sufre de una Incapacidad Laboral Permanente (ILP) en alguno de los siguientes grados</a:t>
            </a:r>
            <a:r>
              <a:rPr lang="es-ES" sz="2400" dirty="0" smtClean="0"/>
              <a:t>: ILPP – ILPT- ILPD – GRAN INVALIDEZ</a:t>
            </a:r>
            <a:endParaRPr lang="en-US" sz="2400" b="1" dirty="0"/>
          </a:p>
        </p:txBody>
      </p:sp>
    </p:spTree>
    <p:extLst>
      <p:ext uri="{BB962C8B-B14F-4D97-AF65-F5344CB8AC3E}">
        <p14:creationId xmlns:p14="http://schemas.microsoft.com/office/powerpoint/2010/main" val="362925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Incapacidad laboral PERMANENTE </a:t>
            </a:r>
            <a:br>
              <a:rPr lang="es-AR" dirty="0" smtClean="0"/>
            </a:br>
            <a:r>
              <a:rPr lang="es-AR" sz="1600" dirty="0" smtClean="0"/>
              <a:t>(art.8)</a:t>
            </a:r>
            <a:endParaRPr lang="en-US" sz="1600" dirty="0"/>
          </a:p>
        </p:txBody>
      </p:sp>
      <p:sp>
        <p:nvSpPr>
          <p:cNvPr id="3" name="Marcador de contenido 2"/>
          <p:cNvSpPr>
            <a:spLocks noGrp="1"/>
          </p:cNvSpPr>
          <p:nvPr>
            <p:ph idx="1"/>
          </p:nvPr>
        </p:nvSpPr>
        <p:spPr>
          <a:xfrm>
            <a:off x="1295400" y="2556931"/>
            <a:ext cx="9955695" cy="3555633"/>
          </a:xfrm>
        </p:spPr>
        <p:txBody>
          <a:bodyPr>
            <a:normAutofit fontScale="70000" lnSpcReduction="20000"/>
          </a:bodyPr>
          <a:lstStyle/>
          <a:p>
            <a:pPr marL="0" indent="0">
              <a:buNone/>
            </a:pPr>
            <a:r>
              <a:rPr lang="es-ES" b="1" dirty="0" smtClean="0"/>
              <a:t>ILP: el daño ocasiona </a:t>
            </a:r>
            <a:r>
              <a:rPr lang="es-ES" dirty="0" smtClean="0"/>
              <a:t>una </a:t>
            </a:r>
            <a:r>
              <a:rPr lang="es-ES" dirty="0"/>
              <a:t>disminución permanente de </a:t>
            </a:r>
            <a:r>
              <a:rPr lang="es-ES" dirty="0" smtClean="0"/>
              <a:t>la </a:t>
            </a:r>
            <a:r>
              <a:rPr lang="es-ES" dirty="0"/>
              <a:t>capacidad </a:t>
            </a:r>
            <a:r>
              <a:rPr lang="es-ES" dirty="0" err="1"/>
              <a:t>laborativa</a:t>
            </a:r>
            <a:r>
              <a:rPr lang="es-ES" dirty="0"/>
              <a:t>.</a:t>
            </a:r>
          </a:p>
          <a:p>
            <a:pPr marL="0" indent="0">
              <a:buNone/>
            </a:pPr>
            <a:endParaRPr lang="es-ES" b="1" dirty="0" smtClean="0"/>
          </a:p>
          <a:p>
            <a:pPr>
              <a:buFontTx/>
              <a:buChar char="-"/>
            </a:pPr>
            <a:r>
              <a:rPr lang="es-ES" b="1" dirty="0" smtClean="0"/>
              <a:t>TOTAL</a:t>
            </a:r>
            <a:r>
              <a:rPr lang="es-ES" dirty="0" smtClean="0"/>
              <a:t>         </a:t>
            </a:r>
            <a:r>
              <a:rPr lang="es-ES" b="1" dirty="0" smtClean="0"/>
              <a:t>66% </a:t>
            </a:r>
            <a:r>
              <a:rPr lang="es-ES" dirty="0" smtClean="0"/>
              <a:t>     </a:t>
            </a:r>
            <a:endParaRPr lang="es-ES" b="1" dirty="0" smtClean="0"/>
          </a:p>
          <a:p>
            <a:pPr>
              <a:buFontTx/>
              <a:buChar char="-"/>
            </a:pPr>
            <a:r>
              <a:rPr lang="es-ES" b="1" dirty="0" smtClean="0"/>
              <a:t>PARCIAL</a:t>
            </a:r>
            <a:r>
              <a:rPr lang="es-ES" dirty="0" smtClean="0"/>
              <a:t>:   </a:t>
            </a:r>
            <a:r>
              <a:rPr lang="es-ES" b="1" dirty="0" smtClean="0"/>
              <a:t>- </a:t>
            </a:r>
            <a:r>
              <a:rPr lang="es-ES" b="1" dirty="0" smtClean="0"/>
              <a:t>66 </a:t>
            </a:r>
            <a:r>
              <a:rPr lang="es-ES" b="1" dirty="0"/>
              <a:t>%</a:t>
            </a:r>
            <a:r>
              <a:rPr lang="es-ES" dirty="0"/>
              <a:t>, </a:t>
            </a:r>
            <a:r>
              <a:rPr lang="es-ES" dirty="0" smtClean="0"/>
              <a:t> </a:t>
            </a:r>
            <a:r>
              <a:rPr lang="es-ES" dirty="0" smtClean="0"/>
              <a:t>:  se </a:t>
            </a:r>
            <a:r>
              <a:rPr lang="es-ES" dirty="0" smtClean="0"/>
              <a:t>hace una </a:t>
            </a:r>
            <a:r>
              <a:rPr lang="es-ES" dirty="0" smtClean="0"/>
              <a:t>diferenciación: -  </a:t>
            </a:r>
            <a:r>
              <a:rPr lang="es-ES" dirty="0" smtClean="0"/>
              <a:t>hasta 50% </a:t>
            </a:r>
            <a:r>
              <a:rPr lang="es-ES" dirty="0" smtClean="0"/>
              <a:t>y</a:t>
            </a:r>
          </a:p>
          <a:p>
            <a:pPr marL="0" indent="0">
              <a:buNone/>
            </a:pPr>
            <a:r>
              <a:rPr lang="es-ES" dirty="0" smtClean="0"/>
              <a:t>                                                                                     - </a:t>
            </a:r>
            <a:r>
              <a:rPr lang="es-ES" dirty="0" smtClean="0"/>
              <a:t>de </a:t>
            </a:r>
            <a:r>
              <a:rPr lang="es-ES" dirty="0" smtClean="0"/>
              <a:t>50% a </a:t>
            </a:r>
            <a:r>
              <a:rPr lang="es-ES" dirty="0" smtClean="0"/>
              <a:t>66</a:t>
            </a:r>
            <a:r>
              <a:rPr lang="es-ES" dirty="0" smtClean="0"/>
              <a:t>% </a:t>
            </a:r>
          </a:p>
          <a:p>
            <a:pPr marL="0" indent="0">
              <a:buNone/>
            </a:pPr>
            <a:endParaRPr lang="es-ES" dirty="0"/>
          </a:p>
          <a:p>
            <a:endParaRPr lang="es-ES" b="1" dirty="0" smtClean="0"/>
          </a:p>
          <a:p>
            <a:r>
              <a:rPr lang="es-ES" b="1" dirty="0" smtClean="0"/>
              <a:t>GRADO</a:t>
            </a:r>
            <a:r>
              <a:rPr lang="es-ES" dirty="0" smtClean="0"/>
              <a:t> </a:t>
            </a:r>
            <a:r>
              <a:rPr lang="es-ES" dirty="0" smtClean="0"/>
              <a:t>de Incapacidad             </a:t>
            </a:r>
            <a:r>
              <a:rPr lang="es-ES" b="1" dirty="0" smtClean="0"/>
              <a:t>COMISIONES MÉDICAS</a:t>
            </a:r>
            <a:r>
              <a:rPr lang="es-ES" dirty="0" smtClean="0"/>
              <a:t>: -  tabla </a:t>
            </a:r>
            <a:r>
              <a:rPr lang="es-ES" dirty="0"/>
              <a:t>de evaluación de las </a:t>
            </a:r>
            <a:r>
              <a:rPr lang="es-ES" dirty="0" smtClean="0"/>
              <a:t>																</a:t>
            </a:r>
            <a:r>
              <a:rPr lang="es-ES" dirty="0" smtClean="0"/>
              <a:t>        incapacidades </a:t>
            </a:r>
            <a:r>
              <a:rPr lang="es-ES" dirty="0" smtClean="0"/>
              <a:t>laborales</a:t>
            </a:r>
            <a:r>
              <a:rPr lang="es-ES" dirty="0"/>
              <a:t>, </a:t>
            </a:r>
            <a:r>
              <a:rPr lang="es-ES" dirty="0" smtClean="0"/>
              <a:t>que 															</a:t>
            </a:r>
            <a:r>
              <a:rPr lang="es-ES" dirty="0" smtClean="0"/>
              <a:t>       elaborará </a:t>
            </a:r>
            <a:r>
              <a:rPr lang="es-ES" dirty="0"/>
              <a:t>el </a:t>
            </a:r>
            <a:r>
              <a:rPr lang="es-ES" dirty="0" smtClean="0"/>
              <a:t>PEN (factores como la </a:t>
            </a:r>
            <a:r>
              <a:rPr lang="es-ES" dirty="0"/>
              <a:t>edad </a:t>
            </a:r>
            <a:r>
              <a:rPr lang="es-ES" dirty="0" smtClean="0"/>
              <a:t>														del Trabajador</a:t>
            </a:r>
            <a:r>
              <a:rPr lang="es-ES" dirty="0"/>
              <a:t>, el tipo de actividad y </a:t>
            </a:r>
            <a:r>
              <a:rPr lang="es-ES" dirty="0" smtClean="0"/>
              <a:t>													</a:t>
            </a:r>
            <a:r>
              <a:rPr lang="es-ES" dirty="0" smtClean="0"/>
              <a:t>                  las </a:t>
            </a:r>
            <a:r>
              <a:rPr lang="es-ES" dirty="0"/>
              <a:t>posibilidades de </a:t>
            </a:r>
            <a:r>
              <a:rPr lang="es-ES" dirty="0" smtClean="0"/>
              <a:t>reubicación </a:t>
            </a:r>
            <a:r>
              <a:rPr lang="es-ES" dirty="0"/>
              <a:t>laboral.</a:t>
            </a:r>
          </a:p>
          <a:p>
            <a:endParaRPr lang="en-US" dirty="0"/>
          </a:p>
        </p:txBody>
      </p:sp>
      <p:sp>
        <p:nvSpPr>
          <p:cNvPr id="7" name="Flecha derecha 6"/>
          <p:cNvSpPr/>
          <p:nvPr/>
        </p:nvSpPr>
        <p:spPr>
          <a:xfrm flipV="1">
            <a:off x="3965713" y="4919870"/>
            <a:ext cx="387626"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6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AR" dirty="0" smtClean="0"/>
              <a:t>Provisionalidad del carácter </a:t>
            </a:r>
            <a:r>
              <a:rPr lang="es-AR" b="1" dirty="0" smtClean="0"/>
              <a:t>permanente</a:t>
            </a:r>
            <a:r>
              <a:rPr lang="es-AR" dirty="0" smtClean="0"/>
              <a:t> de la incapacidad</a:t>
            </a:r>
            <a:endParaRPr lang="en-US" dirty="0"/>
          </a:p>
        </p:txBody>
      </p:sp>
      <p:sp>
        <p:nvSpPr>
          <p:cNvPr id="3" name="Marcador de contenido 2"/>
          <p:cNvSpPr>
            <a:spLocks noGrp="1"/>
          </p:cNvSpPr>
          <p:nvPr>
            <p:ph idx="1"/>
          </p:nvPr>
        </p:nvSpPr>
        <p:spPr>
          <a:xfrm>
            <a:off x="1295400" y="2556932"/>
            <a:ext cx="10065025" cy="3318936"/>
          </a:xfrm>
        </p:spPr>
        <p:txBody>
          <a:bodyPr>
            <a:normAutofit lnSpcReduction="10000"/>
          </a:bodyPr>
          <a:lstStyle/>
          <a:p>
            <a:pPr marL="0" indent="0">
              <a:buNone/>
            </a:pPr>
            <a:r>
              <a:rPr lang="es-AR" dirty="0" smtClean="0"/>
              <a:t>1) Cuando por la ILP se tenga derecho a una </a:t>
            </a:r>
            <a:r>
              <a:rPr lang="es-AR" b="1" dirty="0" smtClean="0"/>
              <a:t>Pago mensual          </a:t>
            </a:r>
            <a:r>
              <a:rPr lang="es-AR" dirty="0" smtClean="0"/>
              <a:t>carácter provisorio por 36 meses prorrogable por 24 meses más por las CM</a:t>
            </a:r>
            <a:endParaRPr lang="en-US" dirty="0"/>
          </a:p>
          <a:p>
            <a:r>
              <a:rPr lang="es-ES" dirty="0" smtClean="0"/>
              <a:t>En </a:t>
            </a:r>
            <a:r>
              <a:rPr lang="es-ES" dirty="0"/>
              <a:t>los casos de </a:t>
            </a:r>
            <a:r>
              <a:rPr lang="es-ES" dirty="0" smtClean="0"/>
              <a:t>ILP Parcial        puede ser reducida estos plazos si se tiene certeza sobre el % de </a:t>
            </a:r>
            <a:r>
              <a:rPr lang="es-ES" dirty="0"/>
              <a:t>disminución de la capacidad </a:t>
            </a:r>
            <a:r>
              <a:rPr lang="es-ES" dirty="0" err="1"/>
              <a:t>laborativa</a:t>
            </a:r>
            <a:r>
              <a:rPr lang="es-ES" dirty="0"/>
              <a:t>.</a:t>
            </a:r>
          </a:p>
          <a:p>
            <a:r>
              <a:rPr lang="es-ES" dirty="0"/>
              <a:t>Vencidos los plazos anteriores, la Incapacidad Laboral Permanente tendrá carácter </a:t>
            </a:r>
            <a:r>
              <a:rPr lang="es-ES" u="sng" dirty="0"/>
              <a:t>definitivo.</a:t>
            </a:r>
          </a:p>
          <a:p>
            <a:pPr marL="0" indent="0">
              <a:buNone/>
            </a:pPr>
            <a:r>
              <a:rPr lang="es-ES" dirty="0" smtClean="0"/>
              <a:t>2) Cuando por la ILP se </a:t>
            </a:r>
            <a:r>
              <a:rPr lang="es-ES" dirty="0" smtClean="0"/>
              <a:t>tenga </a:t>
            </a:r>
            <a:r>
              <a:rPr lang="es-ES" dirty="0" smtClean="0"/>
              <a:t>derecho a una </a:t>
            </a:r>
            <a:r>
              <a:rPr lang="es-ES" b="1" dirty="0" smtClean="0"/>
              <a:t>Pago único        </a:t>
            </a:r>
            <a:r>
              <a:rPr lang="es-ES" dirty="0" smtClean="0"/>
              <a:t>el carácter definitivo se da al cese </a:t>
            </a:r>
            <a:r>
              <a:rPr lang="es-ES" dirty="0"/>
              <a:t>del período de incapacidad temporaria.</a:t>
            </a:r>
          </a:p>
          <a:p>
            <a:endParaRPr lang="en-US" dirty="0"/>
          </a:p>
        </p:txBody>
      </p:sp>
      <p:sp>
        <p:nvSpPr>
          <p:cNvPr id="4" name="Flecha derecha 3"/>
          <p:cNvSpPr/>
          <p:nvPr/>
        </p:nvSpPr>
        <p:spPr>
          <a:xfrm>
            <a:off x="8686800" y="2713382"/>
            <a:ext cx="347869"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derecha 4"/>
          <p:cNvSpPr/>
          <p:nvPr/>
        </p:nvSpPr>
        <p:spPr>
          <a:xfrm>
            <a:off x="5032513" y="3491947"/>
            <a:ext cx="347869"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echa derecha 5"/>
          <p:cNvSpPr/>
          <p:nvPr/>
        </p:nvSpPr>
        <p:spPr>
          <a:xfrm>
            <a:off x="8338931" y="5115339"/>
            <a:ext cx="347869" cy="208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7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smtClean="0"/>
              <a:t>INGRESO BASE</a:t>
            </a:r>
            <a:r>
              <a:rPr lang="es-AR" dirty="0" smtClean="0"/>
              <a:t> – </a:t>
            </a:r>
            <a:r>
              <a:rPr lang="es-AR" sz="1400" dirty="0" smtClean="0"/>
              <a:t>(art 12)</a:t>
            </a:r>
            <a:endParaRPr lang="en-US" sz="1400" dirty="0"/>
          </a:p>
        </p:txBody>
      </p:sp>
      <p:sp>
        <p:nvSpPr>
          <p:cNvPr id="3" name="Marcador de contenido 2"/>
          <p:cNvSpPr>
            <a:spLocks noGrp="1"/>
          </p:cNvSpPr>
          <p:nvPr>
            <p:ph idx="1"/>
          </p:nvPr>
        </p:nvSpPr>
        <p:spPr>
          <a:xfrm>
            <a:off x="728870" y="2407845"/>
            <a:ext cx="10581859" cy="3318936"/>
          </a:xfrm>
        </p:spPr>
        <p:txBody>
          <a:bodyPr>
            <a:noAutofit/>
          </a:bodyPr>
          <a:lstStyle/>
          <a:p>
            <a:r>
              <a:rPr lang="es-ES" sz="1800" dirty="0" smtClean="0"/>
              <a:t>Se utiliza para calcular las indemnizaciones en caso de: </a:t>
            </a:r>
            <a:r>
              <a:rPr lang="es-ES" sz="1800" b="1" dirty="0" smtClean="0"/>
              <a:t>Incapacidad Laboral DEFINITIVA O MUERTE</a:t>
            </a:r>
            <a:r>
              <a:rPr lang="es-ES" sz="1800" dirty="0" smtClean="0"/>
              <a:t> del trabajador</a:t>
            </a:r>
            <a:r>
              <a:rPr lang="es-ES" sz="1800" dirty="0"/>
              <a:t/>
            </a:r>
            <a:br>
              <a:rPr lang="es-ES" sz="1800" dirty="0"/>
            </a:br>
            <a:endParaRPr lang="es-ES" sz="1800" dirty="0" smtClean="0"/>
          </a:p>
          <a:p>
            <a:r>
              <a:rPr lang="es-ES" sz="1800" dirty="0" smtClean="0"/>
              <a:t>Es el resultante del Promedio Mensual </a:t>
            </a:r>
            <a:r>
              <a:rPr lang="es-ES" sz="1800" dirty="0"/>
              <a:t>de todos los salarios devengados </a:t>
            </a:r>
            <a:r>
              <a:rPr lang="es-ES" sz="1800" dirty="0" smtClean="0"/>
              <a:t>(según art. </a:t>
            </a:r>
            <a:r>
              <a:rPr lang="es-ES" sz="1800" dirty="0"/>
              <a:t>1° del Convenio N° 95 de la </a:t>
            </a:r>
            <a:r>
              <a:rPr lang="es-ES" sz="1800" dirty="0" smtClean="0"/>
              <a:t>OIT) - </a:t>
            </a:r>
            <a:r>
              <a:rPr lang="es-ES" sz="1800" dirty="0"/>
              <a:t>por el </a:t>
            </a:r>
            <a:r>
              <a:rPr lang="es-ES" sz="1800" dirty="0" smtClean="0"/>
              <a:t>trabajador en el año anterior a la </a:t>
            </a:r>
            <a:r>
              <a:rPr lang="es-ES" sz="1800" dirty="0"/>
              <a:t>primera manifestación </a:t>
            </a:r>
            <a:r>
              <a:rPr lang="es-ES" sz="1800" dirty="0" smtClean="0"/>
              <a:t>invalidante. Los </a:t>
            </a:r>
            <a:r>
              <a:rPr lang="es-ES" sz="1800" dirty="0"/>
              <a:t>salarios </a:t>
            </a:r>
            <a:r>
              <a:rPr lang="es-ES" sz="1800" dirty="0" smtClean="0"/>
              <a:t>primero se actualizan según la </a:t>
            </a:r>
            <a:r>
              <a:rPr lang="es-ES" sz="1800" dirty="0"/>
              <a:t>variación del índice Remuneraciones Imponibles Promedio de los Trabajadores Estables (RIPTE), elaborado y difundido por </a:t>
            </a:r>
            <a:r>
              <a:rPr lang="es-ES" sz="1800" dirty="0" smtClean="0"/>
              <a:t>el estado nacional utilizándose el mismo índice hasta la fecha en que deba abonarse la indemnización.</a:t>
            </a:r>
            <a:r>
              <a:rPr lang="es-ES" sz="1800" dirty="0"/>
              <a:t/>
            </a:r>
            <a:br>
              <a:rPr lang="es-ES" sz="1800" dirty="0"/>
            </a:br>
            <a:r>
              <a:rPr lang="es-ES" sz="1800" dirty="0"/>
              <a:t/>
            </a:r>
            <a:br>
              <a:rPr lang="es-ES" sz="1800" dirty="0"/>
            </a:br>
            <a:r>
              <a:rPr lang="es-ES" sz="1800" dirty="0" smtClean="0"/>
              <a:t>Si la ART no ponen a </a:t>
            </a:r>
            <a:r>
              <a:rPr lang="es-ES" sz="1800" dirty="0"/>
              <a:t>disposición el pago de la indemnización dentro del plazo debido, se aplicará un interés equivalente al promedio de la tasa activa cartera general nominal anual vencida a TREINTA (30) días del BANCO DE LA NACIÓN ARGENTINA, hasta la efectiva cancelación, acumulándose los intereses al capital en forma semestral, según lo establecido en el artículo 770 del Código Civil y Comercial de la Nación.</a:t>
            </a:r>
            <a:br>
              <a:rPr lang="es-ES" sz="1800" dirty="0"/>
            </a:br>
            <a:endParaRPr lang="en-US" sz="1800" dirty="0"/>
          </a:p>
        </p:txBody>
      </p:sp>
    </p:spTree>
    <p:extLst>
      <p:ext uri="{BB962C8B-B14F-4D97-AF65-F5344CB8AC3E}">
        <p14:creationId xmlns:p14="http://schemas.microsoft.com/office/powerpoint/2010/main" val="179522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4339" y="807274"/>
            <a:ext cx="10475845" cy="1554996"/>
          </a:xfrm>
        </p:spPr>
        <p:txBody>
          <a:bodyPr>
            <a:normAutofit fontScale="90000"/>
          </a:bodyPr>
          <a:lstStyle/>
          <a:p>
            <a:r>
              <a:rPr lang="es-AR" dirty="0" smtClean="0"/>
              <a:t> </a:t>
            </a:r>
            <a:r>
              <a:rPr lang="es-AR" sz="3100" b="1" dirty="0" smtClean="0"/>
              <a:t>Prestaciones dinerarias </a:t>
            </a:r>
            <a:r>
              <a:rPr lang="es-AR" sz="3100" dirty="0" smtClean="0"/>
              <a:t>frente a una Incapacidad Laboral</a:t>
            </a:r>
            <a:r>
              <a:rPr lang="es-AR" sz="4000" dirty="0" smtClean="0"/>
              <a:t> </a:t>
            </a:r>
            <a:r>
              <a:rPr lang="es-AR" sz="4000" b="1" dirty="0" smtClean="0"/>
              <a:t>PERMANENTE PARCIAL </a:t>
            </a:r>
            <a:r>
              <a:rPr lang="es-AR" sz="1600" b="1" dirty="0" smtClean="0"/>
              <a:t>(art.14)</a:t>
            </a:r>
            <a:br>
              <a:rPr lang="es-AR" sz="1600" b="1" dirty="0" smtClean="0"/>
            </a:br>
            <a:r>
              <a:rPr lang="es-AR" sz="2700" b="1" dirty="0" smtClean="0"/>
              <a:t>- 66% de Incapacidad </a:t>
            </a:r>
            <a:endParaRPr lang="en-US" sz="2700" b="1" dirty="0"/>
          </a:p>
        </p:txBody>
      </p:sp>
      <p:sp>
        <p:nvSpPr>
          <p:cNvPr id="3" name="Marcador de contenido 2"/>
          <p:cNvSpPr>
            <a:spLocks noGrp="1"/>
          </p:cNvSpPr>
          <p:nvPr>
            <p:ph idx="1"/>
          </p:nvPr>
        </p:nvSpPr>
        <p:spPr>
          <a:xfrm>
            <a:off x="1295402" y="2487358"/>
            <a:ext cx="10104782" cy="3318936"/>
          </a:xfrm>
        </p:spPr>
        <p:txBody>
          <a:bodyPr/>
          <a:lstStyle/>
          <a:p>
            <a:pPr marL="0" indent="0">
              <a:buNone/>
            </a:pPr>
            <a:r>
              <a:rPr lang="es-AR" dirty="0" smtClean="0"/>
              <a:t>-1.Desde el Cese de la ILT hasta que dure la </a:t>
            </a:r>
            <a:r>
              <a:rPr lang="es-AR" b="1" dirty="0" smtClean="0"/>
              <a:t>Provisionalidad</a:t>
            </a:r>
            <a:r>
              <a:rPr lang="es-AR" dirty="0" smtClean="0"/>
              <a:t> de la ILP:</a:t>
            </a:r>
          </a:p>
          <a:p>
            <a:pPr marL="0" indent="0">
              <a:buNone/>
            </a:pPr>
            <a:r>
              <a:rPr lang="es-AR" dirty="0" smtClean="0"/>
              <a:t>PAGO ÚNICO       </a:t>
            </a:r>
            <a:r>
              <a:rPr lang="es-AR" dirty="0" smtClean="0"/>
              <a:t>53 x </a:t>
            </a:r>
            <a:r>
              <a:rPr lang="es-AR" dirty="0" smtClean="0"/>
              <a:t>IB x % INCAPACIDAD x 65/ Edad del </a:t>
            </a:r>
            <a:r>
              <a:rPr lang="es-AR" dirty="0" err="1" smtClean="0"/>
              <a:t>Trab</a:t>
            </a:r>
            <a:r>
              <a:rPr lang="es-AR" dirty="0" smtClean="0"/>
              <a:t>.</a:t>
            </a:r>
          </a:p>
          <a:p>
            <a:pPr marL="0" indent="0">
              <a:buNone/>
            </a:pPr>
            <a:r>
              <a:rPr lang="es-AR" b="1" dirty="0" smtClean="0">
                <a:solidFill>
                  <a:srgbClr val="0070C0"/>
                </a:solidFill>
              </a:rPr>
              <a:t>Ejemplo: 53 x 75850,30 x 15% x 65/40 = $979.891,05</a:t>
            </a:r>
            <a:endParaRPr lang="es-AR" b="1" dirty="0">
              <a:solidFill>
                <a:srgbClr val="0070C0"/>
              </a:solidFill>
            </a:endParaRPr>
          </a:p>
          <a:p>
            <a:pPr marL="0" indent="0">
              <a:buNone/>
            </a:pPr>
            <a:r>
              <a:rPr lang="es-AR" dirty="0" smtClean="0"/>
              <a:t>-2.Declarada la Incapacidad Laboral Permanente </a:t>
            </a:r>
            <a:r>
              <a:rPr lang="es-AR" b="1" dirty="0" smtClean="0"/>
              <a:t>DEFINITIVA</a:t>
            </a:r>
            <a:r>
              <a:rPr lang="es-AR" dirty="0" smtClean="0"/>
              <a:t>:  </a:t>
            </a:r>
          </a:p>
          <a:p>
            <a:pPr marL="0" indent="0">
              <a:buNone/>
            </a:pPr>
            <a:r>
              <a:rPr lang="es-AR" dirty="0"/>
              <a:t>	</a:t>
            </a:r>
            <a:r>
              <a:rPr lang="es-AR" dirty="0" smtClean="0"/>
              <a:t>- a) 50% o menos       PAGO ÚNICO       53 IB x % Inc. x 65/edad del </a:t>
            </a:r>
            <a:r>
              <a:rPr lang="es-AR" dirty="0" err="1" smtClean="0"/>
              <a:t>Trab</a:t>
            </a:r>
            <a:r>
              <a:rPr lang="es-AR" dirty="0" smtClean="0"/>
              <a:t>.</a:t>
            </a:r>
          </a:p>
          <a:p>
            <a:pPr marL="0" indent="0">
              <a:buNone/>
            </a:pPr>
            <a:r>
              <a:rPr lang="es-AR" dirty="0"/>
              <a:t>	</a:t>
            </a:r>
            <a:r>
              <a:rPr lang="es-AR" dirty="0" smtClean="0"/>
              <a:t>- b) 50% a 66%          RENTA PERIÓDICA       IB x %Inc. + adicional </a:t>
            </a:r>
          </a:p>
          <a:p>
            <a:pPr marL="0" indent="0">
              <a:buNone/>
            </a:pPr>
            <a:endParaRPr lang="en-US" dirty="0"/>
          </a:p>
        </p:txBody>
      </p:sp>
      <p:sp>
        <p:nvSpPr>
          <p:cNvPr id="4" name="Rectángulo redondeado 3"/>
          <p:cNvSpPr/>
          <p:nvPr/>
        </p:nvSpPr>
        <p:spPr>
          <a:xfrm>
            <a:off x="10283688" y="5681206"/>
            <a:ext cx="1908312"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AR" sz="1600" b="1" dirty="0" smtClean="0">
                <a:solidFill>
                  <a:srgbClr val="FF0000"/>
                </a:solidFill>
              </a:rPr>
              <a:t>$12.847.372 </a:t>
            </a:r>
          </a:p>
          <a:p>
            <a:pPr algn="ctr"/>
            <a:r>
              <a:rPr lang="es-AR" sz="1600" b="1" dirty="0" err="1" smtClean="0">
                <a:solidFill>
                  <a:srgbClr val="FF0000"/>
                </a:solidFill>
              </a:rPr>
              <a:t>Res.SRT</a:t>
            </a:r>
            <a:r>
              <a:rPr lang="es-AR" sz="1600" b="1" dirty="0" smtClean="0">
                <a:solidFill>
                  <a:srgbClr val="FF0000"/>
                </a:solidFill>
              </a:rPr>
              <a:t> 18/24 va del 1/03 al 31/08 del 2024</a:t>
            </a:r>
            <a:endParaRPr lang="en-US" sz="1600" b="1" dirty="0">
              <a:solidFill>
                <a:srgbClr val="FF0000"/>
              </a:solidFill>
            </a:endParaRPr>
          </a:p>
        </p:txBody>
      </p:sp>
      <p:sp>
        <p:nvSpPr>
          <p:cNvPr id="5" name="Flecha curvada hacia la derecha 4"/>
          <p:cNvSpPr/>
          <p:nvPr/>
        </p:nvSpPr>
        <p:spPr>
          <a:xfrm>
            <a:off x="9909981" y="5499795"/>
            <a:ext cx="373707" cy="264380"/>
          </a:xfrm>
          <a:prstGeom prst="curvedRightArrow">
            <a:avLst>
              <a:gd name="adj1" fmla="val 3257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lecha derecha 5"/>
          <p:cNvSpPr/>
          <p:nvPr/>
        </p:nvSpPr>
        <p:spPr>
          <a:xfrm>
            <a:off x="3329609" y="3130825"/>
            <a:ext cx="417443" cy="28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echa derecha 6"/>
          <p:cNvSpPr/>
          <p:nvPr/>
        </p:nvSpPr>
        <p:spPr>
          <a:xfrm>
            <a:off x="4008783" y="4665311"/>
            <a:ext cx="417443" cy="28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7"/>
          <p:cNvSpPr/>
          <p:nvPr/>
        </p:nvSpPr>
        <p:spPr>
          <a:xfrm>
            <a:off x="3899452" y="5141842"/>
            <a:ext cx="417443" cy="28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echa derecha 8"/>
          <p:cNvSpPr/>
          <p:nvPr/>
        </p:nvSpPr>
        <p:spPr>
          <a:xfrm>
            <a:off x="6423991" y="4665310"/>
            <a:ext cx="417443" cy="28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echa derecha 9"/>
          <p:cNvSpPr/>
          <p:nvPr/>
        </p:nvSpPr>
        <p:spPr>
          <a:xfrm>
            <a:off x="7232375" y="5209902"/>
            <a:ext cx="417443" cy="288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rot="10800000" flipV="1">
            <a:off x="725556" y="5931382"/>
            <a:ext cx="5698434" cy="8570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dirty="0"/>
              <a:t>Para contingencias ocurridas entre el 01/03/2024 hasta el 31/08/2024: </a:t>
            </a:r>
            <a:r>
              <a:rPr lang="es-ES" b="1" dirty="0"/>
              <a:t>$28.906.583</a:t>
            </a:r>
            <a:r>
              <a:rPr lang="es-ES" dirty="0"/>
              <a:t> x el grado de ILP (más tasa del BNA).</a:t>
            </a:r>
            <a:endParaRPr lang="en-US" dirty="0"/>
          </a:p>
        </p:txBody>
      </p:sp>
      <p:pic>
        <p:nvPicPr>
          <p:cNvPr id="2050" name="Picture 2" descr="Trabajador de la construcción cayendo de una escalera dentro de un edifi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556" y="1335776"/>
            <a:ext cx="1568913" cy="115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9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600" dirty="0" smtClean="0"/>
              <a:t>Prestaciones dinerarias frente al Incapacidad Laboral </a:t>
            </a:r>
            <a:r>
              <a:rPr lang="es-AR" sz="3600" b="1" dirty="0" smtClean="0"/>
              <a:t>Permanente TOTAL (art.15)</a:t>
            </a:r>
            <a:endParaRPr lang="en-US" sz="3600" b="1" dirty="0"/>
          </a:p>
        </p:txBody>
      </p:sp>
      <p:sp>
        <p:nvSpPr>
          <p:cNvPr id="3" name="Marcador de contenido 2"/>
          <p:cNvSpPr>
            <a:spLocks noGrp="1"/>
          </p:cNvSpPr>
          <p:nvPr>
            <p:ph idx="1"/>
          </p:nvPr>
        </p:nvSpPr>
        <p:spPr>
          <a:xfrm>
            <a:off x="858079" y="2556931"/>
            <a:ext cx="10475842" cy="3645085"/>
          </a:xfrm>
        </p:spPr>
        <p:txBody>
          <a:bodyPr>
            <a:noAutofit/>
          </a:bodyPr>
          <a:lstStyle/>
          <a:p>
            <a:pPr marL="0" indent="0">
              <a:buNone/>
            </a:pPr>
            <a:r>
              <a:rPr lang="es-ES" sz="1800" b="1" dirty="0" smtClean="0">
                <a:latin typeface="Times New Roman" panose="02020603050405020304" pitchFamily="18" charset="0"/>
                <a:cs typeface="Times New Roman" panose="02020603050405020304" pitchFamily="18" charset="0"/>
              </a:rPr>
              <a:t>- Situación de PORVISIONALIDAD              pago mensual 70% del valor del IB </a:t>
            </a:r>
            <a:r>
              <a:rPr lang="es-ES" sz="1800" dirty="0">
                <a:latin typeface="Times New Roman" panose="02020603050405020304" pitchFamily="18" charset="0"/>
                <a:cs typeface="Times New Roman" panose="02020603050405020304" pitchFamily="18" charset="0"/>
              </a:rPr>
              <a:t> </a:t>
            </a:r>
            <a:r>
              <a:rPr lang="es-ES" sz="1800" dirty="0" smtClean="0">
                <a:latin typeface="Times New Roman" panose="02020603050405020304" pitchFamily="18" charset="0"/>
                <a:cs typeface="Times New Roman" panose="02020603050405020304" pitchFamily="18" charset="0"/>
              </a:rPr>
              <a:t> (No goza de prestaciones del sistema previsional, sí de la obra social y las de  la ART (apartado 1)</a:t>
            </a:r>
          </a:p>
          <a:p>
            <a:pPr>
              <a:buFontTx/>
              <a:buChar char="-"/>
            </a:pPr>
            <a:r>
              <a:rPr lang="es-ES" sz="1800" dirty="0" smtClean="0">
                <a:latin typeface="Times New Roman" panose="02020603050405020304" pitchFamily="18" charset="0"/>
                <a:cs typeface="Times New Roman" panose="02020603050405020304" pitchFamily="18" charset="0"/>
              </a:rPr>
              <a:t>Declarado </a:t>
            </a:r>
            <a:r>
              <a:rPr lang="es-ES" sz="1800" dirty="0">
                <a:latin typeface="Times New Roman" panose="02020603050405020304" pitchFamily="18" charset="0"/>
                <a:cs typeface="Times New Roman" panose="02020603050405020304" pitchFamily="18" charset="0"/>
              </a:rPr>
              <a:t>el </a:t>
            </a:r>
            <a:r>
              <a:rPr lang="es-ES" sz="1800" b="1" dirty="0">
                <a:latin typeface="Times New Roman" panose="02020603050405020304" pitchFamily="18" charset="0"/>
                <a:cs typeface="Times New Roman" panose="02020603050405020304" pitchFamily="18" charset="0"/>
              </a:rPr>
              <a:t>carácter </a:t>
            </a:r>
            <a:r>
              <a:rPr lang="es-ES" sz="1800" b="1" dirty="0" smtClean="0">
                <a:latin typeface="Times New Roman" panose="02020603050405020304" pitchFamily="18" charset="0"/>
                <a:cs typeface="Times New Roman" panose="02020603050405020304" pitchFamily="18" charset="0"/>
              </a:rPr>
              <a:t>DEFINITIVO </a:t>
            </a:r>
            <a:r>
              <a:rPr lang="es-ES" sz="1800" dirty="0">
                <a:latin typeface="Times New Roman" panose="02020603050405020304" pitchFamily="18" charset="0"/>
                <a:cs typeface="Times New Roman" panose="02020603050405020304" pitchFamily="18" charset="0"/>
              </a:rPr>
              <a:t>de la Incapacidad Laboral Permanente Total (IPT), el damnificado </a:t>
            </a:r>
            <a:r>
              <a:rPr lang="es-ES" sz="1800" dirty="0" smtClean="0">
                <a:latin typeface="Times New Roman" panose="02020603050405020304" pitchFamily="18" charset="0"/>
                <a:cs typeface="Times New Roman" panose="02020603050405020304" pitchFamily="18" charset="0"/>
              </a:rPr>
              <a:t>percibirá: </a:t>
            </a:r>
          </a:p>
          <a:p>
            <a:pPr lvl="1">
              <a:buFontTx/>
              <a:buChar char="-"/>
            </a:pPr>
            <a:r>
              <a:rPr lang="es-ES" sz="1800" dirty="0" smtClean="0">
                <a:latin typeface="Times New Roman" panose="02020603050405020304" pitchFamily="18" charset="0"/>
                <a:cs typeface="Times New Roman" panose="02020603050405020304" pitchFamily="18" charset="0"/>
              </a:rPr>
              <a:t>las </a:t>
            </a:r>
            <a:r>
              <a:rPr lang="es-ES" sz="1800" dirty="0">
                <a:latin typeface="Times New Roman" panose="02020603050405020304" pitchFamily="18" charset="0"/>
                <a:cs typeface="Times New Roman" panose="02020603050405020304" pitchFamily="18" charset="0"/>
              </a:rPr>
              <a:t>prestaciones </a:t>
            </a:r>
            <a:r>
              <a:rPr lang="es-ES" sz="1800" dirty="0" smtClean="0">
                <a:latin typeface="Times New Roman" panose="02020603050405020304" pitchFamily="18" charset="0"/>
                <a:cs typeface="Times New Roman" panose="02020603050405020304" pitchFamily="18" charset="0"/>
              </a:rPr>
              <a:t>por </a:t>
            </a:r>
            <a:r>
              <a:rPr lang="es-ES" sz="1800" dirty="0">
                <a:latin typeface="Times New Roman" panose="02020603050405020304" pitchFamily="18" charset="0"/>
                <a:cs typeface="Times New Roman" panose="02020603050405020304" pitchFamily="18" charset="0"/>
              </a:rPr>
              <a:t>invalidez establezca el régimen previsional al que estuviere </a:t>
            </a:r>
            <a:r>
              <a:rPr lang="es-ES" sz="1800" dirty="0" smtClean="0">
                <a:latin typeface="Times New Roman" panose="02020603050405020304" pitchFamily="18" charset="0"/>
                <a:cs typeface="Times New Roman" panose="02020603050405020304" pitchFamily="18" charset="0"/>
              </a:rPr>
              <a:t>afiliado (jubilación por invalidez)</a:t>
            </a:r>
          </a:p>
          <a:p>
            <a:pPr lvl="1">
              <a:buFontTx/>
              <a:buChar char="-"/>
            </a:pPr>
            <a:r>
              <a:rPr lang="es-ES" sz="1800" dirty="0" smtClean="0">
                <a:latin typeface="Times New Roman" panose="02020603050405020304" pitchFamily="18" charset="0"/>
                <a:cs typeface="Times New Roman" panose="02020603050405020304" pitchFamily="18" charset="0"/>
              </a:rPr>
              <a:t>Un pago Mensual adicional equivalente a 53 IB x 65/edad del </a:t>
            </a:r>
            <a:r>
              <a:rPr lang="es-ES" sz="1800" dirty="0" err="1" smtClean="0">
                <a:latin typeface="Times New Roman" panose="02020603050405020304" pitchFamily="18" charset="0"/>
                <a:cs typeface="Times New Roman" panose="02020603050405020304" pitchFamily="18" charset="0"/>
              </a:rPr>
              <a:t>Trab</a:t>
            </a:r>
            <a:r>
              <a:rPr lang="es-ES" sz="1800" dirty="0" smtClean="0">
                <a:latin typeface="Times New Roman" panose="02020603050405020304" pitchFamily="18" charset="0"/>
                <a:cs typeface="Times New Roman" panose="02020603050405020304" pitchFamily="18" charset="0"/>
              </a:rPr>
              <a:t>.</a:t>
            </a:r>
          </a:p>
          <a:p>
            <a:pPr lvl="1">
              <a:buFontTx/>
              <a:buChar char="-"/>
            </a:pPr>
            <a:r>
              <a:rPr lang="es-ES" sz="1800" i="1" dirty="0" smtClean="0">
                <a:latin typeface="Times New Roman" panose="02020603050405020304" pitchFamily="18" charset="0"/>
                <a:cs typeface="Times New Roman" panose="02020603050405020304" pitchFamily="18" charset="0"/>
              </a:rPr>
              <a:t>Un pago adicional de $16.059.215 (Res.18/24 de la SRT)</a:t>
            </a:r>
          </a:p>
          <a:p>
            <a:pPr marL="0" indent="0">
              <a:buNone/>
            </a:pPr>
            <a:endParaRPr lang="es-ES" sz="1800" dirty="0">
              <a:latin typeface="Times New Roman" panose="02020603050405020304" pitchFamily="18" charset="0"/>
              <a:cs typeface="Times New Roman" panose="02020603050405020304" pitchFamily="18" charset="0"/>
            </a:endParaRPr>
          </a:p>
          <a:p>
            <a:pPr marL="0" indent="0">
              <a:buNone/>
            </a:pPr>
            <a:endParaRPr lang="es-ES" sz="1800" dirty="0"/>
          </a:p>
        </p:txBody>
      </p:sp>
      <p:sp>
        <p:nvSpPr>
          <p:cNvPr id="4" name="Flecha derecha 3"/>
          <p:cNvSpPr/>
          <p:nvPr/>
        </p:nvSpPr>
        <p:spPr>
          <a:xfrm flipV="1">
            <a:off x="4701208" y="2666261"/>
            <a:ext cx="268357" cy="206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646043" y="5734878"/>
            <a:ext cx="10903227" cy="11231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sz="1400" b="1" i="1" dirty="0">
                <a:latin typeface="Times New Roman" panose="02020603050405020304" pitchFamily="18" charset="0"/>
                <a:cs typeface="Times New Roman" panose="02020603050405020304" pitchFamily="18" charset="0"/>
              </a:rPr>
              <a:t>Nota </a:t>
            </a:r>
            <a:r>
              <a:rPr lang="es-ES" sz="1400" b="1" i="1" dirty="0" err="1">
                <a:latin typeface="Times New Roman" panose="02020603050405020304" pitchFamily="18" charset="0"/>
                <a:cs typeface="Times New Roman" panose="02020603050405020304" pitchFamily="18" charset="0"/>
              </a:rPr>
              <a:t>Infoleg</a:t>
            </a:r>
            <a:r>
              <a:rPr lang="es-ES" sz="1400" i="1" dirty="0">
                <a:latin typeface="Times New Roman" panose="02020603050405020304" pitchFamily="18" charset="0"/>
                <a:cs typeface="Times New Roman" panose="02020603050405020304" pitchFamily="18" charset="0"/>
              </a:rPr>
              <a:t>: por art. 3° de la </a:t>
            </a:r>
            <a:r>
              <a:rPr lang="es-ES" sz="1400" b="1" i="1" dirty="0">
                <a:solidFill>
                  <a:srgbClr val="FF0000"/>
                </a:solidFill>
                <a:latin typeface="Times New Roman" panose="02020603050405020304" pitchFamily="18" charset="0"/>
                <a:cs typeface="Times New Roman" panose="02020603050405020304" pitchFamily="18" charset="0"/>
              </a:rPr>
              <a:t>Resolución N° 18/2024</a:t>
            </a:r>
            <a:r>
              <a:rPr lang="es-ES" sz="1400" i="1" dirty="0">
                <a:latin typeface="Times New Roman" panose="02020603050405020304" pitchFamily="18" charset="0"/>
                <a:cs typeface="Times New Roman" panose="02020603050405020304" pitchFamily="18" charset="0"/>
              </a:rPr>
              <a:t> de la Superintendencia de Riesgos del Trabajo B.O. 11/3/2024 se establece que para el período comprendido entre el día 1° de marzo de 2024 y el día 31 de agosto de 2024 inclusive, en virtud de la aplicación de la variación del índice RIPTE, el cálculo de la indemnización que corresponda por aplicación del artículo 15, apartado 2 de la Ley N° 24.557 y sus modificatorias, no podrá ser inferior a </a:t>
            </a:r>
            <a:r>
              <a:rPr lang="es-ES" sz="1400" b="1" i="1" dirty="0">
                <a:latin typeface="Times New Roman" panose="02020603050405020304" pitchFamily="18" charset="0"/>
                <a:cs typeface="Times New Roman" panose="02020603050405020304" pitchFamily="18" charset="0"/>
              </a:rPr>
              <a:t>PESOS VEINTIOCHO MILLONES NOVECIENTOS SEIS MIL QUINIENTOS OCHENTA Y TRES ($ 28.906.583)</a:t>
            </a:r>
            <a:r>
              <a:rPr lang="es-ES" sz="1400" i="1" dirty="0">
                <a:latin typeface="Times New Roman" panose="02020603050405020304" pitchFamily="18" charset="0"/>
                <a:cs typeface="Times New Roman" panose="02020603050405020304" pitchFamily="18" charset="0"/>
              </a:rPr>
              <a:t> como piso mínimo. Vigencia: a partir del día siguiente de su publicación en el Boletín Oficial.)</a:t>
            </a:r>
            <a:endParaRPr lang="es-E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5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dirty="0" smtClean="0"/>
              <a:t>GRAN INVALIDEZ – MUERTE – </a:t>
            </a:r>
            <a:r>
              <a:rPr lang="es-AR" sz="1600" dirty="0" smtClean="0"/>
              <a:t>(ARTS.17 Y 18)</a:t>
            </a:r>
            <a:endParaRPr lang="en-US" sz="1600" dirty="0"/>
          </a:p>
        </p:txBody>
      </p:sp>
      <p:sp>
        <p:nvSpPr>
          <p:cNvPr id="3" name="Marcador de contenido 2"/>
          <p:cNvSpPr>
            <a:spLocks noGrp="1"/>
          </p:cNvSpPr>
          <p:nvPr>
            <p:ph idx="1"/>
          </p:nvPr>
        </p:nvSpPr>
        <p:spPr>
          <a:xfrm>
            <a:off x="904462" y="2556932"/>
            <a:ext cx="10475842" cy="3615268"/>
          </a:xfrm>
        </p:spPr>
        <p:txBody>
          <a:bodyPr>
            <a:normAutofit fontScale="25000" lnSpcReduction="20000"/>
          </a:bodyPr>
          <a:lstStyle/>
          <a:p>
            <a:pPr marL="0" indent="0">
              <a:buNone/>
            </a:pPr>
            <a:r>
              <a:rPr lang="es-ES" sz="4000" dirty="0" smtClean="0">
                <a:solidFill>
                  <a:srgbClr val="C00000"/>
                </a:solidFill>
                <a:latin typeface="Times New Roman" panose="02020603050405020304" pitchFamily="18" charset="0"/>
                <a:cs typeface="Times New Roman" panose="02020603050405020304" pitchFamily="18" charset="0"/>
              </a:rPr>
              <a:t> </a:t>
            </a:r>
            <a:r>
              <a:rPr lang="es-ES" sz="6400" b="1" dirty="0" smtClean="0">
                <a:solidFill>
                  <a:srgbClr val="C00000"/>
                </a:solidFill>
                <a:latin typeface="Times New Roman" panose="02020603050405020304" pitchFamily="18" charset="0"/>
                <a:cs typeface="Times New Roman" panose="02020603050405020304" pitchFamily="18" charset="0"/>
              </a:rPr>
              <a:t>GRAN INVALIDEZ</a:t>
            </a:r>
            <a:endParaRPr lang="es-ES" sz="6400" b="1" dirty="0">
              <a:solidFill>
                <a:srgbClr val="C00000"/>
              </a:solidFill>
              <a:latin typeface="Times New Roman" panose="02020603050405020304" pitchFamily="18" charset="0"/>
              <a:cs typeface="Times New Roman" panose="02020603050405020304" pitchFamily="18" charset="0"/>
            </a:endParaRPr>
          </a:p>
          <a:p>
            <a:r>
              <a:rPr lang="es-ES" sz="6400" dirty="0" smtClean="0">
                <a:latin typeface="Times New Roman" panose="02020603050405020304" pitchFamily="18" charset="0"/>
                <a:cs typeface="Times New Roman" panose="02020603050405020304" pitchFamily="18" charset="0"/>
              </a:rPr>
              <a:t>Se percibirá lo dispuesto para la Incapacidad </a:t>
            </a:r>
            <a:r>
              <a:rPr lang="es-ES" sz="6400" dirty="0">
                <a:latin typeface="Times New Roman" panose="02020603050405020304" pitchFamily="18" charset="0"/>
                <a:cs typeface="Times New Roman" panose="02020603050405020304" pitchFamily="18" charset="0"/>
              </a:rPr>
              <a:t>Laboral Permanente Total (IPT).</a:t>
            </a:r>
          </a:p>
          <a:p>
            <a:r>
              <a:rPr lang="es-ES" sz="6400" dirty="0">
                <a:latin typeface="Times New Roman" panose="02020603050405020304" pitchFamily="18" charset="0"/>
                <a:cs typeface="Times New Roman" panose="02020603050405020304" pitchFamily="18" charset="0"/>
              </a:rPr>
              <a:t>2. </a:t>
            </a:r>
            <a:r>
              <a:rPr lang="es-ES" sz="6400" dirty="0" smtClean="0">
                <a:latin typeface="Times New Roman" panose="02020603050405020304" pitchFamily="18" charset="0"/>
                <a:cs typeface="Times New Roman" panose="02020603050405020304" pitchFamily="18" charset="0"/>
              </a:rPr>
              <a:t>Adicionalmente percibirá del ANSES la suma de $ </a:t>
            </a:r>
            <a:r>
              <a:rPr lang="es-ES" sz="6400" dirty="0">
                <a:latin typeface="Times New Roman" panose="02020603050405020304" pitchFamily="18" charset="0"/>
                <a:cs typeface="Times New Roman" panose="02020603050405020304" pitchFamily="18" charset="0"/>
              </a:rPr>
              <a:t>311.428,95 – Resolución ANSES </a:t>
            </a:r>
            <a:r>
              <a:rPr lang="es-ES" sz="6400" dirty="0" smtClean="0">
                <a:latin typeface="Times New Roman" panose="02020603050405020304" pitchFamily="18" charset="0"/>
                <a:cs typeface="Times New Roman" panose="02020603050405020304" pitchFamily="18" charset="0"/>
              </a:rPr>
              <a:t>38/2024 para marzo, abril y mayo 2024.</a:t>
            </a:r>
          </a:p>
          <a:p>
            <a:pPr marL="0" indent="0">
              <a:buNone/>
            </a:pPr>
            <a:r>
              <a:rPr lang="es-ES" sz="6400" dirty="0" smtClean="0">
                <a:solidFill>
                  <a:srgbClr val="C00000"/>
                </a:solidFill>
                <a:latin typeface="Times New Roman" panose="02020603050405020304" pitchFamily="18" charset="0"/>
                <a:cs typeface="Times New Roman" panose="02020603050405020304" pitchFamily="18" charset="0"/>
              </a:rPr>
              <a:t> </a:t>
            </a:r>
            <a:r>
              <a:rPr lang="es-ES" sz="6400" b="1" dirty="0" smtClean="0">
                <a:solidFill>
                  <a:srgbClr val="C00000"/>
                </a:solidFill>
                <a:latin typeface="Times New Roman" panose="02020603050405020304" pitchFamily="18" charset="0"/>
                <a:cs typeface="Times New Roman" panose="02020603050405020304" pitchFamily="18" charset="0"/>
              </a:rPr>
              <a:t>MUERTE DEL DAMNIFICADO</a:t>
            </a:r>
          </a:p>
          <a:p>
            <a:r>
              <a:rPr lang="es-ES" sz="6400" dirty="0" smtClean="0">
                <a:latin typeface="Times New Roman" panose="02020603050405020304" pitchFamily="18" charset="0"/>
                <a:cs typeface="Times New Roman" panose="02020603050405020304" pitchFamily="18" charset="0"/>
              </a:rPr>
              <a:t>Prestación equivalente a:  </a:t>
            </a:r>
            <a:r>
              <a:rPr lang="es-ES" sz="6400" b="1" dirty="0" smtClean="0">
                <a:latin typeface="Times New Roman" panose="02020603050405020304" pitchFamily="18" charset="0"/>
                <a:cs typeface="Times New Roman" panose="02020603050405020304" pitchFamily="18" charset="0"/>
              </a:rPr>
              <a:t>53 </a:t>
            </a:r>
            <a:r>
              <a:rPr lang="es-ES" sz="6400" b="1" dirty="0">
                <a:latin typeface="Times New Roman" panose="02020603050405020304" pitchFamily="18" charset="0"/>
                <a:cs typeface="Times New Roman" panose="02020603050405020304" pitchFamily="18" charset="0"/>
              </a:rPr>
              <a:t>x VIB + </a:t>
            </a:r>
            <a:r>
              <a:rPr lang="es-ES" sz="6400" b="1" dirty="0" err="1" smtClean="0">
                <a:latin typeface="Times New Roman" panose="02020603050405020304" pitchFamily="18" charset="0"/>
                <a:cs typeface="Times New Roman" panose="02020603050405020304" pitchFamily="18" charset="0"/>
              </a:rPr>
              <a:t>Ripte+Tasa</a:t>
            </a:r>
            <a:r>
              <a:rPr lang="es-ES" sz="6400" b="1" dirty="0" smtClean="0">
                <a:latin typeface="Times New Roman" panose="02020603050405020304" pitchFamily="18" charset="0"/>
                <a:cs typeface="Times New Roman" panose="02020603050405020304" pitchFamily="18" charset="0"/>
              </a:rPr>
              <a:t>(</a:t>
            </a:r>
            <a:r>
              <a:rPr lang="es-ES" sz="6400" b="1" dirty="0" err="1" smtClean="0">
                <a:latin typeface="Times New Roman" panose="02020603050405020304" pitchFamily="18" charset="0"/>
                <a:cs typeface="Times New Roman" panose="02020603050405020304" pitchFamily="18" charset="0"/>
              </a:rPr>
              <a:t>Ripte</a:t>
            </a:r>
            <a:r>
              <a:rPr lang="es-ES" sz="6400" b="1" dirty="0" smtClean="0">
                <a:latin typeface="Times New Roman" panose="02020603050405020304" pitchFamily="18" charset="0"/>
                <a:cs typeface="Times New Roman" panose="02020603050405020304" pitchFamily="18" charset="0"/>
              </a:rPr>
              <a:t>) </a:t>
            </a:r>
            <a:r>
              <a:rPr lang="es-ES" sz="6400" b="1" dirty="0">
                <a:latin typeface="Times New Roman" panose="02020603050405020304" pitchFamily="18" charset="0"/>
                <a:cs typeface="Times New Roman" panose="02020603050405020304" pitchFamily="18" charset="0"/>
              </a:rPr>
              <a:t>x 65 / Edad a la </a:t>
            </a:r>
            <a:r>
              <a:rPr lang="es-ES" sz="6400" b="1" dirty="0" smtClean="0">
                <a:latin typeface="Times New Roman" panose="02020603050405020304" pitchFamily="18" charset="0"/>
                <a:cs typeface="Times New Roman" panose="02020603050405020304" pitchFamily="18" charset="0"/>
              </a:rPr>
              <a:t>PMI</a:t>
            </a:r>
            <a:r>
              <a:rPr lang="es-ES" sz="6400" dirty="0">
                <a:latin typeface="Times New Roman" panose="02020603050405020304" pitchFamily="18" charset="0"/>
                <a:cs typeface="Times New Roman" panose="02020603050405020304" pitchFamily="18" charset="0"/>
              </a:rPr>
              <a:t> </a:t>
            </a:r>
            <a:r>
              <a:rPr lang="es-ES" sz="6400" dirty="0" smtClean="0">
                <a:latin typeface="Times New Roman" panose="02020603050405020304" pitchFamily="18" charset="0"/>
                <a:cs typeface="Times New Roman" panose="02020603050405020304" pitchFamily="18" charset="0"/>
              </a:rPr>
              <a:t>    - Piso mínimo para contingencias </a:t>
            </a:r>
            <a:r>
              <a:rPr lang="es-ES" sz="6400" dirty="0">
                <a:latin typeface="Times New Roman" panose="02020603050405020304" pitchFamily="18" charset="0"/>
                <a:cs typeface="Times New Roman" panose="02020603050405020304" pitchFamily="18" charset="0"/>
              </a:rPr>
              <a:t>ocurridas entre el 01/03/2024 hasta el 31/08/2024: </a:t>
            </a:r>
            <a:r>
              <a:rPr lang="es-ES" sz="6400" b="1" dirty="0">
                <a:latin typeface="Times New Roman" panose="02020603050405020304" pitchFamily="18" charset="0"/>
                <a:cs typeface="Times New Roman" panose="02020603050405020304" pitchFamily="18" charset="0"/>
              </a:rPr>
              <a:t>$28.906.583</a:t>
            </a:r>
            <a:r>
              <a:rPr lang="es-ES" sz="6400" dirty="0">
                <a:latin typeface="Times New Roman" panose="02020603050405020304" pitchFamily="18" charset="0"/>
                <a:cs typeface="Times New Roman" panose="02020603050405020304" pitchFamily="18" charset="0"/>
              </a:rPr>
              <a:t> (más tasa del BNA).</a:t>
            </a:r>
          </a:p>
          <a:p>
            <a:r>
              <a:rPr lang="es-ES" sz="6400" b="1" dirty="0">
                <a:latin typeface="Times New Roman" panose="02020603050405020304" pitchFamily="18" charset="0"/>
                <a:cs typeface="Times New Roman" panose="02020603050405020304" pitchFamily="18" charset="0"/>
              </a:rPr>
              <a:t>Compensación adicional de pago único:</a:t>
            </a:r>
            <a:r>
              <a:rPr lang="es-ES" sz="6400" dirty="0">
                <a:latin typeface="Times New Roman" panose="02020603050405020304" pitchFamily="18" charset="0"/>
                <a:cs typeface="Times New Roman" panose="02020603050405020304" pitchFamily="18" charset="0"/>
              </a:rPr>
              <a:t/>
            </a:r>
            <a:br>
              <a:rPr lang="es-ES" sz="6400" dirty="0">
                <a:latin typeface="Times New Roman" panose="02020603050405020304" pitchFamily="18" charset="0"/>
                <a:cs typeface="Times New Roman" panose="02020603050405020304" pitchFamily="18" charset="0"/>
              </a:rPr>
            </a:br>
            <a:r>
              <a:rPr lang="es-ES" sz="6400" dirty="0">
                <a:latin typeface="Times New Roman" panose="02020603050405020304" pitchFamily="18" charset="0"/>
                <a:cs typeface="Times New Roman" panose="02020603050405020304" pitchFamily="18" charset="0"/>
              </a:rPr>
              <a:t>En forma complementaria, también cobrarán una Compensación Dineraria Adicional de pago único de $120.000, actualizada semestralmente por RIPTE al momento </a:t>
            </a:r>
            <a:r>
              <a:rPr lang="es-ES" sz="6400" dirty="0" smtClean="0">
                <a:latin typeface="Times New Roman" panose="02020603050405020304" pitchFamily="18" charset="0"/>
                <a:cs typeface="Times New Roman" panose="02020603050405020304" pitchFamily="18" charset="0"/>
              </a:rPr>
              <a:t>de la PMI - Para </a:t>
            </a:r>
            <a:r>
              <a:rPr lang="es-ES" sz="6400" dirty="0">
                <a:latin typeface="Times New Roman" panose="02020603050405020304" pitchFamily="18" charset="0"/>
                <a:cs typeface="Times New Roman" panose="02020603050405020304" pitchFamily="18" charset="0"/>
              </a:rPr>
              <a:t>contingencias ocurridas entre el 01/03/2024 hasta el 31/08/2024: </a:t>
            </a:r>
            <a:r>
              <a:rPr lang="es-ES" sz="6400" b="1" dirty="0">
                <a:latin typeface="Times New Roman" panose="02020603050405020304" pitchFamily="18" charset="0"/>
                <a:cs typeface="Times New Roman" panose="02020603050405020304" pitchFamily="18" charset="0"/>
              </a:rPr>
              <a:t>$19.271.052</a:t>
            </a:r>
            <a:r>
              <a:rPr lang="es-ES" sz="6400" dirty="0">
                <a:latin typeface="Times New Roman" panose="02020603050405020304" pitchFamily="18" charset="0"/>
                <a:cs typeface="Times New Roman" panose="02020603050405020304" pitchFamily="18" charset="0"/>
              </a:rPr>
              <a:t>.</a:t>
            </a:r>
          </a:p>
          <a:p>
            <a:r>
              <a:rPr lang="es-ES" sz="6400" b="1" dirty="0">
                <a:latin typeface="Times New Roman" panose="02020603050405020304" pitchFamily="18" charset="0"/>
                <a:cs typeface="Times New Roman" panose="02020603050405020304" pitchFamily="18" charset="0"/>
              </a:rPr>
              <a:t>Indemnización adicional de pago único:</a:t>
            </a:r>
            <a:r>
              <a:rPr lang="es-ES" sz="6400" dirty="0">
                <a:latin typeface="Times New Roman" panose="02020603050405020304" pitchFamily="18" charset="0"/>
                <a:cs typeface="Times New Roman" panose="02020603050405020304" pitchFamily="18" charset="0"/>
              </a:rPr>
              <a:t/>
            </a:r>
            <a:br>
              <a:rPr lang="es-ES" sz="6400" dirty="0">
                <a:latin typeface="Times New Roman" panose="02020603050405020304" pitchFamily="18" charset="0"/>
                <a:cs typeface="Times New Roman" panose="02020603050405020304" pitchFamily="18" charset="0"/>
              </a:rPr>
            </a:br>
            <a:r>
              <a:rPr lang="es-ES" sz="6400" dirty="0">
                <a:latin typeface="Times New Roman" panose="02020603050405020304" pitchFamily="18" charset="0"/>
                <a:cs typeface="Times New Roman" panose="02020603050405020304" pitchFamily="18" charset="0"/>
              </a:rPr>
              <a:t>Si la contingencia fuera un accidente de trabajo o enfermedad profesional (</a:t>
            </a:r>
            <a:r>
              <a:rPr lang="es-ES" sz="6400" b="1" dirty="0">
                <a:latin typeface="Times New Roman" panose="02020603050405020304" pitchFamily="18" charset="0"/>
                <a:cs typeface="Times New Roman" panose="02020603050405020304" pitchFamily="18" charset="0"/>
              </a:rPr>
              <a:t>excluido in </a:t>
            </a:r>
            <a:r>
              <a:rPr lang="es-ES" sz="6400" b="1" dirty="0" err="1">
                <a:latin typeface="Times New Roman" panose="02020603050405020304" pitchFamily="18" charset="0"/>
                <a:cs typeface="Times New Roman" panose="02020603050405020304" pitchFamily="18" charset="0"/>
              </a:rPr>
              <a:t>itinere</a:t>
            </a:r>
            <a:r>
              <a:rPr lang="es-ES" sz="6400" dirty="0">
                <a:latin typeface="Times New Roman" panose="02020603050405020304" pitchFamily="18" charset="0"/>
                <a:cs typeface="Times New Roman" panose="02020603050405020304" pitchFamily="18" charset="0"/>
              </a:rPr>
              <a:t>), se adicionará al resultado de la fórmula o el Piso Mínimo (el mayor de los dos), una indemnización adicional de pago único </a:t>
            </a:r>
            <a:r>
              <a:rPr lang="es-ES" sz="6400" b="1" dirty="0">
                <a:latin typeface="Times New Roman" panose="02020603050405020304" pitchFamily="18" charset="0"/>
                <a:cs typeface="Times New Roman" panose="02020603050405020304" pitchFamily="18" charset="0"/>
              </a:rPr>
              <a:t>equivalente al veinte por ciento (20</a:t>
            </a:r>
            <a:r>
              <a:rPr lang="es-ES" sz="6400" b="1" dirty="0" smtClean="0">
                <a:latin typeface="Times New Roman" panose="02020603050405020304" pitchFamily="18" charset="0"/>
                <a:cs typeface="Times New Roman" panose="02020603050405020304" pitchFamily="18" charset="0"/>
              </a:rPr>
              <a:t>%)</a:t>
            </a:r>
            <a:r>
              <a:rPr lang="es-ES" sz="6400" dirty="0" smtClean="0">
                <a:latin typeface="Times New Roman" panose="02020603050405020304" pitchFamily="18" charset="0"/>
                <a:cs typeface="Times New Roman" panose="02020603050405020304" pitchFamily="18" charset="0"/>
              </a:rPr>
              <a:t>.</a:t>
            </a:r>
            <a:endParaRPr lang="es-ES" sz="6400" dirty="0">
              <a:latin typeface="Times New Roman" panose="02020603050405020304" pitchFamily="18" charset="0"/>
              <a:cs typeface="Times New Roman" panose="02020603050405020304" pitchFamily="18" charset="0"/>
            </a:endParaRPr>
          </a:p>
          <a:p>
            <a:pPr marL="0" indent="0">
              <a:buNone/>
            </a:pPr>
            <a:endParaRPr lang="es-ES" sz="3300" dirty="0"/>
          </a:p>
        </p:txBody>
      </p:sp>
    </p:spTree>
    <p:extLst>
      <p:ext uri="{BB962C8B-B14F-4D97-AF65-F5344CB8AC3E}">
        <p14:creationId xmlns:p14="http://schemas.microsoft.com/office/powerpoint/2010/main" val="4222684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450</TotalTime>
  <Words>630</Words>
  <Application>Microsoft Office PowerPoint</Application>
  <PresentationFormat>Panorámica</PresentationFormat>
  <Paragraphs>47</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Garamond</vt:lpstr>
      <vt:lpstr>Times New Roman</vt:lpstr>
      <vt:lpstr>Orgánico</vt:lpstr>
      <vt:lpstr>Accidentes laborales</vt:lpstr>
      <vt:lpstr>Incapacidades Laborales Existen contingencias laborales – AL/EL – sufridas por el trabajador que pueden recuperarse con tratamientos y periodos de licencia, mientras que otros dejan secuelas permanentes en la salud del trabajador/a, o sea incapacidades que deberán afrontar por siempre.   ¿ Cuántos tipos de Incapacidades hay? </vt:lpstr>
      <vt:lpstr>Incapacidad laboral PERMANENTE  (art.8)</vt:lpstr>
      <vt:lpstr>Provisionalidad del carácter permanente de la incapacidad</vt:lpstr>
      <vt:lpstr>INGRESO BASE – (art 12)</vt:lpstr>
      <vt:lpstr> Prestaciones dinerarias frente a una Incapacidad Laboral PERMANENTE PARCIAL (art.14) - 66% de Incapacidad </vt:lpstr>
      <vt:lpstr>Prestaciones dinerarias frente al Incapacidad Laboral Permanente TOTAL (art.15)</vt:lpstr>
      <vt:lpstr>GRAN INVALIDEZ – MUERTE – (ARTS.17 Y 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27</cp:revision>
  <dcterms:created xsi:type="dcterms:W3CDTF">2024-05-13T20:11:27Z</dcterms:created>
  <dcterms:modified xsi:type="dcterms:W3CDTF">2024-05-16T00:23:29Z</dcterms:modified>
</cp:coreProperties>
</file>