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BF6F9-2C25-415E-8722-7F3CF759A5E8}" type="datetimeFigureOut">
              <a:rPr lang="es-AR" smtClean="0"/>
              <a:t>31/10/2025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E5433-33B7-47E8-B69B-A11CF74F876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13815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851549-32F8-8F61-4F46-3792267EB5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661241"/>
            <a:ext cx="8915399" cy="1060856"/>
          </a:xfrm>
        </p:spPr>
        <p:txBody>
          <a:bodyPr>
            <a:normAutofit/>
          </a:bodyPr>
          <a:lstStyle/>
          <a:p>
            <a:r>
              <a:rPr lang="es-AR" sz="4400" dirty="0"/>
              <a:t>GESTIÓN DE MANTENIMIENTO II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D92B34D-3A78-3B60-E7BC-65E08807E6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135903"/>
            <a:ext cx="8915399" cy="1767760"/>
          </a:xfrm>
        </p:spPr>
        <p:txBody>
          <a:bodyPr>
            <a:noAutofit/>
          </a:bodyPr>
          <a:lstStyle/>
          <a:p>
            <a:r>
              <a:rPr lang="es-AR" sz="3600" u="sng" dirty="0"/>
              <a:t>UNIDAD 2</a:t>
            </a:r>
            <a:r>
              <a:rPr lang="es-AR" sz="3600" dirty="0"/>
              <a:t>:  COSTOS DE MATERIALES</a:t>
            </a:r>
          </a:p>
        </p:txBody>
      </p:sp>
    </p:spTree>
    <p:extLst>
      <p:ext uri="{BB962C8B-B14F-4D97-AF65-F5344CB8AC3E}">
        <p14:creationId xmlns:p14="http://schemas.microsoft.com/office/powerpoint/2010/main" val="3890279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1208A-2A7D-A6AD-847A-652A93B7E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3C0786-4DC5-BAF3-485C-74323F007C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576775"/>
            <a:ext cx="8915399" cy="942536"/>
          </a:xfrm>
        </p:spPr>
        <p:txBody>
          <a:bodyPr>
            <a:normAutofit/>
          </a:bodyPr>
          <a:lstStyle/>
          <a:p>
            <a:r>
              <a:rPr lang="es-AR" sz="4400" dirty="0"/>
              <a:t>COSTOS DE MATERIALES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240EADE-A853-84C4-50E4-182F363933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927274"/>
            <a:ext cx="8915399" cy="3976389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buNone/>
            </a:pPr>
            <a:r>
              <a:rPr lang="es-AR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Objetivos de la clase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Comprender el concepto de costo en el contexto del mantenimiento.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los distintos tipos de costos de materiales.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Analizar cómo influyen los costos en la gestión del mantenimiento.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Aplicar métodos de cálculo y control de costos en casos prácticos.</a:t>
            </a:r>
          </a:p>
        </p:txBody>
      </p:sp>
    </p:spTree>
    <p:extLst>
      <p:ext uri="{BB962C8B-B14F-4D97-AF65-F5344CB8AC3E}">
        <p14:creationId xmlns:p14="http://schemas.microsoft.com/office/powerpoint/2010/main" val="2765430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8F5352-358E-977A-7D0C-48D2223EA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61ABA4-384B-242E-983E-805D986A8E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576775"/>
            <a:ext cx="8915399" cy="942536"/>
          </a:xfrm>
        </p:spPr>
        <p:txBody>
          <a:bodyPr>
            <a:normAutofit/>
          </a:bodyPr>
          <a:lstStyle/>
          <a:p>
            <a:r>
              <a:rPr lang="es-AR" sz="4400" dirty="0"/>
              <a:t>COSTOS DE MATERIALES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47640F2-BA4E-EA6C-C69A-37AA7F2817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927274"/>
            <a:ext cx="8915399" cy="3976389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buNone/>
            </a:pPr>
            <a:r>
              <a:rPr lang="es-MX" sz="2800" dirty="0"/>
              <a:t>¿</a:t>
            </a:r>
            <a:r>
              <a:rPr lang="es-MX" sz="2800" u="sng" dirty="0"/>
              <a:t>Por qué es importante conocer los costos de materiales</a:t>
            </a:r>
            <a:r>
              <a:rPr lang="es-MX" sz="2800" dirty="0"/>
              <a:t>?</a:t>
            </a:r>
          </a:p>
          <a:p>
            <a:r>
              <a:rPr lang="es-MX" sz="2400" dirty="0"/>
              <a:t>Los materiales representan un % importante del costo de mantenimiento</a:t>
            </a:r>
          </a:p>
          <a:p>
            <a:r>
              <a:rPr lang="es-MX" sz="2400" dirty="0"/>
              <a:t>Impactan en la disponibilidad y confiabilidad de los equipos</a:t>
            </a:r>
          </a:p>
          <a:p>
            <a:r>
              <a:rPr lang="es-MX" sz="2400" dirty="0"/>
              <a:t>Una mala gestión genera exceso de stock u obsolescencia</a:t>
            </a:r>
          </a:p>
          <a:p>
            <a:r>
              <a:rPr lang="es-MX" sz="2400" dirty="0"/>
              <a:t>Decisiones de compra y almacenamiento afectan el presupuesto</a:t>
            </a:r>
          </a:p>
        </p:txBody>
      </p:sp>
    </p:spTree>
    <p:extLst>
      <p:ext uri="{BB962C8B-B14F-4D97-AF65-F5344CB8AC3E}">
        <p14:creationId xmlns:p14="http://schemas.microsoft.com/office/powerpoint/2010/main" val="172570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FE710-F4DD-BB4D-9C8F-84A6B47BC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A02ED3-04B7-77FB-89AD-44A07BECF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379828"/>
            <a:ext cx="8915399" cy="773723"/>
          </a:xfrm>
        </p:spPr>
        <p:txBody>
          <a:bodyPr>
            <a:normAutofit/>
          </a:bodyPr>
          <a:lstStyle/>
          <a:p>
            <a:r>
              <a:rPr lang="es-AR" sz="4400" dirty="0"/>
              <a:t>COSTOS DE MATERIALES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53144A-D55F-529E-ED13-3034DEAF1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153551"/>
            <a:ext cx="8915399" cy="6049107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buNone/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s-AR" sz="2800" u="sng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Definiciones</a:t>
            </a:r>
            <a:endParaRPr lang="es-AR" sz="28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s-AR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Concepto</a:t>
            </a: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b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costo en mantenimiento es el valor monetario de los recursos utilizados para conservar o restaurar los equipos.</a:t>
            </a:r>
            <a:b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Permite planificar presupuestos.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Evalúa la eficiencia del área de mantenimiento.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Facilita la toma de decisiones sobre reparar o reemplazar.</a:t>
            </a:r>
          </a:p>
          <a:p>
            <a:pPr>
              <a:spcAft>
                <a:spcPts val="800"/>
              </a:spcAft>
              <a:buNone/>
            </a:pPr>
            <a:r>
              <a:rPr lang="es-AR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Tipos generales de costos</a:t>
            </a: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Directos: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mano de obra, materiales, repuestos, energía.</a:t>
            </a: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Indirectos: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administración, logística, tiempos improductivos.</a:t>
            </a:r>
          </a:p>
        </p:txBody>
      </p:sp>
    </p:spTree>
    <p:extLst>
      <p:ext uri="{BB962C8B-B14F-4D97-AF65-F5344CB8AC3E}">
        <p14:creationId xmlns:p14="http://schemas.microsoft.com/office/powerpoint/2010/main" val="3592502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E65ECF-4B9C-7D5A-265F-B940CA450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26A3B2-E3B9-6140-9AD7-D5BDB8B30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379828"/>
            <a:ext cx="8915399" cy="928467"/>
          </a:xfrm>
        </p:spPr>
        <p:txBody>
          <a:bodyPr>
            <a:normAutofit/>
          </a:bodyPr>
          <a:lstStyle/>
          <a:p>
            <a:r>
              <a:rPr lang="es-AR" sz="4400" dirty="0"/>
              <a:t>COSTOS DE MATERIALES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68A00F9-2EF1-672D-3AAF-333082AA25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308295"/>
            <a:ext cx="8915399" cy="5549705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buNone/>
            </a:pPr>
            <a:r>
              <a:rPr lang="es-A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s-AR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Clasificación de materiales y su impacto en el costo</a:t>
            </a:r>
          </a:p>
          <a:p>
            <a:pPr>
              <a:spcAft>
                <a:spcPts val="800"/>
              </a:spcAft>
              <a:buNone/>
            </a:pPr>
            <a:endParaRPr lang="es-AR" sz="24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7BD39097-A28A-3139-2E30-819654A5E7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091008"/>
              </p:ext>
            </p:extLst>
          </p:nvPr>
        </p:nvGraphicFramePr>
        <p:xfrm>
          <a:off x="2589213" y="1828800"/>
          <a:ext cx="9072904" cy="45297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8226">
                  <a:extLst>
                    <a:ext uri="{9D8B030D-6E8A-4147-A177-3AD203B41FA5}">
                      <a16:colId xmlns:a16="http://schemas.microsoft.com/office/drawing/2014/main" val="3039054603"/>
                    </a:ext>
                  </a:extLst>
                </a:gridCol>
                <a:gridCol w="2268226">
                  <a:extLst>
                    <a:ext uri="{9D8B030D-6E8A-4147-A177-3AD203B41FA5}">
                      <a16:colId xmlns:a16="http://schemas.microsoft.com/office/drawing/2014/main" val="4048538378"/>
                    </a:ext>
                  </a:extLst>
                </a:gridCol>
                <a:gridCol w="2268226">
                  <a:extLst>
                    <a:ext uri="{9D8B030D-6E8A-4147-A177-3AD203B41FA5}">
                      <a16:colId xmlns:a16="http://schemas.microsoft.com/office/drawing/2014/main" val="2383333226"/>
                    </a:ext>
                  </a:extLst>
                </a:gridCol>
                <a:gridCol w="2268226">
                  <a:extLst>
                    <a:ext uri="{9D8B030D-6E8A-4147-A177-3AD203B41FA5}">
                      <a16:colId xmlns:a16="http://schemas.microsoft.com/office/drawing/2014/main" val="2530262638"/>
                    </a:ext>
                  </a:extLst>
                </a:gridCol>
              </a:tblGrid>
              <a:tr h="508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effectLst/>
                        </a:rPr>
                        <a:t>Tipo de material</a:t>
                      </a:r>
                      <a:endParaRPr lang="es-A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effectLst/>
                        </a:rPr>
                        <a:t>Ejemplo</a:t>
                      </a:r>
                      <a:endParaRPr lang="es-A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effectLst/>
                        </a:rPr>
                        <a:t>Característica</a:t>
                      </a:r>
                      <a:endParaRPr lang="es-A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effectLst/>
                        </a:rPr>
                        <a:t>Impacto en el costo</a:t>
                      </a:r>
                      <a:endParaRPr lang="es-A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86092302"/>
                  </a:ext>
                </a:extLst>
              </a:tr>
              <a:tr h="10052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effectLst/>
                        </a:rPr>
                        <a:t>Repuestos críticos</a:t>
                      </a:r>
                      <a:endParaRPr lang="es-A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effectLst/>
                        </a:rPr>
                        <a:t>Rodamientos principales, sensores de caldera</a:t>
                      </a:r>
                      <a:endParaRPr lang="es-A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effectLst/>
                        </a:rPr>
                        <a:t>Alto valor, baja disponibilidad</a:t>
                      </a:r>
                      <a:endParaRPr lang="es-A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effectLst/>
                        </a:rPr>
                        <a:t>Elevado</a:t>
                      </a:r>
                      <a:endParaRPr lang="es-A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454331386"/>
                  </a:ext>
                </a:extLst>
              </a:tr>
              <a:tr h="10052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effectLst/>
                        </a:rPr>
                        <a:t>Materiales de consumo</a:t>
                      </a:r>
                      <a:endParaRPr lang="es-A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effectLst/>
                        </a:rPr>
                        <a:t>Aceites, grasas, tornillos</a:t>
                      </a:r>
                      <a:endParaRPr lang="es-A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effectLst/>
                        </a:rPr>
                        <a:t>Uso frecuente, costo unitario bajo</a:t>
                      </a:r>
                      <a:endParaRPr lang="es-A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effectLst/>
                        </a:rPr>
                        <a:t>Medio</a:t>
                      </a:r>
                      <a:endParaRPr lang="es-A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78423130"/>
                  </a:ext>
                </a:extLst>
              </a:tr>
              <a:tr h="10052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effectLst/>
                        </a:rPr>
                        <a:t>Materiales específicos</a:t>
                      </a:r>
                      <a:endParaRPr lang="es-A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effectLst/>
                        </a:rPr>
                        <a:t>Juntas, empaquetaduras, piezas OEM</a:t>
                      </a:r>
                      <a:endParaRPr lang="es-A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effectLst/>
                        </a:rPr>
                        <a:t>Fabricación exclusiva</a:t>
                      </a:r>
                      <a:endParaRPr lang="es-A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effectLst/>
                        </a:rPr>
                        <a:t>Alto</a:t>
                      </a:r>
                      <a:endParaRPr lang="es-A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31060987"/>
                  </a:ext>
                </a:extLst>
              </a:tr>
              <a:tr h="10052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effectLst/>
                        </a:rPr>
                        <a:t>Materiales auxiliares</a:t>
                      </a:r>
                      <a:endParaRPr lang="es-A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effectLst/>
                        </a:rPr>
                        <a:t>Limpieza, EPP, herramientas menores</a:t>
                      </a:r>
                      <a:endParaRPr lang="es-A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>
                          <a:effectLst/>
                        </a:rPr>
                        <a:t>No forman parte del equipo</a:t>
                      </a:r>
                      <a:endParaRPr lang="es-A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600" kern="100" dirty="0">
                          <a:effectLst/>
                        </a:rPr>
                        <a:t>Bajo</a:t>
                      </a:r>
                      <a:endParaRPr lang="es-AR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15813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232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71AD86-2C5D-2DF3-B21D-39973F5BC6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758565-636E-5EFE-B54A-83CDA9C7BF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379828"/>
            <a:ext cx="8915399" cy="928467"/>
          </a:xfrm>
        </p:spPr>
        <p:txBody>
          <a:bodyPr>
            <a:normAutofit/>
          </a:bodyPr>
          <a:lstStyle/>
          <a:p>
            <a:r>
              <a:rPr lang="es-AR" sz="4400" dirty="0"/>
              <a:t>COSTOS DE MATERIALES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4AA0FB1-E2BA-C25F-EF18-CA52128224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308295"/>
            <a:ext cx="8915399" cy="554970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s-AR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Componentes del costo de materiales </a:t>
            </a:r>
          </a:p>
          <a:p>
            <a:r>
              <a:rPr lang="es-AR" sz="2800" b="1" u="sng" dirty="0"/>
              <a:t>Costos de adquisición </a:t>
            </a:r>
            <a:r>
              <a:rPr lang="es-AR" sz="2800" dirty="0"/>
              <a:t>→ precio del material, transporte, impuestos</a:t>
            </a:r>
          </a:p>
          <a:p>
            <a:r>
              <a:rPr lang="es-AR" sz="2800" b="1" u="sng" dirty="0"/>
              <a:t>Costos de almacenamiento </a:t>
            </a:r>
            <a:r>
              <a:rPr lang="es-AR" sz="2800" dirty="0"/>
              <a:t>→ espacio, seguros, personal</a:t>
            </a:r>
          </a:p>
          <a:p>
            <a:r>
              <a:rPr lang="es-AR" sz="2800" b="1" u="sng" dirty="0"/>
              <a:t>Costos de obsolescencia </a:t>
            </a:r>
            <a:r>
              <a:rPr lang="es-AR" sz="2800" dirty="0"/>
              <a:t>→ materiales no utilizados o fuera de norma</a:t>
            </a:r>
          </a:p>
          <a:p>
            <a:r>
              <a:rPr lang="es-AR" sz="2800" b="1" u="sng" dirty="0"/>
              <a:t>Costos de oportunidad </a:t>
            </a:r>
            <a:r>
              <a:rPr lang="es-AR" sz="2800" dirty="0"/>
              <a:t>→ falta de material genera paradas de planta</a:t>
            </a:r>
          </a:p>
        </p:txBody>
      </p:sp>
    </p:spTree>
    <p:extLst>
      <p:ext uri="{BB962C8B-B14F-4D97-AF65-F5344CB8AC3E}">
        <p14:creationId xmlns:p14="http://schemas.microsoft.com/office/powerpoint/2010/main" val="2944393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6750A7-05A4-9FF4-1D02-72F01B312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A71D71-644D-B1A3-6B06-636B538089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379828"/>
            <a:ext cx="8915399" cy="928467"/>
          </a:xfrm>
        </p:spPr>
        <p:txBody>
          <a:bodyPr>
            <a:normAutofit/>
          </a:bodyPr>
          <a:lstStyle/>
          <a:p>
            <a:r>
              <a:rPr lang="es-AR" sz="4400" dirty="0"/>
              <a:t>COSTOS DE MATERIALES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E5EBEA6-8E75-D07F-E98D-68F7B9E916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308295"/>
            <a:ext cx="8915399" cy="554970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 de costo total anual x cada repuesto en el stock</a:t>
            </a:r>
            <a:r>
              <a:rPr lang="es-AR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b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rodamiento SKF 22210 cuesta $120 000.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Transporte: $5 000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Almacenamiento anual: 10 % del valor → $12 000</a:t>
            </a:r>
          </a:p>
          <a:p>
            <a:pPr>
              <a:buNone/>
            </a:pP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administrativa: $3 000</a:t>
            </a:r>
          </a:p>
          <a:p>
            <a:pPr>
              <a:buNone/>
            </a:pPr>
            <a:b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3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 total anual estimado</a:t>
            </a:r>
            <a:r>
              <a:rPr lang="es-A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$140 000</a:t>
            </a:r>
            <a:endParaRPr lang="es-AR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580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651E19-7403-512E-BD57-295AC0A12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AD1C6F-E570-722B-0B6B-57B96C0941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379828"/>
            <a:ext cx="8915399" cy="928467"/>
          </a:xfrm>
        </p:spPr>
        <p:txBody>
          <a:bodyPr>
            <a:normAutofit/>
          </a:bodyPr>
          <a:lstStyle/>
          <a:p>
            <a:r>
              <a:rPr lang="es-AR" sz="4400" dirty="0"/>
              <a:t>COSTOS DE MATERIALES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4D0B2A3-19E0-F2CA-A286-3091914BDE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308295"/>
            <a:ext cx="8915399" cy="554970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MX" sz="2800" u="sng" dirty="0"/>
              <a:t>Impacto según estrategia de mantenimiento</a:t>
            </a:r>
            <a:endParaRPr lang="es-AR" sz="28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MX" sz="3200" b="1" u="sng" dirty="0"/>
              <a:t>Correctivo</a:t>
            </a:r>
            <a:r>
              <a:rPr lang="es-MX" sz="3200" dirty="0"/>
              <a:t> → materiales urgentes, costos más altos por compras de emergencia</a:t>
            </a:r>
          </a:p>
          <a:p>
            <a:r>
              <a:rPr lang="es-MX" sz="3200" b="1" u="sng" dirty="0"/>
              <a:t>Preventivo</a:t>
            </a:r>
            <a:r>
              <a:rPr lang="es-MX" sz="3200" dirty="0"/>
              <a:t> → se planifican compras, optimizando costos y stock</a:t>
            </a:r>
          </a:p>
          <a:p>
            <a:r>
              <a:rPr lang="es-MX" sz="3200" b="1" u="sng" dirty="0"/>
              <a:t>Predictivo</a:t>
            </a:r>
            <a:r>
              <a:rPr lang="es-MX" sz="3200" dirty="0"/>
              <a:t> → materiales críticos listos, pero sin exceso de inventario</a:t>
            </a:r>
          </a:p>
        </p:txBody>
      </p:sp>
    </p:spTree>
    <p:extLst>
      <p:ext uri="{BB962C8B-B14F-4D97-AF65-F5344CB8AC3E}">
        <p14:creationId xmlns:p14="http://schemas.microsoft.com/office/powerpoint/2010/main" val="2257370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02D56-0E3D-F86A-52BA-F9D66E3B0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169175-A39F-314F-C753-81C1569D11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379828"/>
            <a:ext cx="8915399" cy="928467"/>
          </a:xfrm>
        </p:spPr>
        <p:txBody>
          <a:bodyPr>
            <a:normAutofit/>
          </a:bodyPr>
          <a:lstStyle/>
          <a:p>
            <a:r>
              <a:rPr lang="es-AR" sz="4400" dirty="0"/>
              <a:t>COSTOS DE MATERIALES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43EB8A-F27C-D4F0-E3DF-CD57A450A7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308295"/>
            <a:ext cx="8915399" cy="554970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es-AR" sz="36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Métodos de valuación de materiales 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PEPS (FIFO):</a:t>
            </a: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primero en entrar, primero en salir. </a:t>
            </a:r>
            <a:r>
              <a:rPr lang="es-A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Ejemplos: lubricantes, filtros, EPP</a:t>
            </a:r>
            <a:endParaRPr lang="es-AR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UEPS (LIFO):</a:t>
            </a: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último en entrar, primero en salir. Ejemplo: pinturas, lámparas, cables (según el lote del pedido y el stock </a:t>
            </a:r>
            <a:r>
              <a:rPr lang="es-AR" sz="3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cdte</a:t>
            </a: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 promedio ponderado:</a:t>
            </a: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valor total de existencias dividido por la cantidad de piezas. </a:t>
            </a:r>
          </a:p>
        </p:txBody>
      </p:sp>
    </p:spTree>
    <p:extLst>
      <p:ext uri="{BB962C8B-B14F-4D97-AF65-F5344CB8AC3E}">
        <p14:creationId xmlns:p14="http://schemas.microsoft.com/office/powerpoint/2010/main" val="3580865524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4984</TotalTime>
  <Words>489</Words>
  <Application>Microsoft Office PowerPoint</Application>
  <PresentationFormat>Panorámica</PresentationFormat>
  <Paragraphs>67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Symbol</vt:lpstr>
      <vt:lpstr>Wingdings 3</vt:lpstr>
      <vt:lpstr>Espiral</vt:lpstr>
      <vt:lpstr>GESTIÓN DE MANTENIMIENTO II</vt:lpstr>
      <vt:lpstr>COSTOS DE MATERIALES</vt:lpstr>
      <vt:lpstr>COSTOS DE MATERIALES</vt:lpstr>
      <vt:lpstr>COSTOS DE MATERIALES</vt:lpstr>
      <vt:lpstr>COSTOS DE MATERIALES</vt:lpstr>
      <vt:lpstr>COSTOS DE MATERIALES</vt:lpstr>
      <vt:lpstr>COSTOS DE MATERIALES</vt:lpstr>
      <vt:lpstr>COSTOS DE MATERIALES</vt:lpstr>
      <vt:lpstr>COSTOS DE MATERIALES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Muñoz</dc:creator>
  <cp:lastModifiedBy>Juan Carlos Muñoz</cp:lastModifiedBy>
  <cp:revision>15</cp:revision>
  <dcterms:created xsi:type="dcterms:W3CDTF">2025-08-19T22:15:41Z</dcterms:created>
  <dcterms:modified xsi:type="dcterms:W3CDTF">2025-10-31T22:34:01Z</dcterms:modified>
</cp:coreProperties>
</file>