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55" autoAdjust="0"/>
    <p:restoredTop sz="94660"/>
  </p:normalViewPr>
  <p:slideViewPr>
    <p:cSldViewPr>
      <p:cViewPr>
        <p:scale>
          <a:sx n="66" d="100"/>
          <a:sy n="66" d="100"/>
        </p:scale>
        <p:origin x="-1344"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hasCustomPrompt="1"/>
          </p:nvPr>
        </p:nvSpPr>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MX"/>
          </a:p>
        </p:txBody>
      </p:sp>
      <p:sp>
        <p:nvSpPr>
          <p:cNvPr id="4" name="3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hasCustomPrompt="1"/>
          </p:nvPr>
        </p:nvSpPr>
        <p:spPr>
          <a:xfrm>
            <a:off x="457200" y="274638"/>
            <a:ext cx="6019800" cy="5851525"/>
          </a:xfrm>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MX"/>
          </a:p>
        </p:txBody>
      </p:sp>
      <p:sp>
        <p:nvSpPr>
          <p:cNvPr id="4" name="3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hasCustomPrompt="1"/>
          </p:nvPr>
        </p:nvSpPr>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MX"/>
          </a:p>
        </p:txBody>
      </p:sp>
      <p:sp>
        <p:nvSpPr>
          <p:cNvPr id="4" name="3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endParaRPr lang="es-ES" smtClean="0"/>
          </a:p>
        </p:txBody>
      </p:sp>
      <p:sp>
        <p:nvSpPr>
          <p:cNvPr id="4" name="3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MX"/>
          </a:p>
        </p:txBody>
      </p:sp>
      <p:sp>
        <p:nvSpPr>
          <p:cNvPr id="4" name="3 Marcador de contenido"/>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MX"/>
          </a:p>
        </p:txBody>
      </p:sp>
      <p:sp>
        <p:nvSpPr>
          <p:cNvPr id="5" name="4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endParaRPr lang="es-ES" smtClean="0"/>
          </a:p>
        </p:txBody>
      </p:sp>
      <p:sp>
        <p:nvSpPr>
          <p:cNvPr id="4" name="3 Marcador de contenido"/>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MX"/>
          </a:p>
        </p:txBody>
      </p:sp>
      <p:sp>
        <p:nvSpPr>
          <p:cNvPr id="5" name="4 Marcador de texto"/>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endParaRPr lang="es-ES" smtClean="0"/>
          </a:p>
        </p:txBody>
      </p:sp>
      <p:sp>
        <p:nvSpPr>
          <p:cNvPr id="6" name="5 Marcador de contenido"/>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MX"/>
          </a:p>
        </p:txBody>
      </p:sp>
      <p:sp>
        <p:nvSpPr>
          <p:cNvPr id="7" name="6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MX"/>
          </a:p>
        </p:txBody>
      </p:sp>
      <p:sp>
        <p:nvSpPr>
          <p:cNvPr id="4" name="3 Marcador de texto"/>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endParaRPr lang="es-ES" smtClean="0"/>
          </a:p>
        </p:txBody>
      </p:sp>
      <p:sp>
        <p:nvSpPr>
          <p:cNvPr id="5" name="4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endParaRPr lang="es-ES" smtClean="0"/>
          </a:p>
        </p:txBody>
      </p:sp>
      <p:sp>
        <p:nvSpPr>
          <p:cNvPr id="5" name="4 Marcador de fecha"/>
          <p:cNvSpPr>
            <a:spLocks noGrp="1"/>
          </p:cNvSpPr>
          <p:nvPr>
            <p:ph type="dt" sz="half" idx="10"/>
          </p:nvPr>
        </p:nvSpPr>
        <p:spPr/>
        <p:txBody>
          <a:bodyPr/>
          <a:lstStyle/>
          <a:p>
            <a:fld id="{EC6375F5-06EB-4C21-8EEE-AA8D4937892F}" type="datetimeFigureOut">
              <a:rPr lang="es-MX" smtClean="0"/>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AF9F2D4-8D9A-471A-98A7-B027CBF48CDE}" type="slidenum">
              <a:rPr lang="es-MX" smtClean="0"/>
            </a:fld>
            <a:endParaRPr lang="es-MX"/>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375F5-06EB-4C21-8EEE-AA8D4937892F}" type="datetimeFigureOut">
              <a:rPr lang="es-MX" smtClean="0"/>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9F2D4-8D9A-471A-98A7-B027CBF48CDE}" type="slidenum">
              <a:rPr lang="es-MX" smtClean="0"/>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718040">
            <a:off x="1921642" y="76795"/>
            <a:ext cx="6429420" cy="1470025"/>
          </a:xfrm>
        </p:spPr>
        <p:txBody>
          <a:bodyPr/>
          <a:lstStyle/>
          <a:p>
            <a:r>
              <a:rPr lang="es-MX" dirty="0" smtClean="0">
                <a:solidFill>
                  <a:schemeClr val="accent2">
                    <a:lumMod val="75000"/>
                  </a:schemeClr>
                </a:solidFill>
              </a:rPr>
              <a:t>UNIDAD 4</a:t>
            </a:r>
            <a:endParaRPr lang="es-MX" dirty="0">
              <a:solidFill>
                <a:schemeClr val="accent2">
                  <a:lumMod val="75000"/>
                </a:schemeClr>
              </a:solidFill>
            </a:endParaRPr>
          </a:p>
        </p:txBody>
      </p:sp>
      <p:sp>
        <p:nvSpPr>
          <p:cNvPr id="3" name="2 Subtítulo"/>
          <p:cNvSpPr>
            <a:spLocks noGrp="1"/>
          </p:cNvSpPr>
          <p:nvPr>
            <p:ph type="subTitle" idx="1"/>
          </p:nvPr>
        </p:nvSpPr>
        <p:spPr>
          <a:xfrm rot="20806784">
            <a:off x="3482074" y="5078210"/>
            <a:ext cx="5881536" cy="1770533"/>
          </a:xfrm>
        </p:spPr>
        <p:txBody>
          <a:bodyPr/>
          <a:lstStyle/>
          <a:p>
            <a:r>
              <a:rPr lang="es-MX" b="1" dirty="0" smtClean="0">
                <a:solidFill>
                  <a:schemeClr val="accent4">
                    <a:lumMod val="75000"/>
                  </a:schemeClr>
                </a:solidFill>
              </a:rPr>
              <a:t>RIESGOS de TRABAJO</a:t>
            </a:r>
            <a:endParaRPr lang="es-MX" b="1" dirty="0" smtClean="0">
              <a:solidFill>
                <a:schemeClr val="accent4">
                  <a:lumMod val="75000"/>
                </a:schemeClr>
              </a:solidFill>
            </a:endParaRPr>
          </a:p>
          <a:p>
            <a:r>
              <a:rPr lang="es-MX" b="1" dirty="0" smtClean="0">
                <a:solidFill>
                  <a:schemeClr val="accent4">
                    <a:lumMod val="75000"/>
                  </a:schemeClr>
                </a:solidFill>
              </a:rPr>
              <a:t>Riesgos Mecánicos</a:t>
            </a:r>
            <a:endParaRPr lang="es-MX" b="1" dirty="0">
              <a:solidFill>
                <a:schemeClr val="accent4">
                  <a:lumMod val="75000"/>
                </a:schemeClr>
              </a:solidFill>
            </a:endParaRPr>
          </a:p>
        </p:txBody>
      </p:sp>
      <p:pic>
        <p:nvPicPr>
          <p:cNvPr id="1026" name="Picture 2"/>
          <p:cNvPicPr>
            <a:picLocks noChangeAspect="1" noChangeArrowheads="1"/>
          </p:cNvPicPr>
          <p:nvPr/>
        </p:nvPicPr>
        <p:blipFill>
          <a:blip r:embed="rId1" cstate="print"/>
          <a:srcRect/>
          <a:stretch>
            <a:fillRect/>
          </a:stretch>
        </p:blipFill>
        <p:spPr bwMode="auto">
          <a:xfrm>
            <a:off x="6357950" y="1928802"/>
            <a:ext cx="2500330" cy="2687854"/>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2428860" y="1928802"/>
            <a:ext cx="2500330" cy="2643207"/>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286380" y="2857496"/>
            <a:ext cx="928694" cy="696521"/>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8860" y="1600200"/>
            <a:ext cx="6257940" cy="4525963"/>
          </a:xfrm>
        </p:spPr>
        <p:txBody>
          <a:bodyPr>
            <a:normAutofit fontScale="62500" lnSpcReduction="20000"/>
          </a:bodyPr>
          <a:lstStyle/>
          <a:p>
            <a:pPr algn="ctr">
              <a:buNone/>
            </a:pPr>
            <a:r>
              <a:rPr lang="es-MX" sz="5100" b="1" i="1" u="sng" dirty="0" smtClean="0"/>
              <a:t>SI TRABAJAS CON MÁQUINAS</a:t>
            </a:r>
            <a:endParaRPr lang="es-MX" sz="5100" b="1" i="1" u="sng" dirty="0" smtClean="0"/>
          </a:p>
          <a:p>
            <a:pPr>
              <a:buNone/>
            </a:pPr>
            <a:r>
              <a:rPr lang="es-MX" sz="5100" i="1" dirty="0" smtClean="0"/>
              <a:t>Nunca</a:t>
            </a:r>
            <a:r>
              <a:rPr lang="es-MX" sz="5100" i="1" dirty="0"/>
              <a:t>...</a:t>
            </a:r>
            <a:endParaRPr lang="es-MX" sz="5100" i="1" dirty="0"/>
          </a:p>
          <a:p>
            <a:r>
              <a:rPr lang="es-MX" dirty="0" smtClean="0"/>
              <a:t>Uses </a:t>
            </a:r>
            <a:r>
              <a:rPr lang="es-MX" dirty="0"/>
              <a:t>una máquina mientras no estés autorizado y entrenado </a:t>
            </a:r>
            <a:r>
              <a:rPr lang="es-MX" dirty="0" smtClean="0"/>
              <a:t>para hacerlo</a:t>
            </a:r>
            <a:r>
              <a:rPr lang="es-MX" dirty="0"/>
              <a:t>.</a:t>
            </a:r>
            <a:endParaRPr lang="es-MX" dirty="0"/>
          </a:p>
          <a:p>
            <a:r>
              <a:rPr lang="es-MX" dirty="0" smtClean="0"/>
              <a:t>Limpies </a:t>
            </a:r>
            <a:r>
              <a:rPr lang="es-MX" dirty="0"/>
              <a:t>una máquina en funcionamiento, párala y desconéctala.</a:t>
            </a:r>
            <a:endParaRPr lang="es-MX" dirty="0"/>
          </a:p>
          <a:p>
            <a:r>
              <a:rPr lang="es-MX" dirty="0" smtClean="0"/>
              <a:t>Uses </a:t>
            </a:r>
            <a:r>
              <a:rPr lang="es-MX" dirty="0"/>
              <a:t>una máquina o herramienta que tiene colocada una señal o </a:t>
            </a:r>
            <a:r>
              <a:rPr lang="es-MX" dirty="0" smtClean="0"/>
              <a:t>tarjeta de </a:t>
            </a:r>
            <a:r>
              <a:rPr lang="es-MX" dirty="0"/>
              <a:t>peligro. Este tipo de señales sólo debe quitarlas la </a:t>
            </a:r>
            <a:r>
              <a:rPr lang="es-MX" dirty="0" smtClean="0"/>
              <a:t>persona autorizada</a:t>
            </a:r>
            <a:r>
              <a:rPr lang="es-MX" dirty="0"/>
              <a:t>.</a:t>
            </a:r>
            <a:endParaRPr lang="es-MX" dirty="0"/>
          </a:p>
          <a:p>
            <a:r>
              <a:rPr lang="pt-BR" dirty="0" err="1" smtClean="0"/>
              <a:t>Lleves</a:t>
            </a:r>
            <a:r>
              <a:rPr lang="pt-BR" dirty="0" smtClean="0"/>
              <a:t> </a:t>
            </a:r>
            <a:r>
              <a:rPr lang="pt-BR" dirty="0" err="1"/>
              <a:t>cadenas</a:t>
            </a:r>
            <a:r>
              <a:rPr lang="pt-BR" dirty="0"/>
              <a:t> </a:t>
            </a:r>
            <a:r>
              <a:rPr lang="pt-BR" dirty="0" err="1"/>
              <a:t>colgantes</a:t>
            </a:r>
            <a:r>
              <a:rPr lang="pt-BR" dirty="0"/>
              <a:t>, </a:t>
            </a:r>
            <a:r>
              <a:rPr lang="pt-BR" dirty="0" err="1"/>
              <a:t>ropa</a:t>
            </a:r>
            <a:r>
              <a:rPr lang="pt-BR" dirty="0"/>
              <a:t> desabrochada, </a:t>
            </a:r>
            <a:r>
              <a:rPr lang="pt-BR" dirty="0" err="1"/>
              <a:t>guantes</a:t>
            </a:r>
            <a:r>
              <a:rPr lang="pt-BR" dirty="0"/>
              <a:t>, </a:t>
            </a:r>
            <a:r>
              <a:rPr lang="pt-BR" dirty="0" err="1"/>
              <a:t>anillos</a:t>
            </a:r>
            <a:r>
              <a:rPr lang="pt-BR" dirty="0"/>
              <a:t> o </a:t>
            </a:r>
            <a:r>
              <a:rPr lang="pt-BR" dirty="0" smtClean="0"/>
              <a:t>pelo </a:t>
            </a:r>
            <a:r>
              <a:rPr lang="es-MX" dirty="0" smtClean="0"/>
              <a:t>largo </a:t>
            </a:r>
            <a:r>
              <a:rPr lang="es-MX" dirty="0"/>
              <a:t>suelto que pueda enredarse en las partes móviles.</a:t>
            </a:r>
            <a:endParaRPr lang="es-MX" dirty="0"/>
          </a:p>
          <a:p>
            <a:r>
              <a:rPr lang="es-MX" dirty="0" smtClean="0"/>
              <a:t>Distraigas </a:t>
            </a:r>
            <a:r>
              <a:rPr lang="es-MX" dirty="0"/>
              <a:t>a quien está operando en una máquina.</a:t>
            </a:r>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3">
                                            <p:txEl>
                                              <p:pRg st="1" end="1"/>
                                            </p:txEl>
                                          </p:spTgt>
                                        </p:tgtEl>
                                        <p:attrNameLst>
                                          <p:attrName>ppt_x</p:attrName>
                                        </p:attrNameLst>
                                      </p:cBhvr>
                                    </p:anim>
                                    <p:anim from="0" to="-1.0" calcmode="lin" valueType="num">
                                      <p:cBhvr>
                                        <p:cTn id="26" dur="200" decel="50000" autoRev="1" fill="hold">
                                          <p:stCondLst>
                                            <p:cond delay="600"/>
                                          </p:stCondLst>
                                        </p:cTn>
                                        <p:tgtEl>
                                          <p:spTgt spid="3">
                                            <p:txEl>
                                              <p:pRg st="1" end="1"/>
                                            </p:txEl>
                                          </p:spTgt>
                                        </p:tgtEl>
                                        <p:attrNameLst>
                                          <p:attrName>xshear</p:attrName>
                                        </p:attrNameLst>
                                      </p:cBhvr>
                                    </p:anim>
                                    <p:animScale>
                                      <p:cBhvr>
                                        <p:cTn id="27" dur="200" decel="100000" autoRev="1" fill="hold">
                                          <p:stCondLst>
                                            <p:cond delay="600"/>
                                          </p:stCondLst>
                                        </p:cTn>
                                        <p:tgtEl>
                                          <p:spTgt spid="3">
                                            <p:txEl>
                                              <p:pRg st="1" end="1"/>
                                            </p:txEl>
                                          </p:spTgt>
                                        </p:tgtEl>
                                      </p:cBhvr>
                                      <p:from x="100000" y="100000"/>
                                      <p:to x="80000" y="100000"/>
                                    </p:animScale>
                                    <p:anim by="(#ppt_h/3+#ppt_w*0.1)" calcmode="lin" valueType="num">
                                      <p:cBhvr additive="sum">
                                        <p:cTn id="2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800" decel="100000"/>
                                        <p:tgtEl>
                                          <p:spTgt spid="3">
                                            <p:txEl>
                                              <p:pRg st="2" end="2"/>
                                            </p:txEl>
                                          </p:spTgt>
                                        </p:tgtEl>
                                      </p:cBhvr>
                                    </p:animEffect>
                                    <p:anim calcmode="lin" valueType="num">
                                      <p:cBhvr>
                                        <p:cTn id="3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39" presetID="30"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800" decel="100000"/>
                                        <p:tgtEl>
                                          <p:spTgt spid="3">
                                            <p:txEl>
                                              <p:pRg st="3" end="3"/>
                                            </p:txEl>
                                          </p:spTgt>
                                        </p:tgtEl>
                                      </p:cBhvr>
                                    </p:animEffect>
                                    <p:anim calcmode="lin" valueType="num">
                                      <p:cBhvr>
                                        <p:cTn id="4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800" decel="100000"/>
                                        <p:tgtEl>
                                          <p:spTgt spid="3">
                                            <p:txEl>
                                              <p:pRg st="4" end="4"/>
                                            </p:txEl>
                                          </p:spTgt>
                                        </p:tgtEl>
                                      </p:cBhvr>
                                    </p:animEffect>
                                    <p:anim calcmode="lin" valueType="num">
                                      <p:cBhvr>
                                        <p:cTn id="50"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55" presetID="30"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63" presetID="30" presetClass="entr" presetSubtype="0" fill="hold" nodeType="with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fade">
                                      <p:cBhvr>
                                        <p:cTn id="65" dur="800" decel="100000"/>
                                        <p:tgtEl>
                                          <p:spTgt spid="3">
                                            <p:txEl>
                                              <p:pRg st="6" end="6"/>
                                            </p:txEl>
                                          </p:spTgt>
                                        </p:tgtEl>
                                      </p:cBhvr>
                                    </p:animEffect>
                                    <p:anim calcmode="lin" valueType="num">
                                      <p:cBhvr>
                                        <p:cTn id="66"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i="1" dirty="0"/>
              <a:t>Herramientas</a:t>
            </a:r>
            <a:endParaRPr lang="es-MX" dirty="0"/>
          </a:p>
        </p:txBody>
      </p:sp>
      <p:sp>
        <p:nvSpPr>
          <p:cNvPr id="3" name="2 Marcador de contenido"/>
          <p:cNvSpPr>
            <a:spLocks noGrp="1"/>
          </p:cNvSpPr>
          <p:nvPr>
            <p:ph idx="1"/>
          </p:nvPr>
        </p:nvSpPr>
        <p:spPr>
          <a:xfrm>
            <a:off x="2428860" y="1600200"/>
            <a:ext cx="6572296" cy="4525963"/>
          </a:xfrm>
        </p:spPr>
        <p:txBody>
          <a:bodyPr>
            <a:normAutofit fontScale="62500" lnSpcReduction="20000"/>
          </a:bodyPr>
          <a:lstStyle/>
          <a:p>
            <a:pPr>
              <a:buNone/>
            </a:pPr>
            <a:r>
              <a:rPr lang="es-MX" i="1" dirty="0" smtClean="0"/>
              <a:t>Herramientas </a:t>
            </a:r>
            <a:r>
              <a:rPr lang="es-MX" i="1" dirty="0"/>
              <a:t>manuales</a:t>
            </a:r>
            <a:endParaRPr lang="es-MX" i="1" dirty="0"/>
          </a:p>
          <a:p>
            <a:r>
              <a:rPr lang="es-MX" dirty="0"/>
              <a:t>Son los instrumentos de trabajo más antiguos y nos resultan tan </a:t>
            </a:r>
            <a:r>
              <a:rPr lang="es-MX" dirty="0" smtClean="0"/>
              <a:t>familiares que </a:t>
            </a:r>
            <a:r>
              <a:rPr lang="es-MX" dirty="0"/>
              <a:t>no pensamos que puedan ser peligrosos. Sin embargo, </a:t>
            </a:r>
            <a:r>
              <a:rPr lang="es-MX" dirty="0" smtClean="0"/>
              <a:t>producen muchos </a:t>
            </a:r>
            <a:r>
              <a:rPr lang="es-MX" dirty="0"/>
              <a:t>accidentes</a:t>
            </a:r>
            <a:r>
              <a:rPr lang="es-MX" dirty="0" smtClean="0"/>
              <a:t>.</a:t>
            </a:r>
            <a:endParaRPr lang="es-MX" dirty="0" smtClean="0"/>
          </a:p>
          <a:p>
            <a:endParaRPr lang="es-MX" dirty="0" smtClean="0"/>
          </a:p>
          <a:p>
            <a:pPr>
              <a:buNone/>
            </a:pPr>
            <a:r>
              <a:rPr lang="es-MX" dirty="0"/>
              <a:t>Principales </a:t>
            </a:r>
            <a:r>
              <a:rPr lang="es-MX" dirty="0" smtClean="0"/>
              <a:t>riesgos</a:t>
            </a:r>
            <a:endParaRPr lang="es-MX" dirty="0" smtClean="0"/>
          </a:p>
          <a:p>
            <a:r>
              <a:rPr lang="es-MX" b="1" dirty="0" smtClean="0"/>
              <a:t>Utilización </a:t>
            </a:r>
            <a:r>
              <a:rPr lang="es-MX" b="1" dirty="0"/>
              <a:t>en tareas para las que no están diseñadas, ej.: uso de </a:t>
            </a:r>
            <a:r>
              <a:rPr lang="es-MX" b="1" dirty="0" smtClean="0"/>
              <a:t>un </a:t>
            </a:r>
            <a:r>
              <a:rPr lang="es-MX" dirty="0" smtClean="0"/>
              <a:t>destornillador </a:t>
            </a:r>
            <a:r>
              <a:rPr lang="es-MX" dirty="0"/>
              <a:t>como palanca o cincel.</a:t>
            </a:r>
            <a:endParaRPr lang="es-MX" dirty="0"/>
          </a:p>
          <a:p>
            <a:r>
              <a:rPr lang="es-MX" b="1" dirty="0" smtClean="0"/>
              <a:t>Uso </a:t>
            </a:r>
            <a:r>
              <a:rPr lang="es-MX" b="1" dirty="0"/>
              <a:t>de herramientas de características inadecuadas para la </a:t>
            </a:r>
            <a:r>
              <a:rPr lang="es-MX" b="1" dirty="0" err="1" smtClean="0"/>
              <a:t>operación,</a:t>
            </a:r>
            <a:r>
              <a:rPr lang="es-MX" dirty="0" err="1" smtClean="0"/>
              <a:t>ej</a:t>
            </a:r>
            <a:r>
              <a:rPr lang="es-MX" dirty="0"/>
              <a:t>.: cincel demasiado pequeño o llave demasiado </a:t>
            </a:r>
            <a:r>
              <a:rPr lang="es-MX" dirty="0" smtClean="0"/>
              <a:t>grande.</a:t>
            </a:r>
            <a:endParaRPr lang="es-MX" dirty="0" smtClean="0"/>
          </a:p>
          <a:p>
            <a:r>
              <a:rPr lang="es-MX" b="1" dirty="0" smtClean="0"/>
              <a:t>Operaciones </a:t>
            </a:r>
            <a:r>
              <a:rPr lang="es-MX" b="1" dirty="0"/>
              <a:t>peligrosas dirigidas a una parte del cuerpo, ej</a:t>
            </a:r>
            <a:r>
              <a:rPr lang="es-MX" b="1" dirty="0" smtClean="0"/>
              <a:t>.: </a:t>
            </a:r>
            <a:r>
              <a:rPr lang="es-MX" dirty="0" smtClean="0"/>
              <a:t>mantener </a:t>
            </a:r>
            <a:r>
              <a:rPr lang="es-MX" dirty="0"/>
              <a:t>la pieza en la palma de la mano mientras se </a:t>
            </a:r>
            <a:r>
              <a:rPr lang="es-MX" dirty="0" smtClean="0"/>
              <a:t>desatornilla o </a:t>
            </a:r>
            <a:r>
              <a:rPr lang="es-MX" dirty="0"/>
              <a:t>se corta.</a:t>
            </a:r>
            <a:endParaRPr lang="es-MX" dirty="0"/>
          </a:p>
        </p:txBody>
      </p:sp>
      <p:pic>
        <p:nvPicPr>
          <p:cNvPr id="11266" name="Picture 2"/>
          <p:cNvPicPr>
            <a:picLocks noChangeAspect="1" noChangeArrowheads="1"/>
          </p:cNvPicPr>
          <p:nvPr/>
        </p:nvPicPr>
        <p:blipFill>
          <a:blip r:embed="rId1" cstate="print"/>
          <a:srcRect/>
          <a:stretch>
            <a:fillRect/>
          </a:stretch>
        </p:blipFill>
        <p:spPr bwMode="auto">
          <a:xfrm>
            <a:off x="2643174" y="1571612"/>
            <a:ext cx="5722795" cy="3500462"/>
          </a:xfrm>
          <a:prstGeom prst="rect">
            <a:avLst/>
          </a:prstGeom>
          <a:noFill/>
          <a:ln w="9525">
            <a:noFill/>
            <a:miter lim="800000"/>
            <a:headEnd/>
            <a:tailEnd/>
          </a:ln>
        </p:spPr>
      </p:pic>
      <p:pic>
        <p:nvPicPr>
          <p:cNvPr id="11267" name="Picture 3"/>
          <p:cNvPicPr>
            <a:picLocks noChangeAspect="1" noChangeArrowheads="1"/>
          </p:cNvPicPr>
          <p:nvPr/>
        </p:nvPicPr>
        <p:blipFill>
          <a:blip r:embed="rId2" cstate="print"/>
          <a:srcRect/>
          <a:stretch>
            <a:fillRect/>
          </a:stretch>
        </p:blipFill>
        <p:spPr bwMode="auto">
          <a:xfrm>
            <a:off x="0" y="3396573"/>
            <a:ext cx="2285984" cy="346142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from="(-#ppt_w/2)" to="(#ppt_x)" calcmode="lin" valueType="num">
                                      <p:cBhvr>
                                        <p:cTn id="33" dur="600" fill="hold">
                                          <p:stCondLst>
                                            <p:cond delay="0"/>
                                          </p:stCondLst>
                                        </p:cTn>
                                        <p:tgtEl>
                                          <p:spTgt spid="3">
                                            <p:txEl>
                                              <p:pRg st="1" end="1"/>
                                            </p:txEl>
                                          </p:spTgt>
                                        </p:tgtEl>
                                        <p:attrNameLst>
                                          <p:attrName>ppt_x</p:attrName>
                                        </p:attrNameLst>
                                      </p:cBhvr>
                                    </p:anim>
                                    <p:anim from="0" to="-1.0" calcmode="lin" valueType="num">
                                      <p:cBhvr>
                                        <p:cTn id="34" dur="200" decel="50000" autoRev="1" fill="hold">
                                          <p:stCondLst>
                                            <p:cond delay="600"/>
                                          </p:stCondLst>
                                        </p:cTn>
                                        <p:tgtEl>
                                          <p:spTgt spid="3">
                                            <p:txEl>
                                              <p:pRg st="1" end="1"/>
                                            </p:txEl>
                                          </p:spTgt>
                                        </p:tgtEl>
                                        <p:attrNameLst>
                                          <p:attrName>xshear</p:attrName>
                                        </p:attrNameLst>
                                      </p:cBhvr>
                                    </p:anim>
                                    <p:animScale>
                                      <p:cBhvr>
                                        <p:cTn id="35" dur="200" decel="100000" autoRev="1" fill="hold">
                                          <p:stCondLst>
                                            <p:cond delay="600"/>
                                          </p:stCondLst>
                                        </p:cTn>
                                        <p:tgtEl>
                                          <p:spTgt spid="3">
                                            <p:txEl>
                                              <p:pRg st="1" end="1"/>
                                            </p:txEl>
                                          </p:spTgt>
                                        </p:tgtEl>
                                      </p:cBhvr>
                                      <p:from x="100000" y="100000"/>
                                      <p:to x="80000" y="100000"/>
                                    </p:animScale>
                                    <p:anim by="(#ppt_h/3+#ppt_w*0.1)" calcmode="lin" valueType="num">
                                      <p:cBhvr additive="sum">
                                        <p:cTn id="3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from="(-#ppt_w/2)" to="(#ppt_x)" calcmode="lin" valueType="num">
                                      <p:cBhvr>
                                        <p:cTn id="41" dur="600" fill="hold">
                                          <p:stCondLst>
                                            <p:cond delay="0"/>
                                          </p:stCondLst>
                                        </p:cTn>
                                        <p:tgtEl>
                                          <p:spTgt spid="3">
                                            <p:txEl>
                                              <p:pRg st="3" end="3"/>
                                            </p:txEl>
                                          </p:spTgt>
                                        </p:tgtEl>
                                        <p:attrNameLst>
                                          <p:attrName>ppt_x</p:attrName>
                                        </p:attrNameLst>
                                      </p:cBhvr>
                                    </p:anim>
                                    <p:anim from="0" to="-1.0" calcmode="lin" valueType="num">
                                      <p:cBhvr>
                                        <p:cTn id="42" dur="200" decel="50000" autoRev="1" fill="hold">
                                          <p:stCondLst>
                                            <p:cond delay="600"/>
                                          </p:stCondLst>
                                        </p:cTn>
                                        <p:tgtEl>
                                          <p:spTgt spid="3">
                                            <p:txEl>
                                              <p:pRg st="3" end="3"/>
                                            </p:txEl>
                                          </p:spTgt>
                                        </p:tgtEl>
                                        <p:attrNameLst>
                                          <p:attrName>xshear</p:attrName>
                                        </p:attrNameLst>
                                      </p:cBhvr>
                                    </p:anim>
                                    <p:animScale>
                                      <p:cBhvr>
                                        <p:cTn id="43" dur="200" decel="100000" autoRev="1" fill="hold">
                                          <p:stCondLst>
                                            <p:cond delay="600"/>
                                          </p:stCondLst>
                                        </p:cTn>
                                        <p:tgtEl>
                                          <p:spTgt spid="3">
                                            <p:txEl>
                                              <p:pRg st="3" end="3"/>
                                            </p:txEl>
                                          </p:spTgt>
                                        </p:tgtEl>
                                      </p:cBhvr>
                                      <p:from x="100000" y="100000"/>
                                      <p:to x="80000" y="100000"/>
                                    </p:animScale>
                                    <p:anim by="(#ppt_h/3+#ppt_w*0.1)" calcmode="lin" valueType="num">
                                      <p:cBhvr additive="sum">
                                        <p:cTn id="4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from="(-#ppt_w/2)" to="(#ppt_x)" calcmode="lin" valueType="num">
                                      <p:cBhvr>
                                        <p:cTn id="49" dur="600" fill="hold">
                                          <p:stCondLst>
                                            <p:cond delay="0"/>
                                          </p:stCondLst>
                                        </p:cTn>
                                        <p:tgtEl>
                                          <p:spTgt spid="3">
                                            <p:txEl>
                                              <p:pRg st="4" end="4"/>
                                            </p:txEl>
                                          </p:spTgt>
                                        </p:tgtEl>
                                        <p:attrNameLst>
                                          <p:attrName>ppt_x</p:attrName>
                                        </p:attrNameLst>
                                      </p:cBhvr>
                                    </p:anim>
                                    <p:anim from="0" to="-1.0" calcmode="lin" valueType="num">
                                      <p:cBhvr>
                                        <p:cTn id="50" dur="200" decel="50000" autoRev="1" fill="hold">
                                          <p:stCondLst>
                                            <p:cond delay="600"/>
                                          </p:stCondLst>
                                        </p:cTn>
                                        <p:tgtEl>
                                          <p:spTgt spid="3">
                                            <p:txEl>
                                              <p:pRg st="4" end="4"/>
                                            </p:txEl>
                                          </p:spTgt>
                                        </p:tgtEl>
                                        <p:attrNameLst>
                                          <p:attrName>xshear</p:attrName>
                                        </p:attrNameLst>
                                      </p:cBhvr>
                                    </p:anim>
                                    <p:animScale>
                                      <p:cBhvr>
                                        <p:cTn id="51" dur="200" decel="100000" autoRev="1" fill="hold">
                                          <p:stCondLst>
                                            <p:cond delay="600"/>
                                          </p:stCondLst>
                                        </p:cTn>
                                        <p:tgtEl>
                                          <p:spTgt spid="3">
                                            <p:txEl>
                                              <p:pRg st="4" end="4"/>
                                            </p:txEl>
                                          </p:spTgt>
                                        </p:tgtEl>
                                      </p:cBhvr>
                                      <p:from x="100000" y="100000"/>
                                      <p:to x="80000" y="100000"/>
                                    </p:animScale>
                                    <p:anim by="(#ppt_h/3+#ppt_w*0.1)" calcmode="lin" valueType="num">
                                      <p:cBhvr additive="sum">
                                        <p:cTn id="5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from="(-#ppt_w/2)" to="(#ppt_x)" calcmode="lin" valueType="num">
                                      <p:cBhvr>
                                        <p:cTn id="57" dur="600" fill="hold">
                                          <p:stCondLst>
                                            <p:cond delay="0"/>
                                          </p:stCondLst>
                                        </p:cTn>
                                        <p:tgtEl>
                                          <p:spTgt spid="3">
                                            <p:txEl>
                                              <p:pRg st="5" end="5"/>
                                            </p:txEl>
                                          </p:spTgt>
                                        </p:tgtEl>
                                        <p:attrNameLst>
                                          <p:attrName>ppt_x</p:attrName>
                                        </p:attrNameLst>
                                      </p:cBhvr>
                                    </p:anim>
                                    <p:anim from="0" to="-1.0" calcmode="lin" valueType="num">
                                      <p:cBhvr>
                                        <p:cTn id="58" dur="200" decel="50000" autoRev="1" fill="hold">
                                          <p:stCondLst>
                                            <p:cond delay="600"/>
                                          </p:stCondLst>
                                        </p:cTn>
                                        <p:tgtEl>
                                          <p:spTgt spid="3">
                                            <p:txEl>
                                              <p:pRg st="5" end="5"/>
                                            </p:txEl>
                                          </p:spTgt>
                                        </p:tgtEl>
                                        <p:attrNameLst>
                                          <p:attrName>xshear</p:attrName>
                                        </p:attrNameLst>
                                      </p:cBhvr>
                                    </p:anim>
                                    <p:animScale>
                                      <p:cBhvr>
                                        <p:cTn id="59" dur="200" decel="100000" autoRev="1" fill="hold">
                                          <p:stCondLst>
                                            <p:cond delay="600"/>
                                          </p:stCondLst>
                                        </p:cTn>
                                        <p:tgtEl>
                                          <p:spTgt spid="3">
                                            <p:txEl>
                                              <p:pRg st="5" end="5"/>
                                            </p:txEl>
                                          </p:spTgt>
                                        </p:tgtEl>
                                      </p:cBhvr>
                                      <p:from x="100000" y="100000"/>
                                      <p:to x="80000" y="100000"/>
                                    </p:animScale>
                                    <p:anim by="(#ppt_h/3+#ppt_w*0.1)" calcmode="lin" valueType="num">
                                      <p:cBhvr additive="sum">
                                        <p:cTn id="6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34" presetClass="entr" presetSubtype="0"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from="(-#ppt_w/2)" to="(#ppt_x)" calcmode="lin" valueType="num">
                                      <p:cBhvr>
                                        <p:cTn id="65" dur="600" fill="hold">
                                          <p:stCondLst>
                                            <p:cond delay="0"/>
                                          </p:stCondLst>
                                        </p:cTn>
                                        <p:tgtEl>
                                          <p:spTgt spid="3">
                                            <p:txEl>
                                              <p:pRg st="6" end="6"/>
                                            </p:txEl>
                                          </p:spTgt>
                                        </p:tgtEl>
                                        <p:attrNameLst>
                                          <p:attrName>ppt_x</p:attrName>
                                        </p:attrNameLst>
                                      </p:cBhvr>
                                    </p:anim>
                                    <p:anim from="0" to="-1.0" calcmode="lin" valueType="num">
                                      <p:cBhvr>
                                        <p:cTn id="66" dur="200" decel="50000" autoRev="1" fill="hold">
                                          <p:stCondLst>
                                            <p:cond delay="600"/>
                                          </p:stCondLst>
                                        </p:cTn>
                                        <p:tgtEl>
                                          <p:spTgt spid="3">
                                            <p:txEl>
                                              <p:pRg st="6" end="6"/>
                                            </p:txEl>
                                          </p:spTgt>
                                        </p:tgtEl>
                                        <p:attrNameLst>
                                          <p:attrName>xshear</p:attrName>
                                        </p:attrNameLst>
                                      </p:cBhvr>
                                    </p:anim>
                                    <p:animScale>
                                      <p:cBhvr>
                                        <p:cTn id="67" dur="200" decel="100000" autoRev="1" fill="hold">
                                          <p:stCondLst>
                                            <p:cond delay="600"/>
                                          </p:stCondLst>
                                        </p:cTn>
                                        <p:tgtEl>
                                          <p:spTgt spid="3">
                                            <p:txEl>
                                              <p:pRg st="6" end="6"/>
                                            </p:txEl>
                                          </p:spTgt>
                                        </p:tgtEl>
                                      </p:cBhvr>
                                      <p:from x="100000" y="100000"/>
                                      <p:to x="80000" y="100000"/>
                                    </p:animScale>
                                    <p:anim by="(#ppt_h/3+#ppt_w*0.1)" calcmode="lin" valueType="num">
                                      <p:cBhvr additive="sum">
                                        <p:cTn id="68"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11266"/>
                                        </p:tgtEl>
                                        <p:attrNameLst>
                                          <p:attrName>style.visibility</p:attrName>
                                        </p:attrNameLst>
                                      </p:cBhvr>
                                      <p:to>
                                        <p:strVal val="visible"/>
                                      </p:to>
                                    </p:set>
                                    <p:animEffect transition="in" filter="fade">
                                      <p:cBhvr>
                                        <p:cTn id="73" dur="800" decel="100000"/>
                                        <p:tgtEl>
                                          <p:spTgt spid="11266"/>
                                        </p:tgtEl>
                                      </p:cBhvr>
                                    </p:animEffect>
                                    <p:anim calcmode="lin" valueType="num">
                                      <p:cBhvr>
                                        <p:cTn id="74" dur="800" decel="100000" fill="hold"/>
                                        <p:tgtEl>
                                          <p:spTgt spid="11266"/>
                                        </p:tgtEl>
                                        <p:attrNameLst>
                                          <p:attrName>style.rotation</p:attrName>
                                        </p:attrNameLst>
                                      </p:cBhvr>
                                      <p:tavLst>
                                        <p:tav tm="0">
                                          <p:val>
                                            <p:fltVal val="-90"/>
                                          </p:val>
                                        </p:tav>
                                        <p:tav tm="100000">
                                          <p:val>
                                            <p:fltVal val="0"/>
                                          </p:val>
                                        </p:tav>
                                      </p:tavLst>
                                    </p:anim>
                                    <p:anim calcmode="lin" valueType="num">
                                      <p:cBhvr>
                                        <p:cTn id="75" dur="800" decel="100000" fill="hold"/>
                                        <p:tgtEl>
                                          <p:spTgt spid="11266"/>
                                        </p:tgtEl>
                                        <p:attrNameLst>
                                          <p:attrName>ppt_x</p:attrName>
                                        </p:attrNameLst>
                                      </p:cBhvr>
                                      <p:tavLst>
                                        <p:tav tm="0">
                                          <p:val>
                                            <p:strVal val="#ppt_x+0.4"/>
                                          </p:val>
                                        </p:tav>
                                        <p:tav tm="100000">
                                          <p:val>
                                            <p:strVal val="#ppt_x-0.05"/>
                                          </p:val>
                                        </p:tav>
                                      </p:tavLst>
                                    </p:anim>
                                    <p:anim calcmode="lin" valueType="num">
                                      <p:cBhvr>
                                        <p:cTn id="76" dur="800" decel="100000" fill="hold"/>
                                        <p:tgtEl>
                                          <p:spTgt spid="11266"/>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11266"/>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11266"/>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8" presetClass="emph" presetSubtype="0" fill="hold" nodeType="clickEffect">
                                  <p:stCondLst>
                                    <p:cond delay="0"/>
                                  </p:stCondLst>
                                  <p:childTnLst>
                                    <p:animRot by="21600000">
                                      <p:cBhvr>
                                        <p:cTn id="82" dur="2000" fill="hold"/>
                                        <p:tgtEl>
                                          <p:spTgt spid="11266"/>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25" presetClass="exit" presetSubtype="0" fill="hold" nodeType="clickEffect">
                                  <p:stCondLst>
                                    <p:cond delay="0"/>
                                  </p:stCondLst>
                                  <p:childTnLst>
                                    <p:animEffect transition="out" filter="fade">
                                      <p:cBhvr>
                                        <p:cTn id="86" dur="1000" accel="50000">
                                          <p:stCondLst>
                                            <p:cond delay="0"/>
                                          </p:stCondLst>
                                        </p:cTn>
                                        <p:tgtEl>
                                          <p:spTgt spid="11266"/>
                                        </p:tgtEl>
                                      </p:cBhvr>
                                    </p:animEffect>
                                    <p:anim calcmode="lin" valueType="num">
                                      <p:cBhvr>
                                        <p:cTn id="87" dur="500" accel="50000">
                                          <p:stCondLst>
                                            <p:cond delay="0"/>
                                          </p:stCondLst>
                                        </p:cTn>
                                        <p:tgtEl>
                                          <p:spTgt spid="11266"/>
                                        </p:tgtEl>
                                        <p:attrNameLst>
                                          <p:attrName>ppt_y</p:attrName>
                                        </p:attrNameLst>
                                      </p:cBhvr>
                                      <p:tavLst>
                                        <p:tav tm="0">
                                          <p:val>
                                            <p:strVal val="ppt_y"/>
                                          </p:val>
                                        </p:tav>
                                        <p:tav tm="100000">
                                          <p:val>
                                            <p:strVal val="ppt_y+.1"/>
                                          </p:val>
                                        </p:tav>
                                      </p:tavLst>
                                    </p:anim>
                                    <p:anim calcmode="lin" valueType="num">
                                      <p:cBhvr>
                                        <p:cTn id="88" dur="500" decel="50000">
                                          <p:stCondLst>
                                            <p:cond delay="500"/>
                                          </p:stCondLst>
                                        </p:cTn>
                                        <p:tgtEl>
                                          <p:spTgt spid="11266"/>
                                        </p:tgtEl>
                                        <p:attrNameLst>
                                          <p:attrName>ppt_y</p:attrName>
                                        </p:attrNameLst>
                                      </p:cBhvr>
                                      <p:tavLst>
                                        <p:tav tm="0">
                                          <p:val>
                                            <p:strVal val="ppt_y"/>
                                          </p:val>
                                        </p:tav>
                                        <p:tav tm="100000">
                                          <p:val>
                                            <p:strVal val="ppt_y-.1"/>
                                          </p:val>
                                        </p:tav>
                                      </p:tavLst>
                                    </p:anim>
                                    <p:anim calcmode="lin" valueType="num">
                                      <p:cBhvr>
                                        <p:cTn id="89" dur="500" accel="50000">
                                          <p:stCondLst>
                                            <p:cond delay="500"/>
                                          </p:stCondLst>
                                        </p:cTn>
                                        <p:tgtEl>
                                          <p:spTgt spid="11266"/>
                                        </p:tgtEl>
                                        <p:attrNameLst>
                                          <p:attrName>ppt_x</p:attrName>
                                        </p:attrNameLst>
                                      </p:cBhvr>
                                      <p:tavLst>
                                        <p:tav tm="0">
                                          <p:val>
                                            <p:strVal val="ppt_x"/>
                                          </p:val>
                                        </p:tav>
                                        <p:tav tm="100000">
                                          <p:val>
                                            <p:strVal val="ppt_x+.4"/>
                                          </p:val>
                                        </p:tav>
                                      </p:tavLst>
                                    </p:anim>
                                    <p:anim calcmode="lin" valueType="num">
                                      <p:cBhvr>
                                        <p:cTn id="90" dur="1000"/>
                                        <p:tgtEl>
                                          <p:spTgt spid="11266"/>
                                        </p:tgtEl>
                                        <p:attrNameLst>
                                          <p:attrName>ppt_h</p:attrName>
                                        </p:attrNameLst>
                                      </p:cBhvr>
                                      <p:tavLst>
                                        <p:tav tm="0">
                                          <p:val>
                                            <p:strVal val="ppt_h"/>
                                          </p:val>
                                        </p:tav>
                                        <p:tav tm="100000">
                                          <p:val>
                                            <p:strVal val="ppt_h"/>
                                          </p:val>
                                        </p:tav>
                                      </p:tavLst>
                                    </p:anim>
                                    <p:anim calcmode="lin" valueType="num">
                                      <p:cBhvr>
                                        <p:cTn id="91" dur="500" accel="50000">
                                          <p:stCondLst>
                                            <p:cond delay="0"/>
                                          </p:stCondLst>
                                        </p:cTn>
                                        <p:tgtEl>
                                          <p:spTgt spid="11266"/>
                                        </p:tgtEl>
                                        <p:attrNameLst>
                                          <p:attrName>ppt_w</p:attrName>
                                        </p:attrNameLst>
                                      </p:cBhvr>
                                      <p:tavLst>
                                        <p:tav tm="0">
                                          <p:val>
                                            <p:strVal val="ppt_w"/>
                                          </p:val>
                                        </p:tav>
                                        <p:tav tm="100000">
                                          <p:val>
                                            <p:strVal val="ppt_w*.05"/>
                                          </p:val>
                                        </p:tav>
                                      </p:tavLst>
                                    </p:anim>
                                    <p:anim calcmode="lin" valueType="num">
                                      <p:cBhvr>
                                        <p:cTn id="92" dur="500" decel="50000">
                                          <p:stCondLst>
                                            <p:cond delay="500"/>
                                          </p:stCondLst>
                                        </p:cTn>
                                        <p:tgtEl>
                                          <p:spTgt spid="11266"/>
                                        </p:tgtEl>
                                        <p:attrNameLst>
                                          <p:attrName>ppt_w</p:attrName>
                                        </p:attrNameLst>
                                      </p:cBhvr>
                                      <p:tavLst>
                                        <p:tav tm="0">
                                          <p:val>
                                            <p:strVal val="ppt_w"/>
                                          </p:val>
                                        </p:tav>
                                        <p:tav tm="100000">
                                          <p:val>
                                            <p:strVal val="ppt_w/.05"/>
                                          </p:val>
                                        </p:tav>
                                      </p:tavLst>
                                    </p:anim>
                                    <p:anim calcmode="lin" valueType="num">
                                      <p:cBhvr>
                                        <p:cTn id="93" dur="500" accel="50000">
                                          <p:stCondLst>
                                            <p:cond delay="500"/>
                                          </p:stCondLst>
                                        </p:cTn>
                                        <p:tgtEl>
                                          <p:spTgt spid="11266"/>
                                        </p:tgtEl>
                                        <p:attrNameLst>
                                          <p:attrName>style.rotation</p:attrName>
                                        </p:attrNameLst>
                                      </p:cBhvr>
                                      <p:tavLst>
                                        <p:tav tm="0">
                                          <p:val>
                                            <p:fltVal val="0"/>
                                          </p:val>
                                        </p:tav>
                                        <p:tav tm="100000">
                                          <p:val>
                                            <p:fltVal val="-90"/>
                                          </p:val>
                                        </p:tav>
                                      </p:tavLst>
                                    </p:anim>
                                    <p:set>
                                      <p:cBhvr>
                                        <p:cTn id="94" dur="1" fill="hold">
                                          <p:stCondLst>
                                            <p:cond delay="999"/>
                                          </p:stCondLst>
                                        </p:cTn>
                                        <p:tgtEl>
                                          <p:spTgt spid="1126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11267"/>
                                        </p:tgtEl>
                                        <p:attrNameLst>
                                          <p:attrName>style.visibility</p:attrName>
                                        </p:attrNameLst>
                                      </p:cBhvr>
                                      <p:to>
                                        <p:strVal val="visible"/>
                                      </p:to>
                                    </p:set>
                                    <p:animEffect transition="in" filter="wipe(down)">
                                      <p:cBhvr>
                                        <p:cTn id="99" dur="580">
                                          <p:stCondLst>
                                            <p:cond delay="0"/>
                                          </p:stCondLst>
                                        </p:cTn>
                                        <p:tgtEl>
                                          <p:spTgt spid="11267"/>
                                        </p:tgtEl>
                                      </p:cBhvr>
                                    </p:animEffect>
                                    <p:anim calcmode="lin" valueType="num">
                                      <p:cBhvr>
                                        <p:cTn id="100" dur="1822" tmFilter="0,0; 0.14,0.36; 0.43,0.73; 0.71,0.91; 1.0,1.0">
                                          <p:stCondLst>
                                            <p:cond delay="0"/>
                                          </p:stCondLst>
                                        </p:cTn>
                                        <p:tgtEl>
                                          <p:spTgt spid="11267"/>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267"/>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267"/>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267"/>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267"/>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267"/>
                                        </p:tgtEl>
                                      </p:cBhvr>
                                      <p:to x="100000" y="60000"/>
                                    </p:animScale>
                                    <p:animScale>
                                      <p:cBhvr>
                                        <p:cTn id="106" dur="166" decel="50000">
                                          <p:stCondLst>
                                            <p:cond delay="676"/>
                                          </p:stCondLst>
                                        </p:cTn>
                                        <p:tgtEl>
                                          <p:spTgt spid="11267"/>
                                        </p:tgtEl>
                                      </p:cBhvr>
                                      <p:to x="100000" y="100000"/>
                                    </p:animScale>
                                    <p:animScale>
                                      <p:cBhvr>
                                        <p:cTn id="107" dur="26">
                                          <p:stCondLst>
                                            <p:cond delay="1312"/>
                                          </p:stCondLst>
                                        </p:cTn>
                                        <p:tgtEl>
                                          <p:spTgt spid="11267"/>
                                        </p:tgtEl>
                                      </p:cBhvr>
                                      <p:to x="100000" y="80000"/>
                                    </p:animScale>
                                    <p:animScale>
                                      <p:cBhvr>
                                        <p:cTn id="108" dur="166" decel="50000">
                                          <p:stCondLst>
                                            <p:cond delay="1338"/>
                                          </p:stCondLst>
                                        </p:cTn>
                                        <p:tgtEl>
                                          <p:spTgt spid="11267"/>
                                        </p:tgtEl>
                                      </p:cBhvr>
                                      <p:to x="100000" y="100000"/>
                                    </p:animScale>
                                    <p:animScale>
                                      <p:cBhvr>
                                        <p:cTn id="109" dur="26">
                                          <p:stCondLst>
                                            <p:cond delay="1642"/>
                                          </p:stCondLst>
                                        </p:cTn>
                                        <p:tgtEl>
                                          <p:spTgt spid="11267"/>
                                        </p:tgtEl>
                                      </p:cBhvr>
                                      <p:to x="100000" y="90000"/>
                                    </p:animScale>
                                    <p:animScale>
                                      <p:cBhvr>
                                        <p:cTn id="110" dur="166" decel="50000">
                                          <p:stCondLst>
                                            <p:cond delay="1668"/>
                                          </p:stCondLst>
                                        </p:cTn>
                                        <p:tgtEl>
                                          <p:spTgt spid="11267"/>
                                        </p:tgtEl>
                                      </p:cBhvr>
                                      <p:to x="100000" y="100000"/>
                                    </p:animScale>
                                    <p:animScale>
                                      <p:cBhvr>
                                        <p:cTn id="111" dur="26">
                                          <p:stCondLst>
                                            <p:cond delay="1808"/>
                                          </p:stCondLst>
                                        </p:cTn>
                                        <p:tgtEl>
                                          <p:spTgt spid="11267"/>
                                        </p:tgtEl>
                                      </p:cBhvr>
                                      <p:to x="100000" y="95000"/>
                                    </p:animScale>
                                    <p:animScale>
                                      <p:cBhvr>
                                        <p:cTn id="112" dur="166" decel="50000">
                                          <p:stCondLst>
                                            <p:cond delay="1834"/>
                                          </p:stCondLst>
                                        </p:cTn>
                                        <p:tgtEl>
                                          <p:spTgt spid="11267"/>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50" presetClass="exit" presetSubtype="0" accel="100000" fill="hold" nodeType="clickEffect">
                                  <p:stCondLst>
                                    <p:cond delay="0"/>
                                  </p:stCondLst>
                                  <p:childTnLst>
                                    <p:anim calcmode="lin" valueType="num">
                                      <p:cBhvr>
                                        <p:cTn id="116" dur="1000"/>
                                        <p:tgtEl>
                                          <p:spTgt spid="11267"/>
                                        </p:tgtEl>
                                        <p:attrNameLst>
                                          <p:attrName>ppt_w</p:attrName>
                                        </p:attrNameLst>
                                      </p:cBhvr>
                                      <p:tavLst>
                                        <p:tav tm="0">
                                          <p:val>
                                            <p:strVal val="ppt_w"/>
                                          </p:val>
                                        </p:tav>
                                        <p:tav tm="100000">
                                          <p:val>
                                            <p:strVal val="ppt_w+.3"/>
                                          </p:val>
                                        </p:tav>
                                      </p:tavLst>
                                    </p:anim>
                                    <p:anim calcmode="lin" valueType="num">
                                      <p:cBhvr>
                                        <p:cTn id="117" dur="1000"/>
                                        <p:tgtEl>
                                          <p:spTgt spid="11267"/>
                                        </p:tgtEl>
                                        <p:attrNameLst>
                                          <p:attrName>ppt_h</p:attrName>
                                        </p:attrNameLst>
                                      </p:cBhvr>
                                      <p:tavLst>
                                        <p:tav tm="0">
                                          <p:val>
                                            <p:strVal val="ppt_h"/>
                                          </p:val>
                                        </p:tav>
                                        <p:tav tm="100000">
                                          <p:val>
                                            <p:strVal val="ppt_h"/>
                                          </p:val>
                                        </p:tav>
                                      </p:tavLst>
                                    </p:anim>
                                    <p:animEffect transition="out" filter="fade">
                                      <p:cBhvr>
                                        <p:cTn id="118" dur="1000"/>
                                        <p:tgtEl>
                                          <p:spTgt spid="11267"/>
                                        </p:tgtEl>
                                      </p:cBhvr>
                                    </p:animEffect>
                                    <p:set>
                                      <p:cBhvr>
                                        <p:cTn id="119" dur="1" fill="hold">
                                          <p:stCondLst>
                                            <p:cond delay="999"/>
                                          </p:stCondLst>
                                        </p:cTn>
                                        <p:tgtEl>
                                          <p:spTgt spid="11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57422" y="1600200"/>
            <a:ext cx="6643734" cy="4525963"/>
          </a:xfrm>
        </p:spPr>
        <p:txBody>
          <a:bodyPr>
            <a:normAutofit fontScale="62500" lnSpcReduction="20000"/>
          </a:bodyPr>
          <a:lstStyle/>
          <a:p>
            <a:r>
              <a:rPr lang="es-MX" b="1" dirty="0" smtClean="0"/>
              <a:t>Mantenimiento </a:t>
            </a:r>
            <a:r>
              <a:rPr lang="es-MX" b="1" dirty="0"/>
              <a:t>inadecuado de la herramienta, ej.: zona de corte </a:t>
            </a:r>
            <a:r>
              <a:rPr lang="es-MX" b="1" dirty="0" smtClean="0"/>
              <a:t>no </a:t>
            </a:r>
            <a:r>
              <a:rPr lang="es-MX" dirty="0" smtClean="0"/>
              <a:t>afilada</a:t>
            </a:r>
            <a:r>
              <a:rPr lang="es-MX" dirty="0"/>
              <a:t>, lima embotada, cabeza de cincel deformada, etc.</a:t>
            </a:r>
            <a:endParaRPr lang="es-MX" dirty="0"/>
          </a:p>
          <a:p>
            <a:r>
              <a:rPr lang="es-MX" b="1" dirty="0" smtClean="0"/>
              <a:t>Falta </a:t>
            </a:r>
            <a:r>
              <a:rPr lang="es-MX" b="1" dirty="0"/>
              <a:t>de formación y entrenamiento en su correcto uso.</a:t>
            </a:r>
            <a:endParaRPr lang="es-MX" b="1" dirty="0"/>
          </a:p>
          <a:p>
            <a:r>
              <a:rPr lang="es-MX" b="1" dirty="0" smtClean="0"/>
              <a:t>Transporte </a:t>
            </a:r>
            <a:r>
              <a:rPr lang="es-MX" b="1" dirty="0"/>
              <a:t>inadecuado, ej.: llevar herramientas en el bolsillo.</a:t>
            </a:r>
            <a:endParaRPr lang="es-MX" b="1" dirty="0"/>
          </a:p>
          <a:p>
            <a:r>
              <a:rPr lang="es-MX" b="1" dirty="0" smtClean="0"/>
              <a:t>Almacenamiento </a:t>
            </a:r>
            <a:r>
              <a:rPr lang="es-MX" b="1" dirty="0"/>
              <a:t>en cualquier sitio, en lugar de utilizar </a:t>
            </a:r>
            <a:r>
              <a:rPr lang="es-MX" b="1" dirty="0" smtClean="0"/>
              <a:t>estuches, </a:t>
            </a:r>
            <a:r>
              <a:rPr lang="es-MX" dirty="0" smtClean="0"/>
              <a:t>cajas </a:t>
            </a:r>
            <a:r>
              <a:rPr lang="es-MX" dirty="0"/>
              <a:t>o soportes específicos</a:t>
            </a:r>
            <a:r>
              <a:rPr lang="es-MX" dirty="0" smtClean="0"/>
              <a:t>.</a:t>
            </a:r>
            <a:endParaRPr lang="es-MX" dirty="0" smtClean="0"/>
          </a:p>
          <a:p>
            <a:r>
              <a:rPr lang="es-MX" b="1" dirty="0" smtClean="0"/>
              <a:t>La </a:t>
            </a:r>
            <a:r>
              <a:rPr lang="es-MX" b="1" dirty="0"/>
              <a:t>herramienta debe estar hecha con el material y la calidad más </a:t>
            </a:r>
            <a:r>
              <a:rPr lang="es-MX" b="1" dirty="0" smtClean="0"/>
              <a:t>adecuados </a:t>
            </a:r>
            <a:r>
              <a:rPr lang="es-MX" dirty="0" smtClean="0"/>
              <a:t>para </a:t>
            </a:r>
            <a:r>
              <a:rPr lang="es-MX" dirty="0"/>
              <a:t>su uso, deben ser de formas suaves y sin aristas ni </a:t>
            </a:r>
            <a:r>
              <a:rPr lang="es-MX" dirty="0" smtClean="0"/>
              <a:t>ángulos cortantes</a:t>
            </a:r>
            <a:r>
              <a:rPr lang="es-MX" dirty="0"/>
              <a:t>.</a:t>
            </a:r>
            <a:endParaRPr lang="es-MX" dirty="0"/>
          </a:p>
          <a:p>
            <a:r>
              <a:rPr lang="es-MX" b="1" dirty="0" smtClean="0"/>
              <a:t>Utilizar </a:t>
            </a:r>
            <a:r>
              <a:rPr lang="es-MX" b="1" dirty="0"/>
              <a:t>la herramienta adecuada para cada tipo de trabajo</a:t>
            </a:r>
            <a:r>
              <a:rPr lang="es-MX" b="1" dirty="0" smtClean="0"/>
              <a:t>.</a:t>
            </a:r>
            <a:endParaRPr lang="es-MX" b="1" dirty="0"/>
          </a:p>
        </p:txBody>
      </p:sp>
      <p:pic>
        <p:nvPicPr>
          <p:cNvPr id="12290" name="Picture 2"/>
          <p:cNvPicPr>
            <a:picLocks noChangeAspect="1" noChangeArrowheads="1"/>
          </p:cNvPicPr>
          <p:nvPr/>
        </p:nvPicPr>
        <p:blipFill>
          <a:blip r:embed="rId1" cstate="print"/>
          <a:srcRect/>
          <a:stretch>
            <a:fillRect/>
          </a:stretch>
        </p:blipFill>
        <p:spPr bwMode="auto">
          <a:xfrm>
            <a:off x="-214346" y="357166"/>
            <a:ext cx="2643206" cy="1764340"/>
          </a:xfrm>
          <a:prstGeom prst="rect">
            <a:avLst/>
          </a:prstGeom>
          <a:noFill/>
          <a:ln w="9525">
            <a:noFill/>
            <a:miter lim="800000"/>
            <a:headEnd/>
            <a:tailEnd/>
          </a:ln>
        </p:spPr>
      </p:pic>
      <p:pic>
        <p:nvPicPr>
          <p:cNvPr id="12291" name="Picture 3"/>
          <p:cNvPicPr>
            <a:picLocks noChangeAspect="1" noChangeArrowheads="1"/>
          </p:cNvPicPr>
          <p:nvPr/>
        </p:nvPicPr>
        <p:blipFill>
          <a:blip r:embed="rId2" cstate="print"/>
          <a:srcRect/>
          <a:stretch>
            <a:fillRect/>
          </a:stretch>
        </p:blipFill>
        <p:spPr bwMode="auto">
          <a:xfrm>
            <a:off x="0" y="4286256"/>
            <a:ext cx="2357454" cy="2357454"/>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12290"/>
                                        </p:tgtEl>
                                        <p:attrNameLst>
                                          <p:attrName>style.visibility</p:attrName>
                                        </p:attrNameLst>
                                      </p:cBhvr>
                                      <p:to>
                                        <p:strVal val="visible"/>
                                      </p:to>
                                    </p:set>
                                    <p:anim from="(-#ppt_w/2)" to="(#ppt_x)" calcmode="lin" valueType="num">
                                      <p:cBhvr>
                                        <p:cTn id="55" dur="600" fill="hold">
                                          <p:stCondLst>
                                            <p:cond delay="0"/>
                                          </p:stCondLst>
                                        </p:cTn>
                                        <p:tgtEl>
                                          <p:spTgt spid="12290"/>
                                        </p:tgtEl>
                                        <p:attrNameLst>
                                          <p:attrName>ppt_x</p:attrName>
                                        </p:attrNameLst>
                                      </p:cBhvr>
                                    </p:anim>
                                    <p:anim from="0" to="-1.0" calcmode="lin" valueType="num">
                                      <p:cBhvr>
                                        <p:cTn id="56" dur="200" decel="50000" autoRev="1" fill="hold">
                                          <p:stCondLst>
                                            <p:cond delay="600"/>
                                          </p:stCondLst>
                                        </p:cTn>
                                        <p:tgtEl>
                                          <p:spTgt spid="12290"/>
                                        </p:tgtEl>
                                        <p:attrNameLst>
                                          <p:attrName>xshear</p:attrName>
                                        </p:attrNameLst>
                                      </p:cBhvr>
                                    </p:anim>
                                    <p:animScale>
                                      <p:cBhvr>
                                        <p:cTn id="57" dur="200" decel="100000" autoRev="1" fill="hold">
                                          <p:stCondLst>
                                            <p:cond delay="600"/>
                                          </p:stCondLst>
                                        </p:cTn>
                                        <p:tgtEl>
                                          <p:spTgt spid="12290"/>
                                        </p:tgtEl>
                                      </p:cBhvr>
                                      <p:from x="100000" y="100000"/>
                                      <p:to x="80000" y="100000"/>
                                    </p:animScale>
                                    <p:anim by="(#ppt_h/3+#ppt_w*0.1)" calcmode="lin" valueType="num">
                                      <p:cBhvr additive="sum">
                                        <p:cTn id="58" dur="200" decel="100000" autoRev="1" fill="hold">
                                          <p:stCondLst>
                                            <p:cond delay="600"/>
                                          </p:stCondLst>
                                        </p:cTn>
                                        <p:tgtEl>
                                          <p:spTgt spid="12290"/>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12291"/>
                                        </p:tgtEl>
                                        <p:attrNameLst>
                                          <p:attrName>style.visibility</p:attrName>
                                        </p:attrNameLst>
                                      </p:cBhvr>
                                      <p:to>
                                        <p:strVal val="visible"/>
                                      </p:to>
                                    </p:set>
                                    <p:anim from="(-#ppt_w/2)" to="(#ppt_x)" calcmode="lin" valueType="num">
                                      <p:cBhvr>
                                        <p:cTn id="63" dur="600" fill="hold">
                                          <p:stCondLst>
                                            <p:cond delay="0"/>
                                          </p:stCondLst>
                                        </p:cTn>
                                        <p:tgtEl>
                                          <p:spTgt spid="12291"/>
                                        </p:tgtEl>
                                        <p:attrNameLst>
                                          <p:attrName>ppt_x</p:attrName>
                                        </p:attrNameLst>
                                      </p:cBhvr>
                                    </p:anim>
                                    <p:anim from="0" to="-1.0" calcmode="lin" valueType="num">
                                      <p:cBhvr>
                                        <p:cTn id="64" dur="200" decel="50000" autoRev="1" fill="hold">
                                          <p:stCondLst>
                                            <p:cond delay="600"/>
                                          </p:stCondLst>
                                        </p:cTn>
                                        <p:tgtEl>
                                          <p:spTgt spid="12291"/>
                                        </p:tgtEl>
                                        <p:attrNameLst>
                                          <p:attrName>xshear</p:attrName>
                                        </p:attrNameLst>
                                      </p:cBhvr>
                                    </p:anim>
                                    <p:animScale>
                                      <p:cBhvr>
                                        <p:cTn id="65" dur="200" decel="100000" autoRev="1" fill="hold">
                                          <p:stCondLst>
                                            <p:cond delay="600"/>
                                          </p:stCondLst>
                                        </p:cTn>
                                        <p:tgtEl>
                                          <p:spTgt spid="12291"/>
                                        </p:tgtEl>
                                      </p:cBhvr>
                                      <p:from x="100000" y="100000"/>
                                      <p:to x="80000" y="100000"/>
                                    </p:animScale>
                                    <p:anim by="(#ppt_h/3+#ppt_w*0.1)" calcmode="lin" valueType="num">
                                      <p:cBhvr additive="sum">
                                        <p:cTn id="66" dur="200" decel="100000" autoRev="1" fill="hold">
                                          <p:stCondLst>
                                            <p:cond delay="600"/>
                                          </p:stCondLst>
                                        </p:cTn>
                                        <p:tgtEl>
                                          <p:spTgt spid="12291"/>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5" presetClass="exit" presetSubtype="10" fill="hold" nodeType="clickEffect">
                                  <p:stCondLst>
                                    <p:cond delay="0"/>
                                  </p:stCondLst>
                                  <p:childTnLst>
                                    <p:animEffect transition="out" filter="checkerboard(across)">
                                      <p:cBhvr>
                                        <p:cTn id="70" dur="500"/>
                                        <p:tgtEl>
                                          <p:spTgt spid="12290"/>
                                        </p:tgtEl>
                                      </p:cBhvr>
                                    </p:animEffect>
                                    <p:set>
                                      <p:cBhvr>
                                        <p:cTn id="71" dur="1" fill="hold">
                                          <p:stCondLst>
                                            <p:cond delay="499"/>
                                          </p:stCondLst>
                                        </p:cTn>
                                        <p:tgtEl>
                                          <p:spTgt spid="1229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 presetClass="exit" presetSubtype="10" fill="hold" nodeType="clickEffect">
                                  <p:stCondLst>
                                    <p:cond delay="0"/>
                                  </p:stCondLst>
                                  <p:childTnLst>
                                    <p:animEffect transition="out" filter="checkerboard(across)">
                                      <p:cBhvr>
                                        <p:cTn id="75" dur="500"/>
                                        <p:tgtEl>
                                          <p:spTgt spid="12291"/>
                                        </p:tgtEl>
                                      </p:cBhvr>
                                    </p:animEffect>
                                    <p:set>
                                      <p:cBhvr>
                                        <p:cTn id="76" dur="1" fill="hold">
                                          <p:stCondLst>
                                            <p:cond delay="499"/>
                                          </p:stCondLst>
                                        </p:cTn>
                                        <p:tgtEl>
                                          <p:spTgt spid="122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8860" y="1600200"/>
            <a:ext cx="6500858" cy="4525963"/>
          </a:xfrm>
        </p:spPr>
        <p:txBody>
          <a:bodyPr>
            <a:normAutofit/>
          </a:bodyPr>
          <a:lstStyle/>
          <a:p>
            <a:r>
              <a:rPr lang="es-MX" sz="2000" b="1" dirty="0" smtClean="0"/>
              <a:t>Evitar herramientas que puedan producir chispas en ambientes con </a:t>
            </a:r>
            <a:r>
              <a:rPr lang="es-MX" sz="2000" dirty="0" smtClean="0"/>
              <a:t>materiales inflamables o explosivos.</a:t>
            </a:r>
            <a:endParaRPr lang="es-MX" sz="2000" dirty="0" smtClean="0"/>
          </a:p>
          <a:p>
            <a:r>
              <a:rPr lang="es-MX" sz="2000" b="1" dirty="0" smtClean="0"/>
              <a:t>Mantener las herramientas en buen estado, inspeccionarlas periódicamente </a:t>
            </a:r>
            <a:r>
              <a:rPr lang="es-MX" sz="2000" dirty="0" smtClean="0"/>
              <a:t>y repararlas o sustituirlas cuando sea necesario.</a:t>
            </a:r>
            <a:endParaRPr lang="es-MX" sz="2000" dirty="0" smtClean="0"/>
          </a:p>
          <a:p>
            <a:r>
              <a:rPr lang="es-MX" sz="2000" b="1" dirty="0" smtClean="0"/>
              <a:t>Guardar y almacenar las herramientas de manera segura y ordenada </a:t>
            </a:r>
            <a:r>
              <a:rPr lang="es-MX" sz="2000" dirty="0" smtClean="0"/>
              <a:t>(paneles, estantes, cabinas o cajas).</a:t>
            </a:r>
            <a:endParaRPr lang="es-MX" sz="2000" dirty="0" smtClean="0"/>
          </a:p>
          <a:p>
            <a:r>
              <a:rPr lang="es-MX" sz="2000" b="1" dirty="0" smtClean="0"/>
              <a:t>Utilizar los equipos de protección personal necesarios.</a:t>
            </a:r>
            <a:endParaRPr lang="es-MX" sz="2000" dirty="0" smtClean="0"/>
          </a:p>
          <a:p>
            <a:endParaRPr lang="es-MX" dirty="0"/>
          </a:p>
        </p:txBody>
      </p:sp>
      <p:pic>
        <p:nvPicPr>
          <p:cNvPr id="13314" name="Picture 2"/>
          <p:cNvPicPr>
            <a:picLocks noChangeAspect="1" noChangeArrowheads="1"/>
          </p:cNvPicPr>
          <p:nvPr/>
        </p:nvPicPr>
        <p:blipFill>
          <a:blip r:embed="rId1" cstate="print"/>
          <a:srcRect/>
          <a:stretch>
            <a:fillRect/>
          </a:stretch>
        </p:blipFill>
        <p:spPr bwMode="auto">
          <a:xfrm>
            <a:off x="285720" y="2857496"/>
            <a:ext cx="2071702" cy="1659896"/>
          </a:xfrm>
          <a:prstGeom prst="rect">
            <a:avLst/>
          </a:prstGeom>
          <a:noFill/>
          <a:ln w="9525">
            <a:noFill/>
            <a:miter lim="800000"/>
            <a:headEnd/>
            <a:tailEnd/>
          </a:ln>
        </p:spPr>
      </p:pic>
      <p:pic>
        <p:nvPicPr>
          <p:cNvPr id="13315" name="Picture 3"/>
          <p:cNvPicPr>
            <a:picLocks noChangeAspect="1" noChangeArrowheads="1"/>
          </p:cNvPicPr>
          <p:nvPr/>
        </p:nvPicPr>
        <p:blipFill>
          <a:blip r:embed="rId2" cstate="print"/>
          <a:srcRect/>
          <a:stretch>
            <a:fillRect/>
          </a:stretch>
        </p:blipFill>
        <p:spPr bwMode="auto">
          <a:xfrm>
            <a:off x="357158" y="285728"/>
            <a:ext cx="2173210" cy="17859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3314"/>
                                        </p:tgtEl>
                                        <p:attrNameLst>
                                          <p:attrName>style.visibility</p:attrName>
                                        </p:attrNameLst>
                                      </p:cBhvr>
                                      <p:to>
                                        <p:strVal val="visible"/>
                                      </p:to>
                                    </p:set>
                                    <p:animEffect transition="in" filter="wipe(down)">
                                      <p:cBhvr>
                                        <p:cTn id="39" dur="580">
                                          <p:stCondLst>
                                            <p:cond delay="0"/>
                                          </p:stCondLst>
                                        </p:cTn>
                                        <p:tgtEl>
                                          <p:spTgt spid="13314"/>
                                        </p:tgtEl>
                                      </p:cBhvr>
                                    </p:animEffect>
                                    <p:anim calcmode="lin" valueType="num">
                                      <p:cBhvr>
                                        <p:cTn id="40"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3314"/>
                                        </p:tgtEl>
                                      </p:cBhvr>
                                      <p:to x="100000" y="60000"/>
                                    </p:animScale>
                                    <p:animScale>
                                      <p:cBhvr>
                                        <p:cTn id="46" dur="166" decel="50000">
                                          <p:stCondLst>
                                            <p:cond delay="676"/>
                                          </p:stCondLst>
                                        </p:cTn>
                                        <p:tgtEl>
                                          <p:spTgt spid="13314"/>
                                        </p:tgtEl>
                                      </p:cBhvr>
                                      <p:to x="100000" y="100000"/>
                                    </p:animScale>
                                    <p:animScale>
                                      <p:cBhvr>
                                        <p:cTn id="47" dur="26">
                                          <p:stCondLst>
                                            <p:cond delay="1312"/>
                                          </p:stCondLst>
                                        </p:cTn>
                                        <p:tgtEl>
                                          <p:spTgt spid="13314"/>
                                        </p:tgtEl>
                                      </p:cBhvr>
                                      <p:to x="100000" y="80000"/>
                                    </p:animScale>
                                    <p:animScale>
                                      <p:cBhvr>
                                        <p:cTn id="48" dur="166" decel="50000">
                                          <p:stCondLst>
                                            <p:cond delay="1338"/>
                                          </p:stCondLst>
                                        </p:cTn>
                                        <p:tgtEl>
                                          <p:spTgt spid="13314"/>
                                        </p:tgtEl>
                                      </p:cBhvr>
                                      <p:to x="100000" y="100000"/>
                                    </p:animScale>
                                    <p:animScale>
                                      <p:cBhvr>
                                        <p:cTn id="49" dur="26">
                                          <p:stCondLst>
                                            <p:cond delay="1642"/>
                                          </p:stCondLst>
                                        </p:cTn>
                                        <p:tgtEl>
                                          <p:spTgt spid="13314"/>
                                        </p:tgtEl>
                                      </p:cBhvr>
                                      <p:to x="100000" y="90000"/>
                                    </p:animScale>
                                    <p:animScale>
                                      <p:cBhvr>
                                        <p:cTn id="50" dur="166" decel="50000">
                                          <p:stCondLst>
                                            <p:cond delay="1668"/>
                                          </p:stCondLst>
                                        </p:cTn>
                                        <p:tgtEl>
                                          <p:spTgt spid="13314"/>
                                        </p:tgtEl>
                                      </p:cBhvr>
                                      <p:to x="100000" y="100000"/>
                                    </p:animScale>
                                    <p:animScale>
                                      <p:cBhvr>
                                        <p:cTn id="51" dur="26">
                                          <p:stCondLst>
                                            <p:cond delay="1808"/>
                                          </p:stCondLst>
                                        </p:cTn>
                                        <p:tgtEl>
                                          <p:spTgt spid="13314"/>
                                        </p:tgtEl>
                                      </p:cBhvr>
                                      <p:to x="100000" y="95000"/>
                                    </p:animScale>
                                    <p:animScale>
                                      <p:cBhvr>
                                        <p:cTn id="52" dur="166" decel="50000">
                                          <p:stCondLst>
                                            <p:cond delay="1834"/>
                                          </p:stCondLst>
                                        </p:cTn>
                                        <p:tgtEl>
                                          <p:spTgt spid="13314"/>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13314"/>
                                        </p:tgtEl>
                                      </p:cBhvr>
                                    </p:animEffect>
                                    <p:set>
                                      <p:cBhvr>
                                        <p:cTn id="57" dur="1" fill="hold">
                                          <p:stCondLst>
                                            <p:cond delay="499"/>
                                          </p:stCondLst>
                                        </p:cTn>
                                        <p:tgtEl>
                                          <p:spTgt spid="133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13315"/>
                                        </p:tgtEl>
                                        <p:attrNameLst>
                                          <p:attrName>style.visibility</p:attrName>
                                        </p:attrNameLst>
                                      </p:cBhvr>
                                      <p:to>
                                        <p:strVal val="visible"/>
                                      </p:to>
                                    </p:set>
                                    <p:anim calcmode="lin" valueType="num">
                                      <p:cBhvr>
                                        <p:cTn id="62" dur="500" decel="50000" fill="hold">
                                          <p:stCondLst>
                                            <p:cond delay="0"/>
                                          </p:stCondLst>
                                        </p:cTn>
                                        <p:tgtEl>
                                          <p:spTgt spid="1331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331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3315"/>
                                        </p:tgtEl>
                                        <p:attrNameLst>
                                          <p:attrName>ppt_w</p:attrName>
                                        </p:attrNameLst>
                                      </p:cBhvr>
                                      <p:tavLst>
                                        <p:tav tm="0">
                                          <p:val>
                                            <p:strVal val="#ppt_w*.05"/>
                                          </p:val>
                                        </p:tav>
                                        <p:tav tm="100000">
                                          <p:val>
                                            <p:strVal val="#ppt_w"/>
                                          </p:val>
                                        </p:tav>
                                      </p:tavLst>
                                    </p:anim>
                                    <p:anim calcmode="lin" valueType="num">
                                      <p:cBhvr>
                                        <p:cTn id="65" dur="1000" fill="hold"/>
                                        <p:tgtEl>
                                          <p:spTgt spid="1331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331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331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331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3315"/>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xit" presetSubtype="0" fill="hold" nodeType="clickEffect">
                                  <p:stCondLst>
                                    <p:cond delay="0"/>
                                  </p:stCondLst>
                                  <p:childTnLst>
                                    <p:animEffect transition="out" filter="wipe(down)">
                                      <p:cBhvr>
                                        <p:cTn id="73" dur="180" accel="50000">
                                          <p:stCondLst>
                                            <p:cond delay="1820"/>
                                          </p:stCondLst>
                                        </p:cTn>
                                        <p:tgtEl>
                                          <p:spTgt spid="13315"/>
                                        </p:tgtEl>
                                      </p:cBhvr>
                                    </p:animEffect>
                                    <p:anim calcmode="lin" valueType="num">
                                      <p:cBhvr>
                                        <p:cTn id="74" dur="1822" tmFilter="0,0; 0.14,0.31; 0.43,0.73; 0.71,0.91; 1.0,1.0">
                                          <p:stCondLst>
                                            <p:cond delay="0"/>
                                          </p:stCondLst>
                                        </p:cTn>
                                        <p:tgtEl>
                                          <p:spTgt spid="13315"/>
                                        </p:tgtEl>
                                        <p:attrNameLst>
                                          <p:attrName>ppt_x</p:attrName>
                                        </p:attrNameLst>
                                      </p:cBhvr>
                                      <p:tavLst>
                                        <p:tav tm="0">
                                          <p:val>
                                            <p:strVal val="ppt_x"/>
                                          </p:val>
                                        </p:tav>
                                        <p:tav tm="100000">
                                          <p:val>
                                            <p:strVal val="#ppt_x+0.25"/>
                                          </p:val>
                                        </p:tav>
                                      </p:tavLst>
                                    </p:anim>
                                    <p:anim calcmode="lin" valueType="num">
                                      <p:cBhvr>
                                        <p:cTn id="75" dur="178">
                                          <p:stCondLst>
                                            <p:cond delay="1822"/>
                                          </p:stCondLst>
                                        </p:cTn>
                                        <p:tgtEl>
                                          <p:spTgt spid="13315"/>
                                        </p:tgtEl>
                                        <p:attrNameLst>
                                          <p:attrName>ppt_x</p:attrName>
                                        </p:attrNameLst>
                                      </p:cBhvr>
                                      <p:tavLst>
                                        <p:tav tm="0">
                                          <p:val>
                                            <p:strVal val="ppt_x"/>
                                          </p:val>
                                        </p:tav>
                                        <p:tav tm="100000">
                                          <p:val>
                                            <p:strVal val="ppt_x"/>
                                          </p:val>
                                        </p:tav>
                                      </p:tavLst>
                                    </p:anim>
                                    <p:anim calcmode="lin" valueType="num">
                                      <p:cBhvr>
                                        <p:cTn id="76" dur="664" tmFilter="0.0,0.0;0.25,0.07;0.50,0.2;0.75,0.467;1.0,1.0">
                                          <p:stCondLst>
                                            <p:cond delay="0"/>
                                          </p:stCondLst>
                                        </p:cTn>
                                        <p:tgtEl>
                                          <p:spTgt spid="133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7" dur="664" tmFilter="0, 0; 0.125,0.2665; 0.25,0.4; 0.375,0.465; 0.5,0.5;  0.625,0.535; 0.75,0.6; 0.875,0.7335; 1,1">
                                          <p:stCondLst>
                                            <p:cond delay="664"/>
                                          </p:stCondLst>
                                        </p:cTn>
                                        <p:tgtEl>
                                          <p:spTgt spid="133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8" dur="332" tmFilter="0, 0; 0.125,0.2665; 0.25,0.4; 0.375,0.465; 0.5,0.5;  0.625,0.535; 0.75,0.6; 0.875,0.7335; 1,1">
                                          <p:stCondLst>
                                            <p:cond delay="1324"/>
                                          </p:stCondLst>
                                        </p:cTn>
                                        <p:tgtEl>
                                          <p:spTgt spid="133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9" dur="164" tmFilter="0, 0; 0.125,0.2665; 0.25,0.4; 0.375,0.465; 0.5,0.5;  0.625,0.535; 0.75,0.6; 0.875,0.7335; 1,1">
                                          <p:stCondLst>
                                            <p:cond delay="1656"/>
                                          </p:stCondLst>
                                        </p:cTn>
                                        <p:tgtEl>
                                          <p:spTgt spid="133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0" dur="180" accel="50000">
                                          <p:stCondLst>
                                            <p:cond delay="1820"/>
                                          </p:stCondLst>
                                        </p:cTn>
                                        <p:tgtEl>
                                          <p:spTgt spid="13315"/>
                                        </p:tgtEl>
                                        <p:attrNameLst>
                                          <p:attrName>ppt_y</p:attrName>
                                        </p:attrNameLst>
                                      </p:cBhvr>
                                      <p:tavLst>
                                        <p:tav tm="0">
                                          <p:val>
                                            <p:strVal val="ppt_y"/>
                                          </p:val>
                                        </p:tav>
                                        <p:tav tm="100000">
                                          <p:val>
                                            <p:strVal val="ppt_y+ppt_h"/>
                                          </p:val>
                                        </p:tav>
                                      </p:tavLst>
                                    </p:anim>
                                    <p:animScale>
                                      <p:cBhvr>
                                        <p:cTn id="81" dur="26">
                                          <p:stCondLst>
                                            <p:cond delay="620"/>
                                          </p:stCondLst>
                                        </p:cTn>
                                        <p:tgtEl>
                                          <p:spTgt spid="13315"/>
                                        </p:tgtEl>
                                      </p:cBhvr>
                                      <p:to x="100000" y="60000"/>
                                    </p:animScale>
                                    <p:animScale>
                                      <p:cBhvr>
                                        <p:cTn id="82" dur="166" decel="50000">
                                          <p:stCondLst>
                                            <p:cond delay="646"/>
                                          </p:stCondLst>
                                        </p:cTn>
                                        <p:tgtEl>
                                          <p:spTgt spid="13315"/>
                                        </p:tgtEl>
                                      </p:cBhvr>
                                      <p:to x="100000" y="100000"/>
                                    </p:animScale>
                                    <p:animScale>
                                      <p:cBhvr>
                                        <p:cTn id="83" dur="26">
                                          <p:stCondLst>
                                            <p:cond delay="1312"/>
                                          </p:stCondLst>
                                        </p:cTn>
                                        <p:tgtEl>
                                          <p:spTgt spid="13315"/>
                                        </p:tgtEl>
                                      </p:cBhvr>
                                      <p:to x="100000" y="80000"/>
                                    </p:animScale>
                                    <p:animScale>
                                      <p:cBhvr>
                                        <p:cTn id="84" dur="166" decel="50000">
                                          <p:stCondLst>
                                            <p:cond delay="1338"/>
                                          </p:stCondLst>
                                        </p:cTn>
                                        <p:tgtEl>
                                          <p:spTgt spid="13315"/>
                                        </p:tgtEl>
                                      </p:cBhvr>
                                      <p:to x="100000" y="100000"/>
                                    </p:animScale>
                                    <p:animScale>
                                      <p:cBhvr>
                                        <p:cTn id="85" dur="26">
                                          <p:stCondLst>
                                            <p:cond delay="1642"/>
                                          </p:stCondLst>
                                        </p:cTn>
                                        <p:tgtEl>
                                          <p:spTgt spid="13315"/>
                                        </p:tgtEl>
                                      </p:cBhvr>
                                      <p:to x="100000" y="90000"/>
                                    </p:animScale>
                                    <p:animScale>
                                      <p:cBhvr>
                                        <p:cTn id="86" dur="166" decel="50000">
                                          <p:stCondLst>
                                            <p:cond delay="1668"/>
                                          </p:stCondLst>
                                        </p:cTn>
                                        <p:tgtEl>
                                          <p:spTgt spid="13315"/>
                                        </p:tgtEl>
                                      </p:cBhvr>
                                      <p:to x="100000" y="100000"/>
                                    </p:animScale>
                                    <p:animScale>
                                      <p:cBhvr>
                                        <p:cTn id="87" dur="26">
                                          <p:stCondLst>
                                            <p:cond delay="1808"/>
                                          </p:stCondLst>
                                        </p:cTn>
                                        <p:tgtEl>
                                          <p:spTgt spid="13315"/>
                                        </p:tgtEl>
                                      </p:cBhvr>
                                      <p:to x="100000" y="95000"/>
                                    </p:animScale>
                                    <p:animScale>
                                      <p:cBhvr>
                                        <p:cTn id="88" dur="166" decel="50000">
                                          <p:stCondLst>
                                            <p:cond delay="1834"/>
                                          </p:stCondLst>
                                        </p:cTn>
                                        <p:tgtEl>
                                          <p:spTgt spid="13315"/>
                                        </p:tgtEl>
                                      </p:cBhvr>
                                      <p:to x="100000" y="100000"/>
                                    </p:animScale>
                                    <p:set>
                                      <p:cBhvr>
                                        <p:cTn id="89" dur="1" fill="hold">
                                          <p:stCondLst>
                                            <p:cond delay="1999"/>
                                          </p:stCondLst>
                                        </p:cTn>
                                        <p:tgtEl>
                                          <p:spTgt spid="133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8860" y="274638"/>
            <a:ext cx="6257940" cy="1143000"/>
          </a:xfrm>
        </p:spPr>
        <p:txBody>
          <a:bodyPr>
            <a:normAutofit fontScale="90000"/>
          </a:bodyPr>
          <a:lstStyle/>
          <a:p>
            <a:r>
              <a:rPr lang="es-MX" b="1" dirty="0"/>
              <a:t>Condiciones de seguridad</a:t>
            </a:r>
            <a:endParaRPr lang="es-MX" b="1" dirty="0"/>
          </a:p>
        </p:txBody>
      </p:sp>
      <p:sp>
        <p:nvSpPr>
          <p:cNvPr id="3" name="2 Marcador de contenido"/>
          <p:cNvSpPr>
            <a:spLocks noGrp="1"/>
          </p:cNvSpPr>
          <p:nvPr>
            <p:ph idx="1"/>
          </p:nvPr>
        </p:nvSpPr>
        <p:spPr>
          <a:xfrm>
            <a:off x="2428860" y="1600200"/>
            <a:ext cx="6500858" cy="4525963"/>
          </a:xfrm>
        </p:spPr>
        <p:txBody>
          <a:bodyPr>
            <a:noAutofit/>
          </a:bodyPr>
          <a:lstStyle/>
          <a:p>
            <a:pPr>
              <a:buNone/>
            </a:pPr>
            <a:r>
              <a:rPr lang="es-MX" sz="2000" dirty="0"/>
              <a:t>Martillos: </a:t>
            </a:r>
            <a:r>
              <a:rPr lang="es-MX" sz="2000" dirty="0" smtClean="0"/>
              <a:t>	— </a:t>
            </a:r>
            <a:r>
              <a:rPr lang="es-MX" sz="2000" dirty="0"/>
              <a:t>cabeza y mango bien sujetos</a:t>
            </a:r>
            <a:endParaRPr lang="es-MX" sz="2000" dirty="0"/>
          </a:p>
          <a:p>
            <a:pPr>
              <a:buNone/>
            </a:pPr>
            <a:r>
              <a:rPr lang="es-MX" sz="2000" dirty="0" smtClean="0"/>
              <a:t>			— </a:t>
            </a:r>
            <a:r>
              <a:rPr lang="es-MX" sz="2000" dirty="0"/>
              <a:t>buenas condiciones de uso</a:t>
            </a:r>
            <a:endParaRPr lang="es-MX" sz="2000" dirty="0"/>
          </a:p>
          <a:p>
            <a:pPr>
              <a:buNone/>
            </a:pPr>
            <a:endParaRPr lang="es-MX" sz="2000" dirty="0" smtClean="0"/>
          </a:p>
          <a:p>
            <a:pPr>
              <a:buNone/>
            </a:pPr>
            <a:endParaRPr lang="es-MX" sz="2000" dirty="0"/>
          </a:p>
          <a:p>
            <a:pPr>
              <a:buNone/>
            </a:pPr>
            <a:r>
              <a:rPr lang="es-MX" sz="2000" dirty="0" smtClean="0"/>
              <a:t>Llaves:		 </a:t>
            </a:r>
            <a:r>
              <a:rPr lang="es-MX" sz="2000" dirty="0"/>
              <a:t>— llaves fijas siempre que sea posible</a:t>
            </a:r>
            <a:endParaRPr lang="es-MX" sz="2000" dirty="0"/>
          </a:p>
          <a:p>
            <a:pPr>
              <a:buNone/>
            </a:pPr>
            <a:r>
              <a:rPr lang="es-MX" sz="2000" dirty="0" smtClean="0"/>
              <a:t>			— </a:t>
            </a:r>
            <a:r>
              <a:rPr lang="es-MX" sz="2000" dirty="0"/>
              <a:t>no poner un tubo para alargar el </a:t>
            </a:r>
            <a:r>
              <a:rPr lang="es-MX" sz="2000" dirty="0" smtClean="0"/>
              <a:t>		mango</a:t>
            </a:r>
            <a:endParaRPr lang="es-MX" sz="2000" dirty="0"/>
          </a:p>
          <a:p>
            <a:pPr>
              <a:buNone/>
            </a:pPr>
            <a:r>
              <a:rPr lang="es-MX" sz="2000" dirty="0" smtClean="0"/>
              <a:t>			— </a:t>
            </a:r>
            <a:r>
              <a:rPr lang="es-MX" sz="2000" dirty="0"/>
              <a:t>no golpear en el extremo del mango</a:t>
            </a:r>
            <a:endParaRPr lang="es-MX" sz="2000" dirty="0"/>
          </a:p>
          <a:p>
            <a:pPr>
              <a:buNone/>
            </a:pPr>
            <a:r>
              <a:rPr lang="es-MX" sz="2000" dirty="0" smtClean="0"/>
              <a:t>			— </a:t>
            </a:r>
            <a:r>
              <a:rPr lang="es-MX" sz="2000" dirty="0"/>
              <a:t>utilizar llaves de dimensiones </a:t>
            </a:r>
            <a:r>
              <a:rPr lang="es-MX" sz="2000" dirty="0" smtClean="0"/>
              <a:t>		adecuadas</a:t>
            </a:r>
            <a:endParaRPr lang="es-MX" sz="2000" dirty="0"/>
          </a:p>
          <a:p>
            <a:pPr>
              <a:buNone/>
            </a:pPr>
            <a:r>
              <a:rPr lang="es-MX" sz="2000" dirty="0" smtClean="0"/>
              <a:t>			— </a:t>
            </a:r>
            <a:r>
              <a:rPr lang="es-MX" sz="2000" dirty="0"/>
              <a:t>no rellenar el hueco entre la llave y </a:t>
            </a:r>
            <a:r>
              <a:rPr lang="es-MX" sz="2000" dirty="0" smtClean="0"/>
              <a:t>		el tornillo  con </a:t>
            </a:r>
            <a:r>
              <a:rPr lang="es-MX" sz="2000" dirty="0"/>
              <a:t>otra pieza o </a:t>
            </a:r>
            <a:r>
              <a:rPr lang="es-MX" sz="2000" dirty="0" smtClean="0"/>
              <a:t>material</a:t>
            </a:r>
            <a:endParaRPr lang="es-MX" sz="2000" dirty="0" smtClean="0"/>
          </a:p>
        </p:txBody>
      </p:sp>
      <p:pic>
        <p:nvPicPr>
          <p:cNvPr id="14338" name="Picture 2"/>
          <p:cNvPicPr>
            <a:picLocks noChangeAspect="1" noChangeArrowheads="1"/>
          </p:cNvPicPr>
          <p:nvPr/>
        </p:nvPicPr>
        <p:blipFill>
          <a:blip r:embed="rId1" cstate="print"/>
          <a:srcRect/>
          <a:stretch>
            <a:fillRect/>
          </a:stretch>
        </p:blipFill>
        <p:spPr bwMode="auto">
          <a:xfrm>
            <a:off x="428596" y="1500174"/>
            <a:ext cx="1898927" cy="928694"/>
          </a:xfrm>
          <a:prstGeom prst="rect">
            <a:avLst/>
          </a:prstGeom>
          <a:noFill/>
          <a:ln w="9525">
            <a:noFill/>
            <a:miter lim="800000"/>
            <a:headEnd/>
            <a:tailEnd/>
          </a:ln>
        </p:spPr>
      </p:pic>
      <p:pic>
        <p:nvPicPr>
          <p:cNvPr id="14339" name="Picture 3"/>
          <p:cNvPicPr>
            <a:picLocks noChangeAspect="1" noChangeArrowheads="1"/>
          </p:cNvPicPr>
          <p:nvPr/>
        </p:nvPicPr>
        <p:blipFill>
          <a:blip r:embed="rId2" cstate="print"/>
          <a:srcRect/>
          <a:stretch>
            <a:fillRect/>
          </a:stretch>
        </p:blipFill>
        <p:spPr bwMode="auto">
          <a:xfrm>
            <a:off x="500034" y="4786322"/>
            <a:ext cx="2500330" cy="174727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from="(-#ppt_w/2)" to="(#ppt_x)" calcmode="lin" valueType="num">
                                      <p:cBhvr>
                                        <p:cTn id="33" dur="600" fill="hold">
                                          <p:stCondLst>
                                            <p:cond delay="0"/>
                                          </p:stCondLst>
                                        </p:cTn>
                                        <p:tgtEl>
                                          <p:spTgt spid="3">
                                            <p:txEl>
                                              <p:pRg st="1" end="1"/>
                                            </p:txEl>
                                          </p:spTgt>
                                        </p:tgtEl>
                                        <p:attrNameLst>
                                          <p:attrName>ppt_x</p:attrName>
                                        </p:attrNameLst>
                                      </p:cBhvr>
                                    </p:anim>
                                    <p:anim from="0" to="-1.0" calcmode="lin" valueType="num">
                                      <p:cBhvr>
                                        <p:cTn id="34" dur="200" decel="50000" autoRev="1" fill="hold">
                                          <p:stCondLst>
                                            <p:cond delay="600"/>
                                          </p:stCondLst>
                                        </p:cTn>
                                        <p:tgtEl>
                                          <p:spTgt spid="3">
                                            <p:txEl>
                                              <p:pRg st="1" end="1"/>
                                            </p:txEl>
                                          </p:spTgt>
                                        </p:tgtEl>
                                        <p:attrNameLst>
                                          <p:attrName>xshear</p:attrName>
                                        </p:attrNameLst>
                                      </p:cBhvr>
                                    </p:anim>
                                    <p:animScale>
                                      <p:cBhvr>
                                        <p:cTn id="35" dur="200" decel="100000" autoRev="1" fill="hold">
                                          <p:stCondLst>
                                            <p:cond delay="600"/>
                                          </p:stCondLst>
                                        </p:cTn>
                                        <p:tgtEl>
                                          <p:spTgt spid="3">
                                            <p:txEl>
                                              <p:pRg st="1" end="1"/>
                                            </p:txEl>
                                          </p:spTgt>
                                        </p:tgtEl>
                                      </p:cBhvr>
                                      <p:from x="100000" y="100000"/>
                                      <p:to x="80000" y="100000"/>
                                    </p:animScale>
                                    <p:anim by="(#ppt_h/3+#ppt_w*0.1)" calcmode="lin" valueType="num">
                                      <p:cBhvr additive="sum">
                                        <p:cTn id="36"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from="(-#ppt_w/2)" to="(#ppt_x)" calcmode="lin" valueType="num">
                                      <p:cBhvr>
                                        <p:cTn id="41" dur="600" fill="hold">
                                          <p:stCondLst>
                                            <p:cond delay="0"/>
                                          </p:stCondLst>
                                        </p:cTn>
                                        <p:tgtEl>
                                          <p:spTgt spid="3">
                                            <p:txEl>
                                              <p:pRg st="4" end="4"/>
                                            </p:txEl>
                                          </p:spTgt>
                                        </p:tgtEl>
                                        <p:attrNameLst>
                                          <p:attrName>ppt_x</p:attrName>
                                        </p:attrNameLst>
                                      </p:cBhvr>
                                    </p:anim>
                                    <p:anim from="0" to="-1.0" calcmode="lin" valueType="num">
                                      <p:cBhvr>
                                        <p:cTn id="42" dur="200" decel="50000" autoRev="1" fill="hold">
                                          <p:stCondLst>
                                            <p:cond delay="600"/>
                                          </p:stCondLst>
                                        </p:cTn>
                                        <p:tgtEl>
                                          <p:spTgt spid="3">
                                            <p:txEl>
                                              <p:pRg st="4" end="4"/>
                                            </p:txEl>
                                          </p:spTgt>
                                        </p:tgtEl>
                                        <p:attrNameLst>
                                          <p:attrName>xshear</p:attrName>
                                        </p:attrNameLst>
                                      </p:cBhvr>
                                    </p:anim>
                                    <p:animScale>
                                      <p:cBhvr>
                                        <p:cTn id="43" dur="200" decel="100000" autoRev="1" fill="hold">
                                          <p:stCondLst>
                                            <p:cond delay="600"/>
                                          </p:stCondLst>
                                        </p:cTn>
                                        <p:tgtEl>
                                          <p:spTgt spid="3">
                                            <p:txEl>
                                              <p:pRg st="4" end="4"/>
                                            </p:txEl>
                                          </p:spTgt>
                                        </p:tgtEl>
                                      </p:cBhvr>
                                      <p:from x="100000" y="100000"/>
                                      <p:to x="80000" y="100000"/>
                                    </p:animScale>
                                    <p:anim by="(#ppt_h/3+#ppt_w*0.1)" calcmode="lin" valueType="num">
                                      <p:cBhvr additive="sum">
                                        <p:cTn id="4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from="(-#ppt_w/2)" to="(#ppt_x)" calcmode="lin" valueType="num">
                                      <p:cBhvr>
                                        <p:cTn id="49" dur="600" fill="hold">
                                          <p:stCondLst>
                                            <p:cond delay="0"/>
                                          </p:stCondLst>
                                        </p:cTn>
                                        <p:tgtEl>
                                          <p:spTgt spid="3">
                                            <p:txEl>
                                              <p:pRg st="5" end="5"/>
                                            </p:txEl>
                                          </p:spTgt>
                                        </p:tgtEl>
                                        <p:attrNameLst>
                                          <p:attrName>ppt_x</p:attrName>
                                        </p:attrNameLst>
                                      </p:cBhvr>
                                    </p:anim>
                                    <p:anim from="0" to="-1.0" calcmode="lin" valueType="num">
                                      <p:cBhvr>
                                        <p:cTn id="50" dur="200" decel="50000" autoRev="1" fill="hold">
                                          <p:stCondLst>
                                            <p:cond delay="600"/>
                                          </p:stCondLst>
                                        </p:cTn>
                                        <p:tgtEl>
                                          <p:spTgt spid="3">
                                            <p:txEl>
                                              <p:pRg st="5" end="5"/>
                                            </p:txEl>
                                          </p:spTgt>
                                        </p:tgtEl>
                                        <p:attrNameLst>
                                          <p:attrName>xshear</p:attrName>
                                        </p:attrNameLst>
                                      </p:cBhvr>
                                    </p:anim>
                                    <p:animScale>
                                      <p:cBhvr>
                                        <p:cTn id="51" dur="200" decel="100000" autoRev="1" fill="hold">
                                          <p:stCondLst>
                                            <p:cond delay="600"/>
                                          </p:stCondLst>
                                        </p:cTn>
                                        <p:tgtEl>
                                          <p:spTgt spid="3">
                                            <p:txEl>
                                              <p:pRg st="5" end="5"/>
                                            </p:txEl>
                                          </p:spTgt>
                                        </p:tgtEl>
                                      </p:cBhvr>
                                      <p:from x="100000" y="100000"/>
                                      <p:to x="80000" y="100000"/>
                                    </p:animScale>
                                    <p:anim by="(#ppt_h/3+#ppt_w*0.1)" calcmode="lin" valueType="num">
                                      <p:cBhvr additive="sum">
                                        <p:cTn id="52"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from="(-#ppt_w/2)" to="(#ppt_x)" calcmode="lin" valueType="num">
                                      <p:cBhvr>
                                        <p:cTn id="57" dur="600" fill="hold">
                                          <p:stCondLst>
                                            <p:cond delay="0"/>
                                          </p:stCondLst>
                                        </p:cTn>
                                        <p:tgtEl>
                                          <p:spTgt spid="3">
                                            <p:txEl>
                                              <p:pRg st="6" end="6"/>
                                            </p:txEl>
                                          </p:spTgt>
                                        </p:tgtEl>
                                        <p:attrNameLst>
                                          <p:attrName>ppt_x</p:attrName>
                                        </p:attrNameLst>
                                      </p:cBhvr>
                                    </p:anim>
                                    <p:anim from="0" to="-1.0" calcmode="lin" valueType="num">
                                      <p:cBhvr>
                                        <p:cTn id="58" dur="200" decel="50000" autoRev="1" fill="hold">
                                          <p:stCondLst>
                                            <p:cond delay="600"/>
                                          </p:stCondLst>
                                        </p:cTn>
                                        <p:tgtEl>
                                          <p:spTgt spid="3">
                                            <p:txEl>
                                              <p:pRg st="6" end="6"/>
                                            </p:txEl>
                                          </p:spTgt>
                                        </p:tgtEl>
                                        <p:attrNameLst>
                                          <p:attrName>xshear</p:attrName>
                                        </p:attrNameLst>
                                      </p:cBhvr>
                                    </p:anim>
                                    <p:animScale>
                                      <p:cBhvr>
                                        <p:cTn id="59" dur="200" decel="100000" autoRev="1" fill="hold">
                                          <p:stCondLst>
                                            <p:cond delay="600"/>
                                          </p:stCondLst>
                                        </p:cTn>
                                        <p:tgtEl>
                                          <p:spTgt spid="3">
                                            <p:txEl>
                                              <p:pRg st="6" end="6"/>
                                            </p:txEl>
                                          </p:spTgt>
                                        </p:tgtEl>
                                      </p:cBhvr>
                                      <p:from x="100000" y="100000"/>
                                      <p:to x="80000" y="100000"/>
                                    </p:animScale>
                                    <p:anim by="(#ppt_h/3+#ppt_w*0.1)" calcmode="lin" valueType="num">
                                      <p:cBhvr additive="sum">
                                        <p:cTn id="60"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34"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from="(-#ppt_w/2)" to="(#ppt_x)" calcmode="lin" valueType="num">
                                      <p:cBhvr>
                                        <p:cTn id="65" dur="600" fill="hold">
                                          <p:stCondLst>
                                            <p:cond delay="0"/>
                                          </p:stCondLst>
                                        </p:cTn>
                                        <p:tgtEl>
                                          <p:spTgt spid="3">
                                            <p:txEl>
                                              <p:pRg st="7" end="7"/>
                                            </p:txEl>
                                          </p:spTgt>
                                        </p:tgtEl>
                                        <p:attrNameLst>
                                          <p:attrName>ppt_x</p:attrName>
                                        </p:attrNameLst>
                                      </p:cBhvr>
                                    </p:anim>
                                    <p:anim from="0" to="-1.0" calcmode="lin" valueType="num">
                                      <p:cBhvr>
                                        <p:cTn id="66" dur="200" decel="50000" autoRev="1" fill="hold">
                                          <p:stCondLst>
                                            <p:cond delay="600"/>
                                          </p:stCondLst>
                                        </p:cTn>
                                        <p:tgtEl>
                                          <p:spTgt spid="3">
                                            <p:txEl>
                                              <p:pRg st="7" end="7"/>
                                            </p:txEl>
                                          </p:spTgt>
                                        </p:tgtEl>
                                        <p:attrNameLst>
                                          <p:attrName>xshear</p:attrName>
                                        </p:attrNameLst>
                                      </p:cBhvr>
                                    </p:anim>
                                    <p:animScale>
                                      <p:cBhvr>
                                        <p:cTn id="67" dur="200" decel="100000" autoRev="1" fill="hold">
                                          <p:stCondLst>
                                            <p:cond delay="600"/>
                                          </p:stCondLst>
                                        </p:cTn>
                                        <p:tgtEl>
                                          <p:spTgt spid="3">
                                            <p:txEl>
                                              <p:pRg st="7" end="7"/>
                                            </p:txEl>
                                          </p:spTgt>
                                        </p:tgtEl>
                                      </p:cBhvr>
                                      <p:from x="100000" y="100000"/>
                                      <p:to x="80000" y="100000"/>
                                    </p:animScale>
                                    <p:anim by="(#ppt_h/3+#ppt_w*0.1)" calcmode="lin" valueType="num">
                                      <p:cBhvr additive="sum">
                                        <p:cTn id="68" dur="200" decel="100000" autoRev="1" fill="hold">
                                          <p:stCondLst>
                                            <p:cond delay="600"/>
                                          </p:stCondLst>
                                        </p:cTn>
                                        <p:tgtEl>
                                          <p:spTgt spid="3">
                                            <p:txEl>
                                              <p:pRg st="7" end="7"/>
                                            </p:txEl>
                                          </p:spTgt>
                                        </p:tgtEl>
                                        <p:attrNameLst>
                                          <p:attrName>ppt_x</p:attrName>
                                        </p:attrNameLst>
                                      </p:cBhvr>
                                    </p:anim>
                                  </p:childTnLst>
                                </p:cTn>
                              </p:par>
                            </p:childTnLst>
                          </p:cTn>
                        </p:par>
                      </p:childTnLst>
                    </p:cTn>
                  </p:par>
                  <p:par>
                    <p:cTn id="69" fill="hold">
                      <p:stCondLst>
                        <p:cond delay="indefinite"/>
                      </p:stCondLst>
                      <p:childTnLst>
                        <p:par>
                          <p:cTn id="70" fill="hold">
                            <p:stCondLst>
                              <p:cond delay="0"/>
                            </p:stCondLst>
                            <p:childTnLst>
                              <p:par>
                                <p:cTn id="71" presetID="34" presetClass="entr" presetSubtype="0"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from="(-#ppt_w/2)" to="(#ppt_x)" calcmode="lin" valueType="num">
                                      <p:cBhvr>
                                        <p:cTn id="73" dur="600" fill="hold">
                                          <p:stCondLst>
                                            <p:cond delay="0"/>
                                          </p:stCondLst>
                                        </p:cTn>
                                        <p:tgtEl>
                                          <p:spTgt spid="3">
                                            <p:txEl>
                                              <p:pRg st="8" end="8"/>
                                            </p:txEl>
                                          </p:spTgt>
                                        </p:tgtEl>
                                        <p:attrNameLst>
                                          <p:attrName>ppt_x</p:attrName>
                                        </p:attrNameLst>
                                      </p:cBhvr>
                                    </p:anim>
                                    <p:anim from="0" to="-1.0" calcmode="lin" valueType="num">
                                      <p:cBhvr>
                                        <p:cTn id="74" dur="200" decel="50000" autoRev="1" fill="hold">
                                          <p:stCondLst>
                                            <p:cond delay="600"/>
                                          </p:stCondLst>
                                        </p:cTn>
                                        <p:tgtEl>
                                          <p:spTgt spid="3">
                                            <p:txEl>
                                              <p:pRg st="8" end="8"/>
                                            </p:txEl>
                                          </p:spTgt>
                                        </p:tgtEl>
                                        <p:attrNameLst>
                                          <p:attrName>xshear</p:attrName>
                                        </p:attrNameLst>
                                      </p:cBhvr>
                                    </p:anim>
                                    <p:animScale>
                                      <p:cBhvr>
                                        <p:cTn id="75" dur="200" decel="100000" autoRev="1" fill="hold">
                                          <p:stCondLst>
                                            <p:cond delay="600"/>
                                          </p:stCondLst>
                                        </p:cTn>
                                        <p:tgtEl>
                                          <p:spTgt spid="3">
                                            <p:txEl>
                                              <p:pRg st="8" end="8"/>
                                            </p:txEl>
                                          </p:spTgt>
                                        </p:tgtEl>
                                      </p:cBhvr>
                                      <p:from x="100000" y="100000"/>
                                      <p:to x="80000" y="100000"/>
                                    </p:animScale>
                                    <p:anim by="(#ppt_h/3+#ppt_w*0.1)" calcmode="lin" valueType="num">
                                      <p:cBhvr additive="sum">
                                        <p:cTn id="76"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nodeType="clickEffect">
                                  <p:stCondLst>
                                    <p:cond delay="0"/>
                                  </p:stCondLst>
                                  <p:childTnLst>
                                    <p:set>
                                      <p:cBhvr>
                                        <p:cTn id="80" dur="1" fill="hold">
                                          <p:stCondLst>
                                            <p:cond delay="0"/>
                                          </p:stCondLst>
                                        </p:cTn>
                                        <p:tgtEl>
                                          <p:spTgt spid="14338"/>
                                        </p:tgtEl>
                                        <p:attrNameLst>
                                          <p:attrName>style.visibility</p:attrName>
                                        </p:attrNameLst>
                                      </p:cBhvr>
                                      <p:to>
                                        <p:strVal val="visible"/>
                                      </p:to>
                                    </p:set>
                                    <p:animEffect transition="in" filter="fade">
                                      <p:cBhvr>
                                        <p:cTn id="81" dur="800" decel="100000"/>
                                        <p:tgtEl>
                                          <p:spTgt spid="14338"/>
                                        </p:tgtEl>
                                      </p:cBhvr>
                                    </p:animEffect>
                                    <p:anim calcmode="lin" valueType="num">
                                      <p:cBhvr>
                                        <p:cTn id="82" dur="800" decel="100000" fill="hold"/>
                                        <p:tgtEl>
                                          <p:spTgt spid="14338"/>
                                        </p:tgtEl>
                                        <p:attrNameLst>
                                          <p:attrName>style.rotation</p:attrName>
                                        </p:attrNameLst>
                                      </p:cBhvr>
                                      <p:tavLst>
                                        <p:tav tm="0">
                                          <p:val>
                                            <p:fltVal val="-90"/>
                                          </p:val>
                                        </p:tav>
                                        <p:tav tm="100000">
                                          <p:val>
                                            <p:fltVal val="0"/>
                                          </p:val>
                                        </p:tav>
                                      </p:tavLst>
                                    </p:anim>
                                    <p:anim calcmode="lin" valueType="num">
                                      <p:cBhvr>
                                        <p:cTn id="83" dur="800" decel="100000" fill="hold"/>
                                        <p:tgtEl>
                                          <p:spTgt spid="14338"/>
                                        </p:tgtEl>
                                        <p:attrNameLst>
                                          <p:attrName>ppt_x</p:attrName>
                                        </p:attrNameLst>
                                      </p:cBhvr>
                                      <p:tavLst>
                                        <p:tav tm="0">
                                          <p:val>
                                            <p:strVal val="#ppt_x+0.4"/>
                                          </p:val>
                                        </p:tav>
                                        <p:tav tm="100000">
                                          <p:val>
                                            <p:strVal val="#ppt_x-0.05"/>
                                          </p:val>
                                        </p:tav>
                                      </p:tavLst>
                                    </p:anim>
                                    <p:anim calcmode="lin" valueType="num">
                                      <p:cBhvr>
                                        <p:cTn id="84" dur="800" decel="100000" fill="hold"/>
                                        <p:tgtEl>
                                          <p:spTgt spid="14338"/>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14338"/>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14338"/>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3" presetClass="exit" presetSubtype="0" fill="hold" nodeType="clickEffect">
                                  <p:stCondLst>
                                    <p:cond delay="0"/>
                                  </p:stCondLst>
                                  <p:childTnLst>
                                    <p:anim calcmode="lin" valueType="num">
                                      <p:cBhvr>
                                        <p:cTn id="90" dur="600" decel="50000">
                                          <p:stCondLst>
                                            <p:cond delay="0"/>
                                          </p:stCondLst>
                                        </p:cTn>
                                        <p:tgtEl>
                                          <p:spTgt spid="143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1" dur="400">
                                          <p:stCondLst>
                                            <p:cond delay="600"/>
                                          </p:stCondLst>
                                        </p:cTn>
                                        <p:tgtEl>
                                          <p:spTgt spid="14338"/>
                                        </p:tgtEl>
                                        <p:attrNameLst>
                                          <p:attrName>ppt_x</p:attrName>
                                        </p:attrNameLst>
                                      </p:cBhvr>
                                      <p:tavLst>
                                        <p:tav tm="0">
                                          <p:val>
                                            <p:strVal val="ppt_x"/>
                                          </p:val>
                                        </p:tav>
                                        <p:tav tm="100000">
                                          <p:val>
                                            <p:strVal val="ppt_x"/>
                                          </p:val>
                                        </p:tav>
                                      </p:tavLst>
                                    </p:anim>
                                    <p:anim calcmode="lin" valueType="num">
                                      <p:cBhvr>
                                        <p:cTn id="92" dur="600" decel="50000">
                                          <p:stCondLst>
                                            <p:cond delay="0"/>
                                          </p:stCondLst>
                                        </p:cTn>
                                        <p:tgtEl>
                                          <p:spTgt spid="14338"/>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93" dur="400">
                                          <p:stCondLst>
                                            <p:cond delay="600"/>
                                          </p:stCondLst>
                                        </p:cTn>
                                        <p:tgtEl>
                                          <p:spTgt spid="14338"/>
                                        </p:tgtEl>
                                        <p:attrNameLst>
                                          <p:attrName>ppt_y</p:attrName>
                                        </p:attrNameLst>
                                      </p:cBhvr>
                                      <p:tavLst>
                                        <p:tav tm="0">
                                          <p:val>
                                            <p:strVal val="ppt_y"/>
                                          </p:val>
                                        </p:tav>
                                        <p:tav tm="100000">
                                          <p:val>
                                            <p:strVal val="ppt_y"/>
                                          </p:val>
                                        </p:tav>
                                      </p:tavLst>
                                    </p:anim>
                                    <p:animEffect transition="out" filter="fade">
                                      <p:cBhvr>
                                        <p:cTn id="94" dur="100">
                                          <p:stCondLst>
                                            <p:cond delay="900"/>
                                          </p:stCondLst>
                                        </p:cTn>
                                        <p:tgtEl>
                                          <p:spTgt spid="14338"/>
                                        </p:tgtEl>
                                      </p:cBhvr>
                                    </p:animEffect>
                                    <p:set>
                                      <p:cBhvr>
                                        <p:cTn id="95" dur="1" fill="hold">
                                          <p:stCondLst>
                                            <p:cond delay="999"/>
                                          </p:stCondLst>
                                        </p:cTn>
                                        <p:tgtEl>
                                          <p:spTgt spid="1433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5" presetClass="entr" presetSubtype="0" fill="hold" nodeType="clickEffect">
                                  <p:stCondLst>
                                    <p:cond delay="0"/>
                                  </p:stCondLst>
                                  <p:childTnLst>
                                    <p:set>
                                      <p:cBhvr>
                                        <p:cTn id="99" dur="1" fill="hold">
                                          <p:stCondLst>
                                            <p:cond delay="0"/>
                                          </p:stCondLst>
                                        </p:cTn>
                                        <p:tgtEl>
                                          <p:spTgt spid="14339"/>
                                        </p:tgtEl>
                                        <p:attrNameLst>
                                          <p:attrName>style.visibility</p:attrName>
                                        </p:attrNameLst>
                                      </p:cBhvr>
                                      <p:to>
                                        <p:strVal val="visible"/>
                                      </p:to>
                                    </p:set>
                                    <p:anim calcmode="lin" valueType="num">
                                      <p:cBhvr>
                                        <p:cTn id="100" dur="500" decel="50000" fill="hold">
                                          <p:stCondLst>
                                            <p:cond delay="0"/>
                                          </p:stCondLst>
                                        </p:cTn>
                                        <p:tgtEl>
                                          <p:spTgt spid="14339"/>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4339"/>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4339"/>
                                        </p:tgtEl>
                                        <p:attrNameLst>
                                          <p:attrName>ppt_w</p:attrName>
                                        </p:attrNameLst>
                                      </p:cBhvr>
                                      <p:tavLst>
                                        <p:tav tm="0">
                                          <p:val>
                                            <p:strVal val="#ppt_w*.05"/>
                                          </p:val>
                                        </p:tav>
                                        <p:tav tm="100000">
                                          <p:val>
                                            <p:strVal val="#ppt_w"/>
                                          </p:val>
                                        </p:tav>
                                      </p:tavLst>
                                    </p:anim>
                                    <p:anim calcmode="lin" valueType="num">
                                      <p:cBhvr>
                                        <p:cTn id="103" dur="1000" fill="hold"/>
                                        <p:tgtEl>
                                          <p:spTgt spid="14339"/>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4339"/>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4339"/>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4339"/>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4339"/>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xit" presetSubtype="10" fill="hold" nodeType="clickEffect">
                                  <p:stCondLst>
                                    <p:cond delay="0"/>
                                  </p:stCondLst>
                                  <p:childTnLst>
                                    <p:animEffect transition="out" filter="checkerboard(across)">
                                      <p:cBhvr>
                                        <p:cTn id="111" dur="500"/>
                                        <p:tgtEl>
                                          <p:spTgt spid="14339"/>
                                        </p:tgtEl>
                                      </p:cBhvr>
                                    </p:animEffect>
                                    <p:set>
                                      <p:cBhvr>
                                        <p:cTn id="112" dur="1" fill="hold">
                                          <p:stCondLst>
                                            <p:cond delay="4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8860" y="1285860"/>
            <a:ext cx="6500858" cy="5483245"/>
          </a:xfrm>
        </p:spPr>
        <p:txBody>
          <a:bodyPr>
            <a:noAutofit/>
          </a:bodyPr>
          <a:lstStyle/>
          <a:p>
            <a:pPr>
              <a:buNone/>
            </a:pPr>
            <a:r>
              <a:rPr lang="es-MX" sz="2000" dirty="0"/>
              <a:t>Cinceles: </a:t>
            </a:r>
            <a:r>
              <a:rPr lang="es-MX" sz="2000" dirty="0" smtClean="0"/>
              <a:t>		— </a:t>
            </a:r>
            <a:r>
              <a:rPr lang="es-MX" sz="2000" dirty="0"/>
              <a:t>no usar cinceles con la </a:t>
            </a:r>
            <a:r>
              <a:rPr lang="es-MX" sz="2000" dirty="0" smtClean="0"/>
              <a:t>			cabeza </a:t>
            </a:r>
            <a:r>
              <a:rPr lang="es-MX" sz="2000" dirty="0"/>
              <a:t>deformada</a:t>
            </a:r>
            <a:endParaRPr lang="es-MX" sz="2000" dirty="0"/>
          </a:p>
          <a:p>
            <a:pPr>
              <a:buNone/>
            </a:pPr>
            <a:r>
              <a:rPr lang="es-MX" sz="2000" dirty="0" smtClean="0"/>
              <a:t>				— </a:t>
            </a:r>
            <a:r>
              <a:rPr lang="es-MX" sz="2000" dirty="0"/>
              <a:t>cincelar en dirección </a:t>
            </a:r>
            <a:r>
              <a:rPr lang="es-MX" sz="2000" dirty="0" smtClean="0"/>
              <a:t>				opuesta </a:t>
            </a:r>
            <a:r>
              <a:rPr lang="es-MX" sz="2000" dirty="0"/>
              <a:t>al cuerpo</a:t>
            </a:r>
            <a:endParaRPr lang="es-MX" sz="2000" dirty="0"/>
          </a:p>
          <a:p>
            <a:pPr>
              <a:buNone/>
            </a:pPr>
            <a:r>
              <a:rPr lang="es-MX" sz="2000" dirty="0" smtClean="0"/>
              <a:t>				— </a:t>
            </a:r>
            <a:r>
              <a:rPr lang="es-MX" sz="2000" dirty="0"/>
              <a:t>mantener el corte en buenas </a:t>
            </a:r>
            <a:r>
              <a:rPr lang="es-MX" sz="2000" dirty="0" smtClean="0"/>
              <a:t>			condiciones</a:t>
            </a:r>
            <a:endParaRPr lang="es-MX" sz="2000" dirty="0"/>
          </a:p>
          <a:p>
            <a:pPr>
              <a:buNone/>
            </a:pPr>
            <a:r>
              <a:rPr lang="es-MX" sz="2000" dirty="0" smtClean="0"/>
              <a:t>				— </a:t>
            </a:r>
            <a:r>
              <a:rPr lang="es-MX" sz="2000" dirty="0"/>
              <a:t>utilizar protección </a:t>
            </a:r>
            <a:r>
              <a:rPr lang="es-MX" sz="2000" dirty="0" smtClean="0"/>
              <a:t>ocular</a:t>
            </a:r>
            <a:endParaRPr lang="es-MX" sz="2000" dirty="0" smtClean="0"/>
          </a:p>
          <a:p>
            <a:pPr>
              <a:buNone/>
            </a:pPr>
            <a:endParaRPr lang="es-MX" sz="2000" dirty="0"/>
          </a:p>
          <a:p>
            <a:pPr>
              <a:buNone/>
            </a:pPr>
            <a:endParaRPr lang="es-MX" sz="2000" dirty="0"/>
          </a:p>
          <a:p>
            <a:pPr>
              <a:buNone/>
            </a:pPr>
            <a:r>
              <a:rPr lang="es-MX" sz="2000" dirty="0"/>
              <a:t>Destornilladores: </a:t>
            </a:r>
            <a:r>
              <a:rPr lang="es-MX" sz="2000" dirty="0" smtClean="0"/>
              <a:t>	— </a:t>
            </a:r>
            <a:r>
              <a:rPr lang="es-MX" sz="2000" dirty="0"/>
              <a:t>no darles otro uso que no </a:t>
            </a:r>
            <a:r>
              <a:rPr lang="es-MX" sz="2000" dirty="0" smtClean="0"/>
              <a:t>			sea </a:t>
            </a:r>
            <a:r>
              <a:rPr lang="es-MX" sz="2000" dirty="0"/>
              <a:t>el propio</a:t>
            </a:r>
            <a:endParaRPr lang="es-MX" sz="2000" dirty="0"/>
          </a:p>
          <a:p>
            <a:pPr>
              <a:buNone/>
            </a:pPr>
            <a:r>
              <a:rPr lang="es-MX" sz="2000" dirty="0" smtClean="0"/>
              <a:t>				— </a:t>
            </a:r>
            <a:r>
              <a:rPr lang="es-MX" sz="2000" dirty="0"/>
              <a:t>pieza sujeta a un soporte </a:t>
            </a:r>
            <a:r>
              <a:rPr lang="es-MX" sz="2000" dirty="0" smtClean="0"/>
              <a:t>			firme</a:t>
            </a:r>
            <a:r>
              <a:rPr lang="es-MX" sz="2000" dirty="0"/>
              <a:t>, nunca en </a:t>
            </a:r>
            <a:r>
              <a:rPr lang="es-MX" sz="2000" dirty="0" smtClean="0"/>
              <a:t>la otra </a:t>
            </a:r>
            <a:r>
              <a:rPr lang="es-MX" sz="2000" dirty="0"/>
              <a:t>mano</a:t>
            </a:r>
            <a:endParaRPr lang="es-MX" sz="2000" dirty="0"/>
          </a:p>
          <a:p>
            <a:pPr>
              <a:buNone/>
            </a:pPr>
            <a:r>
              <a:rPr lang="es-MX" sz="2000" dirty="0" smtClean="0"/>
              <a:t>				— </a:t>
            </a:r>
            <a:r>
              <a:rPr lang="es-MX" sz="2000" dirty="0"/>
              <a:t>tamaño adecuado para cada </a:t>
            </a:r>
            <a:r>
              <a:rPr lang="es-MX" sz="2000" dirty="0" smtClean="0"/>
              <a:t>			operación</a:t>
            </a:r>
            <a:endParaRPr lang="es-MX" sz="2000" dirty="0"/>
          </a:p>
        </p:txBody>
      </p:sp>
      <p:pic>
        <p:nvPicPr>
          <p:cNvPr id="15363" name="Picture 3"/>
          <p:cNvPicPr>
            <a:picLocks noChangeAspect="1" noChangeArrowheads="1"/>
          </p:cNvPicPr>
          <p:nvPr/>
        </p:nvPicPr>
        <p:blipFill>
          <a:blip r:embed="rId1" cstate="print"/>
          <a:srcRect/>
          <a:stretch>
            <a:fillRect/>
          </a:stretch>
        </p:blipFill>
        <p:spPr bwMode="auto">
          <a:xfrm>
            <a:off x="-214346" y="285728"/>
            <a:ext cx="2714644" cy="2038525"/>
          </a:xfrm>
          <a:prstGeom prst="rect">
            <a:avLst/>
          </a:prstGeom>
          <a:noFill/>
          <a:ln w="9525">
            <a:noFill/>
            <a:miter lim="800000"/>
            <a:headEnd/>
            <a:tailEnd/>
          </a:ln>
        </p:spPr>
      </p:pic>
      <p:pic>
        <p:nvPicPr>
          <p:cNvPr id="15364" name="Picture 4"/>
          <p:cNvPicPr>
            <a:picLocks noChangeAspect="1" noChangeArrowheads="1"/>
          </p:cNvPicPr>
          <p:nvPr/>
        </p:nvPicPr>
        <p:blipFill>
          <a:blip r:embed="rId2" cstate="print"/>
          <a:srcRect/>
          <a:stretch>
            <a:fillRect/>
          </a:stretch>
        </p:blipFill>
        <p:spPr bwMode="auto">
          <a:xfrm>
            <a:off x="500034" y="4357694"/>
            <a:ext cx="2037412" cy="221457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from="(-#ppt_w/2)" to="(#ppt_x)" calcmode="lin" valueType="num">
                                      <p:cBhvr>
                                        <p:cTn id="39" dur="600" fill="hold">
                                          <p:stCondLst>
                                            <p:cond delay="0"/>
                                          </p:stCondLst>
                                        </p:cTn>
                                        <p:tgtEl>
                                          <p:spTgt spid="3">
                                            <p:txEl>
                                              <p:pRg st="6" end="6"/>
                                            </p:txEl>
                                          </p:spTgt>
                                        </p:tgtEl>
                                        <p:attrNameLst>
                                          <p:attrName>ppt_x</p:attrName>
                                        </p:attrNameLst>
                                      </p:cBhvr>
                                    </p:anim>
                                    <p:anim from="0" to="-1.0" calcmode="lin" valueType="num">
                                      <p:cBhvr>
                                        <p:cTn id="40" dur="200" decel="50000" autoRev="1" fill="hold">
                                          <p:stCondLst>
                                            <p:cond delay="600"/>
                                          </p:stCondLst>
                                        </p:cTn>
                                        <p:tgtEl>
                                          <p:spTgt spid="3">
                                            <p:txEl>
                                              <p:pRg st="6" end="6"/>
                                            </p:txEl>
                                          </p:spTgt>
                                        </p:tgtEl>
                                        <p:attrNameLst>
                                          <p:attrName>xshear</p:attrName>
                                        </p:attrNameLst>
                                      </p:cBhvr>
                                    </p:anim>
                                    <p:animScale>
                                      <p:cBhvr>
                                        <p:cTn id="41" dur="200" decel="100000" autoRev="1" fill="hold">
                                          <p:stCondLst>
                                            <p:cond delay="600"/>
                                          </p:stCondLst>
                                        </p:cTn>
                                        <p:tgtEl>
                                          <p:spTgt spid="3">
                                            <p:txEl>
                                              <p:pRg st="6" end="6"/>
                                            </p:txEl>
                                          </p:spTgt>
                                        </p:tgtEl>
                                      </p:cBhvr>
                                      <p:from x="100000" y="100000"/>
                                      <p:to x="80000" y="100000"/>
                                    </p:animScale>
                                    <p:anim by="(#ppt_h/3+#ppt_w*0.1)" calcmode="lin" valueType="num">
                                      <p:cBhvr additive="sum">
                                        <p:cTn id="42"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from="(-#ppt_w/2)" to="(#ppt_x)" calcmode="lin" valueType="num">
                                      <p:cBhvr>
                                        <p:cTn id="47" dur="600" fill="hold">
                                          <p:stCondLst>
                                            <p:cond delay="0"/>
                                          </p:stCondLst>
                                        </p:cTn>
                                        <p:tgtEl>
                                          <p:spTgt spid="3">
                                            <p:txEl>
                                              <p:pRg st="7" end="7"/>
                                            </p:txEl>
                                          </p:spTgt>
                                        </p:tgtEl>
                                        <p:attrNameLst>
                                          <p:attrName>ppt_x</p:attrName>
                                        </p:attrNameLst>
                                      </p:cBhvr>
                                    </p:anim>
                                    <p:anim from="0" to="-1.0" calcmode="lin" valueType="num">
                                      <p:cBhvr>
                                        <p:cTn id="48" dur="200" decel="50000" autoRev="1" fill="hold">
                                          <p:stCondLst>
                                            <p:cond delay="600"/>
                                          </p:stCondLst>
                                        </p:cTn>
                                        <p:tgtEl>
                                          <p:spTgt spid="3">
                                            <p:txEl>
                                              <p:pRg st="7" end="7"/>
                                            </p:txEl>
                                          </p:spTgt>
                                        </p:tgtEl>
                                        <p:attrNameLst>
                                          <p:attrName>xshear</p:attrName>
                                        </p:attrNameLst>
                                      </p:cBhvr>
                                    </p:anim>
                                    <p:animScale>
                                      <p:cBhvr>
                                        <p:cTn id="49" dur="200" decel="100000" autoRev="1" fill="hold">
                                          <p:stCondLst>
                                            <p:cond delay="600"/>
                                          </p:stCondLst>
                                        </p:cTn>
                                        <p:tgtEl>
                                          <p:spTgt spid="3">
                                            <p:txEl>
                                              <p:pRg st="7" end="7"/>
                                            </p:txEl>
                                          </p:spTgt>
                                        </p:tgtEl>
                                      </p:cBhvr>
                                      <p:from x="100000" y="100000"/>
                                      <p:to x="80000" y="100000"/>
                                    </p:animScale>
                                    <p:anim by="(#ppt_h/3+#ppt_w*0.1)" calcmode="lin" valueType="num">
                                      <p:cBhvr additive="sum">
                                        <p:cTn id="50" dur="200" decel="100000" autoRev="1" fill="hold">
                                          <p:stCondLst>
                                            <p:cond delay="600"/>
                                          </p:stCondLst>
                                        </p:cTn>
                                        <p:tgtEl>
                                          <p:spTgt spid="3">
                                            <p:txEl>
                                              <p:pRg st="7" end="7"/>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3">
                                            <p:txEl>
                                              <p:pRg st="8" end="8"/>
                                            </p:txEl>
                                          </p:spTgt>
                                        </p:tgtEl>
                                        <p:attrNameLst>
                                          <p:attrName>ppt_x</p:attrName>
                                        </p:attrNameLst>
                                      </p:cBhvr>
                                    </p:anim>
                                    <p:anim from="0" to="-1.0" calcmode="lin" valueType="num">
                                      <p:cBhvr>
                                        <p:cTn id="56" dur="200" decel="50000" autoRev="1" fill="hold">
                                          <p:stCondLst>
                                            <p:cond delay="600"/>
                                          </p:stCondLst>
                                        </p:cTn>
                                        <p:tgtEl>
                                          <p:spTgt spid="3">
                                            <p:txEl>
                                              <p:pRg st="8" end="8"/>
                                            </p:txEl>
                                          </p:spTgt>
                                        </p:tgtEl>
                                        <p:attrNameLst>
                                          <p:attrName>xshear</p:attrName>
                                        </p:attrNameLst>
                                      </p:cBhvr>
                                    </p:anim>
                                    <p:animScale>
                                      <p:cBhvr>
                                        <p:cTn id="57" dur="200" decel="100000" autoRev="1" fill="hold">
                                          <p:stCondLst>
                                            <p:cond delay="600"/>
                                          </p:stCondLst>
                                        </p:cTn>
                                        <p:tgtEl>
                                          <p:spTgt spid="3">
                                            <p:txEl>
                                              <p:pRg st="8" end="8"/>
                                            </p:txEl>
                                          </p:spTgt>
                                        </p:tgtEl>
                                      </p:cBhvr>
                                      <p:from x="100000" y="100000"/>
                                      <p:to x="80000" y="100000"/>
                                    </p:animScale>
                                    <p:anim by="(#ppt_h/3+#ppt_w*0.1)" calcmode="lin" valueType="num">
                                      <p:cBhvr additive="sum">
                                        <p:cTn id="58"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54" presetClass="entr" presetSubtype="0" accel="100000" fill="hold" nodeType="clickEffect">
                                  <p:stCondLst>
                                    <p:cond delay="0"/>
                                  </p:stCondLst>
                                  <p:childTnLst>
                                    <p:set>
                                      <p:cBhvr>
                                        <p:cTn id="62" dur="1" fill="hold">
                                          <p:stCondLst>
                                            <p:cond delay="0"/>
                                          </p:stCondLst>
                                        </p:cTn>
                                        <p:tgtEl>
                                          <p:spTgt spid="15363"/>
                                        </p:tgtEl>
                                        <p:attrNameLst>
                                          <p:attrName>style.visibility</p:attrName>
                                        </p:attrNameLst>
                                      </p:cBhvr>
                                      <p:to>
                                        <p:strVal val="visible"/>
                                      </p:to>
                                    </p:set>
                                    <p:anim calcmode="lin" valueType="num">
                                      <p:cBhvr>
                                        <p:cTn id="63" dur="500" fill="hold"/>
                                        <p:tgtEl>
                                          <p:spTgt spid="15363"/>
                                        </p:tgtEl>
                                        <p:attrNameLst>
                                          <p:attrName>ppt_w</p:attrName>
                                        </p:attrNameLst>
                                      </p:cBhvr>
                                      <p:tavLst>
                                        <p:tav tm="0">
                                          <p:val>
                                            <p:strVal val="#ppt_w*0.05"/>
                                          </p:val>
                                        </p:tav>
                                        <p:tav tm="100000">
                                          <p:val>
                                            <p:strVal val="#ppt_w"/>
                                          </p:val>
                                        </p:tav>
                                      </p:tavLst>
                                    </p:anim>
                                    <p:anim calcmode="lin" valueType="num">
                                      <p:cBhvr>
                                        <p:cTn id="64" dur="500" fill="hold"/>
                                        <p:tgtEl>
                                          <p:spTgt spid="15363"/>
                                        </p:tgtEl>
                                        <p:attrNameLst>
                                          <p:attrName>ppt_h</p:attrName>
                                        </p:attrNameLst>
                                      </p:cBhvr>
                                      <p:tavLst>
                                        <p:tav tm="0">
                                          <p:val>
                                            <p:strVal val="#ppt_h"/>
                                          </p:val>
                                        </p:tav>
                                        <p:tav tm="100000">
                                          <p:val>
                                            <p:strVal val="#ppt_h"/>
                                          </p:val>
                                        </p:tav>
                                      </p:tavLst>
                                    </p:anim>
                                    <p:anim calcmode="lin" valueType="num">
                                      <p:cBhvr>
                                        <p:cTn id="65" dur="500" fill="hold"/>
                                        <p:tgtEl>
                                          <p:spTgt spid="15363"/>
                                        </p:tgtEl>
                                        <p:attrNameLst>
                                          <p:attrName>ppt_x</p:attrName>
                                        </p:attrNameLst>
                                      </p:cBhvr>
                                      <p:tavLst>
                                        <p:tav tm="0">
                                          <p:val>
                                            <p:strVal val="#ppt_x-.2"/>
                                          </p:val>
                                        </p:tav>
                                        <p:tav tm="100000">
                                          <p:val>
                                            <p:strVal val="#ppt_x"/>
                                          </p:val>
                                        </p:tav>
                                      </p:tavLst>
                                    </p:anim>
                                    <p:anim calcmode="lin" valueType="num">
                                      <p:cBhvr>
                                        <p:cTn id="66" dur="500" fill="hold"/>
                                        <p:tgtEl>
                                          <p:spTgt spid="15363"/>
                                        </p:tgtEl>
                                        <p:attrNameLst>
                                          <p:attrName>ppt_y</p:attrName>
                                        </p:attrNameLst>
                                      </p:cBhvr>
                                      <p:tavLst>
                                        <p:tav tm="0">
                                          <p:val>
                                            <p:strVal val="#ppt_y"/>
                                          </p:val>
                                        </p:tav>
                                        <p:tav tm="100000">
                                          <p:val>
                                            <p:strVal val="#ppt_y"/>
                                          </p:val>
                                        </p:tav>
                                      </p:tavLst>
                                    </p:anim>
                                    <p:animEffect transition="in" filter="fade">
                                      <p:cBhvr>
                                        <p:cTn id="67" dur="500"/>
                                        <p:tgtEl>
                                          <p:spTgt spid="15363"/>
                                        </p:tgtEl>
                                      </p:cBhvr>
                                    </p:animEffect>
                                  </p:childTnLst>
                                </p:cTn>
                              </p:par>
                            </p:childTnLst>
                          </p:cTn>
                        </p:par>
                      </p:childTnLst>
                    </p:cTn>
                  </p:par>
                  <p:par>
                    <p:cTn id="68" fill="hold">
                      <p:stCondLst>
                        <p:cond delay="indefinite"/>
                      </p:stCondLst>
                      <p:childTnLst>
                        <p:par>
                          <p:cTn id="69" fill="hold">
                            <p:stCondLst>
                              <p:cond delay="0"/>
                            </p:stCondLst>
                            <p:childTnLst>
                              <p:par>
                                <p:cTn id="70" presetID="50" presetClass="exit" presetSubtype="0" accel="100000" fill="hold" nodeType="clickEffect">
                                  <p:stCondLst>
                                    <p:cond delay="0"/>
                                  </p:stCondLst>
                                  <p:childTnLst>
                                    <p:anim calcmode="lin" valueType="num">
                                      <p:cBhvr>
                                        <p:cTn id="71" dur="1000"/>
                                        <p:tgtEl>
                                          <p:spTgt spid="15363"/>
                                        </p:tgtEl>
                                        <p:attrNameLst>
                                          <p:attrName>ppt_w</p:attrName>
                                        </p:attrNameLst>
                                      </p:cBhvr>
                                      <p:tavLst>
                                        <p:tav tm="0">
                                          <p:val>
                                            <p:strVal val="ppt_w"/>
                                          </p:val>
                                        </p:tav>
                                        <p:tav tm="100000">
                                          <p:val>
                                            <p:strVal val="ppt_w+.3"/>
                                          </p:val>
                                        </p:tav>
                                      </p:tavLst>
                                    </p:anim>
                                    <p:anim calcmode="lin" valueType="num">
                                      <p:cBhvr>
                                        <p:cTn id="72" dur="1000"/>
                                        <p:tgtEl>
                                          <p:spTgt spid="15363"/>
                                        </p:tgtEl>
                                        <p:attrNameLst>
                                          <p:attrName>ppt_h</p:attrName>
                                        </p:attrNameLst>
                                      </p:cBhvr>
                                      <p:tavLst>
                                        <p:tav tm="0">
                                          <p:val>
                                            <p:strVal val="ppt_h"/>
                                          </p:val>
                                        </p:tav>
                                        <p:tav tm="100000">
                                          <p:val>
                                            <p:strVal val="ppt_h"/>
                                          </p:val>
                                        </p:tav>
                                      </p:tavLst>
                                    </p:anim>
                                    <p:animEffect transition="out" filter="fade">
                                      <p:cBhvr>
                                        <p:cTn id="73" dur="1000"/>
                                        <p:tgtEl>
                                          <p:spTgt spid="15363"/>
                                        </p:tgtEl>
                                      </p:cBhvr>
                                    </p:animEffect>
                                    <p:set>
                                      <p:cBhvr>
                                        <p:cTn id="74" dur="1" fill="hold">
                                          <p:stCondLst>
                                            <p:cond delay="999"/>
                                          </p:stCondLst>
                                        </p:cTn>
                                        <p:tgtEl>
                                          <p:spTgt spid="1536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nodeType="clickEffect">
                                  <p:stCondLst>
                                    <p:cond delay="0"/>
                                  </p:stCondLst>
                                  <p:childTnLst>
                                    <p:set>
                                      <p:cBhvr>
                                        <p:cTn id="78" dur="1" fill="hold">
                                          <p:stCondLst>
                                            <p:cond delay="0"/>
                                          </p:stCondLst>
                                        </p:cTn>
                                        <p:tgtEl>
                                          <p:spTgt spid="15364"/>
                                        </p:tgtEl>
                                        <p:attrNameLst>
                                          <p:attrName>style.visibility</p:attrName>
                                        </p:attrNameLst>
                                      </p:cBhvr>
                                      <p:to>
                                        <p:strVal val="visible"/>
                                      </p:to>
                                    </p:set>
                                    <p:animEffect transition="in" filter="wheel(4)">
                                      <p:cBhvr>
                                        <p:cTn id="79" dur="2000"/>
                                        <p:tgtEl>
                                          <p:spTgt spid="15364"/>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xit" presetSubtype="0" fill="hold" nodeType="clickEffect">
                                  <p:stCondLst>
                                    <p:cond delay="0"/>
                                  </p:stCondLst>
                                  <p:childTnLst>
                                    <p:animEffect transition="out" filter="fade">
                                      <p:cBhvr>
                                        <p:cTn id="83" dur="1000" accel="50000">
                                          <p:stCondLst>
                                            <p:cond delay="0"/>
                                          </p:stCondLst>
                                        </p:cTn>
                                        <p:tgtEl>
                                          <p:spTgt spid="15364"/>
                                        </p:tgtEl>
                                      </p:cBhvr>
                                    </p:animEffect>
                                    <p:anim calcmode="lin" valueType="num">
                                      <p:cBhvr>
                                        <p:cTn id="84" dur="500" accel="50000">
                                          <p:stCondLst>
                                            <p:cond delay="0"/>
                                          </p:stCondLst>
                                        </p:cTn>
                                        <p:tgtEl>
                                          <p:spTgt spid="15364"/>
                                        </p:tgtEl>
                                        <p:attrNameLst>
                                          <p:attrName>ppt_y</p:attrName>
                                        </p:attrNameLst>
                                      </p:cBhvr>
                                      <p:tavLst>
                                        <p:tav tm="0">
                                          <p:val>
                                            <p:strVal val="ppt_y"/>
                                          </p:val>
                                        </p:tav>
                                        <p:tav tm="100000">
                                          <p:val>
                                            <p:strVal val="ppt_y+.1"/>
                                          </p:val>
                                        </p:tav>
                                      </p:tavLst>
                                    </p:anim>
                                    <p:anim calcmode="lin" valueType="num">
                                      <p:cBhvr>
                                        <p:cTn id="85" dur="500" decel="50000">
                                          <p:stCondLst>
                                            <p:cond delay="500"/>
                                          </p:stCondLst>
                                        </p:cTn>
                                        <p:tgtEl>
                                          <p:spTgt spid="15364"/>
                                        </p:tgtEl>
                                        <p:attrNameLst>
                                          <p:attrName>ppt_y</p:attrName>
                                        </p:attrNameLst>
                                      </p:cBhvr>
                                      <p:tavLst>
                                        <p:tav tm="0">
                                          <p:val>
                                            <p:strVal val="ppt_y"/>
                                          </p:val>
                                        </p:tav>
                                        <p:tav tm="100000">
                                          <p:val>
                                            <p:strVal val="ppt_y-.1"/>
                                          </p:val>
                                        </p:tav>
                                      </p:tavLst>
                                    </p:anim>
                                    <p:anim calcmode="lin" valueType="num">
                                      <p:cBhvr>
                                        <p:cTn id="86" dur="500" accel="50000">
                                          <p:stCondLst>
                                            <p:cond delay="500"/>
                                          </p:stCondLst>
                                        </p:cTn>
                                        <p:tgtEl>
                                          <p:spTgt spid="15364"/>
                                        </p:tgtEl>
                                        <p:attrNameLst>
                                          <p:attrName>ppt_x</p:attrName>
                                        </p:attrNameLst>
                                      </p:cBhvr>
                                      <p:tavLst>
                                        <p:tav tm="0">
                                          <p:val>
                                            <p:strVal val="ppt_x"/>
                                          </p:val>
                                        </p:tav>
                                        <p:tav tm="100000">
                                          <p:val>
                                            <p:strVal val="ppt_x+.4"/>
                                          </p:val>
                                        </p:tav>
                                      </p:tavLst>
                                    </p:anim>
                                    <p:anim calcmode="lin" valueType="num">
                                      <p:cBhvr>
                                        <p:cTn id="87" dur="1000"/>
                                        <p:tgtEl>
                                          <p:spTgt spid="15364"/>
                                        </p:tgtEl>
                                        <p:attrNameLst>
                                          <p:attrName>ppt_h</p:attrName>
                                        </p:attrNameLst>
                                      </p:cBhvr>
                                      <p:tavLst>
                                        <p:tav tm="0">
                                          <p:val>
                                            <p:strVal val="ppt_h"/>
                                          </p:val>
                                        </p:tav>
                                        <p:tav tm="100000">
                                          <p:val>
                                            <p:strVal val="ppt_h"/>
                                          </p:val>
                                        </p:tav>
                                      </p:tavLst>
                                    </p:anim>
                                    <p:anim calcmode="lin" valueType="num">
                                      <p:cBhvr>
                                        <p:cTn id="88" dur="500" accel="50000">
                                          <p:stCondLst>
                                            <p:cond delay="0"/>
                                          </p:stCondLst>
                                        </p:cTn>
                                        <p:tgtEl>
                                          <p:spTgt spid="15364"/>
                                        </p:tgtEl>
                                        <p:attrNameLst>
                                          <p:attrName>ppt_w</p:attrName>
                                        </p:attrNameLst>
                                      </p:cBhvr>
                                      <p:tavLst>
                                        <p:tav tm="0">
                                          <p:val>
                                            <p:strVal val="ppt_w"/>
                                          </p:val>
                                        </p:tav>
                                        <p:tav tm="100000">
                                          <p:val>
                                            <p:strVal val="ppt_w*.05"/>
                                          </p:val>
                                        </p:tav>
                                      </p:tavLst>
                                    </p:anim>
                                    <p:anim calcmode="lin" valueType="num">
                                      <p:cBhvr>
                                        <p:cTn id="89" dur="500" decel="50000">
                                          <p:stCondLst>
                                            <p:cond delay="500"/>
                                          </p:stCondLst>
                                        </p:cTn>
                                        <p:tgtEl>
                                          <p:spTgt spid="15364"/>
                                        </p:tgtEl>
                                        <p:attrNameLst>
                                          <p:attrName>ppt_w</p:attrName>
                                        </p:attrNameLst>
                                      </p:cBhvr>
                                      <p:tavLst>
                                        <p:tav tm="0">
                                          <p:val>
                                            <p:strVal val="ppt_w"/>
                                          </p:val>
                                        </p:tav>
                                        <p:tav tm="100000">
                                          <p:val>
                                            <p:strVal val="ppt_w/.05"/>
                                          </p:val>
                                        </p:tav>
                                      </p:tavLst>
                                    </p:anim>
                                    <p:anim calcmode="lin" valueType="num">
                                      <p:cBhvr>
                                        <p:cTn id="90" dur="500" accel="50000">
                                          <p:stCondLst>
                                            <p:cond delay="500"/>
                                          </p:stCondLst>
                                        </p:cTn>
                                        <p:tgtEl>
                                          <p:spTgt spid="15364"/>
                                        </p:tgtEl>
                                        <p:attrNameLst>
                                          <p:attrName>style.rotation</p:attrName>
                                        </p:attrNameLst>
                                      </p:cBhvr>
                                      <p:tavLst>
                                        <p:tav tm="0">
                                          <p:val>
                                            <p:fltVal val="0"/>
                                          </p:val>
                                        </p:tav>
                                        <p:tav tm="100000">
                                          <p:val>
                                            <p:fltVal val="-90"/>
                                          </p:val>
                                        </p:tav>
                                      </p:tavLst>
                                    </p:anim>
                                    <p:set>
                                      <p:cBhvr>
                                        <p:cTn id="91" dur="1" fill="hold">
                                          <p:stCondLst>
                                            <p:cond delay="999"/>
                                          </p:stCondLst>
                                        </p:cTn>
                                        <p:tgtEl>
                                          <p:spTgt spid="15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0298" y="1142984"/>
            <a:ext cx="6186502" cy="4525963"/>
          </a:xfrm>
        </p:spPr>
        <p:txBody>
          <a:bodyPr>
            <a:noAutofit/>
          </a:bodyPr>
          <a:lstStyle/>
          <a:p>
            <a:pPr>
              <a:buNone/>
            </a:pPr>
            <a:r>
              <a:rPr lang="es-MX" sz="2000" dirty="0"/>
              <a:t>Limas</a:t>
            </a:r>
            <a:r>
              <a:rPr lang="es-MX" sz="2000" dirty="0" smtClean="0"/>
              <a:t>:		 </a:t>
            </a:r>
            <a:r>
              <a:rPr lang="es-MX" sz="2000" dirty="0"/>
              <a:t>— nunca usar una lima </a:t>
            </a:r>
            <a:r>
              <a:rPr lang="es-MX" sz="2000" dirty="0" smtClean="0"/>
              <a:t>sin 			mango </a:t>
            </a:r>
            <a:r>
              <a:rPr lang="es-MX" sz="2000" dirty="0"/>
              <a:t>y </a:t>
            </a:r>
            <a:r>
              <a:rPr lang="es-MX" sz="2000" dirty="0" smtClean="0"/>
              <a:t>asegurarse de </a:t>
            </a:r>
            <a:r>
              <a:rPr lang="es-MX" sz="2000" dirty="0"/>
              <a:t>que esté </a:t>
            </a:r>
            <a:r>
              <a:rPr lang="es-MX" sz="2000" dirty="0" smtClean="0"/>
              <a:t>		bien </a:t>
            </a:r>
            <a:r>
              <a:rPr lang="es-MX" sz="2000" dirty="0"/>
              <a:t>sujeto</a:t>
            </a:r>
            <a:endParaRPr lang="es-MX" sz="2000" dirty="0"/>
          </a:p>
          <a:p>
            <a:pPr>
              <a:buNone/>
            </a:pPr>
            <a:r>
              <a:rPr lang="es-MX" sz="2000" dirty="0" smtClean="0"/>
              <a:t>			— </a:t>
            </a:r>
            <a:r>
              <a:rPr lang="es-MX" sz="2000" dirty="0"/>
              <a:t>no utilizarla para otros usos: </a:t>
            </a:r>
            <a:r>
              <a:rPr lang="es-MX" sz="2000" dirty="0" smtClean="0"/>
              <a:t>			palanca</a:t>
            </a:r>
            <a:endParaRPr lang="es-MX" sz="2000" dirty="0"/>
          </a:p>
          <a:p>
            <a:pPr>
              <a:buNone/>
            </a:pPr>
            <a:r>
              <a:rPr lang="es-MX" sz="2000" dirty="0" smtClean="0"/>
              <a:t>			— </a:t>
            </a:r>
            <a:r>
              <a:rPr lang="es-MX" sz="2000" dirty="0"/>
              <a:t>mantenerla limpia y en buenas </a:t>
            </a:r>
            <a:r>
              <a:rPr lang="es-MX" sz="2000" dirty="0" smtClean="0"/>
              <a:t>		condiciones</a:t>
            </a:r>
            <a:endParaRPr lang="es-MX" sz="2000" dirty="0"/>
          </a:p>
          <a:p>
            <a:pPr>
              <a:buNone/>
            </a:pPr>
            <a:endParaRPr lang="es-MX" sz="2000" dirty="0" smtClean="0"/>
          </a:p>
          <a:p>
            <a:pPr>
              <a:buNone/>
            </a:pPr>
            <a:r>
              <a:rPr lang="es-MX" sz="2000" dirty="0" smtClean="0"/>
              <a:t>Cuchillos</a:t>
            </a:r>
            <a:r>
              <a:rPr lang="es-MX" sz="2000" dirty="0"/>
              <a:t>: </a:t>
            </a:r>
            <a:r>
              <a:rPr lang="es-MX" sz="2000" dirty="0" smtClean="0"/>
              <a:t>	— </a:t>
            </a:r>
            <a:r>
              <a:rPr lang="es-MX" sz="2000" dirty="0"/>
              <a:t>mango y hoja firmemente </a:t>
            </a:r>
            <a:r>
              <a:rPr lang="es-MX" sz="2000" dirty="0" smtClean="0"/>
              <a:t>			sujetos</a:t>
            </a:r>
            <a:endParaRPr lang="es-MX" sz="2000" dirty="0"/>
          </a:p>
          <a:p>
            <a:pPr>
              <a:buNone/>
            </a:pPr>
            <a:r>
              <a:rPr lang="es-MX" sz="2000" dirty="0" smtClean="0"/>
              <a:t>			— </a:t>
            </a:r>
            <a:r>
              <a:rPr lang="es-MX" sz="2000" dirty="0"/>
              <a:t>para trabajos con materiales </a:t>
            </a:r>
            <a:r>
              <a:rPr lang="es-MX" sz="2000" dirty="0" smtClean="0"/>
              <a:t>			grasientos, incorporar </a:t>
            </a:r>
            <a:r>
              <a:rPr lang="es-MX" sz="2000" dirty="0"/>
              <a:t>una </a:t>
            </a:r>
            <a:r>
              <a:rPr lang="es-MX" sz="2000" dirty="0" smtClean="0"/>
              <a:t>			defensa </a:t>
            </a:r>
            <a:r>
              <a:rPr lang="es-MX" sz="2000" dirty="0"/>
              <a:t>entre mango y hoja</a:t>
            </a:r>
            <a:endParaRPr lang="es-MX" sz="2000" dirty="0"/>
          </a:p>
          <a:p>
            <a:pPr>
              <a:buNone/>
            </a:pPr>
            <a:r>
              <a:rPr lang="es-MX" sz="2000" dirty="0" smtClean="0"/>
              <a:t>			— </a:t>
            </a:r>
            <a:r>
              <a:rPr lang="es-MX" sz="2000" dirty="0"/>
              <a:t>almacenarlos </a:t>
            </a:r>
            <a:r>
              <a:rPr lang="es-MX" sz="2000" dirty="0" smtClean="0"/>
              <a:t>en</a:t>
            </a:r>
            <a:r>
              <a:rPr lang="es-MX" sz="2000" dirty="0"/>
              <a:t> soportes </a:t>
            </a:r>
            <a:r>
              <a:rPr lang="es-MX" sz="2000" dirty="0" smtClean="0"/>
              <a:t>			especiales </a:t>
            </a:r>
            <a:r>
              <a:rPr lang="es-MX" sz="2000" dirty="0"/>
              <a:t>o </a:t>
            </a:r>
            <a:r>
              <a:rPr lang="es-MX" sz="2000" dirty="0" smtClean="0"/>
              <a:t>bien proteger </a:t>
            </a:r>
            <a:r>
              <a:rPr lang="es-MX" sz="2000" dirty="0"/>
              <a:t>el filo</a:t>
            </a:r>
            <a:endParaRPr lang="es-MX" sz="2000" dirty="0"/>
          </a:p>
        </p:txBody>
      </p:sp>
      <p:pic>
        <p:nvPicPr>
          <p:cNvPr id="16386" name="Picture 2"/>
          <p:cNvPicPr>
            <a:picLocks noChangeAspect="1" noChangeArrowheads="1"/>
          </p:cNvPicPr>
          <p:nvPr/>
        </p:nvPicPr>
        <p:blipFill>
          <a:blip r:embed="rId1" cstate="print"/>
          <a:srcRect/>
          <a:stretch>
            <a:fillRect/>
          </a:stretch>
        </p:blipFill>
        <p:spPr bwMode="auto">
          <a:xfrm>
            <a:off x="0" y="1500174"/>
            <a:ext cx="2786082" cy="1857388"/>
          </a:xfrm>
          <a:prstGeom prst="rect">
            <a:avLst/>
          </a:prstGeom>
          <a:noFill/>
          <a:ln w="9525">
            <a:noFill/>
            <a:miter lim="800000"/>
            <a:headEnd/>
            <a:tailEnd/>
          </a:ln>
        </p:spPr>
      </p:pic>
      <p:pic>
        <p:nvPicPr>
          <p:cNvPr id="16387" name="Picture 3"/>
          <p:cNvPicPr>
            <a:picLocks noChangeAspect="1" noChangeArrowheads="1"/>
          </p:cNvPicPr>
          <p:nvPr/>
        </p:nvPicPr>
        <p:blipFill>
          <a:blip r:embed="rId2" cstate="print"/>
          <a:srcRect/>
          <a:stretch>
            <a:fillRect/>
          </a:stretch>
        </p:blipFill>
        <p:spPr bwMode="auto">
          <a:xfrm>
            <a:off x="714348" y="4417202"/>
            <a:ext cx="2928958" cy="244079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3">
                                            <p:txEl>
                                              <p:pRg st="6" end="6"/>
                                            </p:txEl>
                                          </p:spTgt>
                                        </p:tgtEl>
                                        <p:attrNameLst>
                                          <p:attrName>ppt_x</p:attrName>
                                        </p:attrNameLst>
                                      </p:cBhvr>
                                    </p:anim>
                                    <p:anim from="0" to="-1.0" calcmode="lin" valueType="num">
                                      <p:cBhvr>
                                        <p:cTn id="48" dur="200" decel="50000" autoRev="1" fill="hold">
                                          <p:stCondLst>
                                            <p:cond delay="600"/>
                                          </p:stCondLst>
                                        </p:cTn>
                                        <p:tgtEl>
                                          <p:spTgt spid="3">
                                            <p:txEl>
                                              <p:pRg st="6" end="6"/>
                                            </p:txEl>
                                          </p:spTgt>
                                        </p:tgtEl>
                                        <p:attrNameLst>
                                          <p:attrName>xshear</p:attrName>
                                        </p:attrNameLst>
                                      </p:cBhvr>
                                    </p:anim>
                                    <p:animScale>
                                      <p:cBhvr>
                                        <p:cTn id="49" dur="200" decel="100000" autoRev="1" fill="hold">
                                          <p:stCondLst>
                                            <p:cond delay="600"/>
                                          </p:stCondLst>
                                        </p:cTn>
                                        <p:tgtEl>
                                          <p:spTgt spid="3">
                                            <p:txEl>
                                              <p:pRg st="6" end="6"/>
                                            </p:txEl>
                                          </p:spTgt>
                                        </p:tgtEl>
                                      </p:cBhvr>
                                      <p:from x="100000" y="100000"/>
                                      <p:to x="80000" y="100000"/>
                                    </p:animScale>
                                    <p:anim by="(#ppt_h/3+#ppt_w*0.1)" calcmode="lin" valueType="num">
                                      <p:cBhvr additive="sum">
                                        <p:cTn id="50"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6386"/>
                                        </p:tgtEl>
                                        <p:attrNameLst>
                                          <p:attrName>style.visibility</p:attrName>
                                        </p:attrNameLst>
                                      </p:cBhvr>
                                      <p:to>
                                        <p:strVal val="visible"/>
                                      </p:to>
                                    </p:set>
                                    <p:anim calcmode="lin" valueType="num">
                                      <p:cBhvr>
                                        <p:cTn id="55" dur="500" decel="50000" fill="hold">
                                          <p:stCondLst>
                                            <p:cond delay="0"/>
                                          </p:stCondLst>
                                        </p:cTn>
                                        <p:tgtEl>
                                          <p:spTgt spid="1638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38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386"/>
                                        </p:tgtEl>
                                        <p:attrNameLst>
                                          <p:attrName>ppt_w</p:attrName>
                                        </p:attrNameLst>
                                      </p:cBhvr>
                                      <p:tavLst>
                                        <p:tav tm="0">
                                          <p:val>
                                            <p:strVal val="#ppt_w*.05"/>
                                          </p:val>
                                        </p:tav>
                                        <p:tav tm="100000">
                                          <p:val>
                                            <p:strVal val="#ppt_w"/>
                                          </p:val>
                                        </p:tav>
                                      </p:tavLst>
                                    </p:anim>
                                    <p:anim calcmode="lin" valueType="num">
                                      <p:cBhvr>
                                        <p:cTn id="58" dur="1000" fill="hold"/>
                                        <p:tgtEl>
                                          <p:spTgt spid="1638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38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38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38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386"/>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xit" presetSubtype="0" accel="100000" fill="hold" nodeType="clickEffect">
                                  <p:stCondLst>
                                    <p:cond delay="0"/>
                                  </p:stCondLst>
                                  <p:childTnLst>
                                    <p:anim calcmode="lin" valueType="num">
                                      <p:cBhvr>
                                        <p:cTn id="66" dur="500"/>
                                        <p:tgtEl>
                                          <p:spTgt spid="16386"/>
                                        </p:tgtEl>
                                        <p:attrNameLst>
                                          <p:attrName>ppt_w</p:attrName>
                                        </p:attrNameLst>
                                      </p:cBhvr>
                                      <p:tavLst>
                                        <p:tav tm="0">
                                          <p:val>
                                            <p:strVal val="ppt_w"/>
                                          </p:val>
                                        </p:tav>
                                        <p:tav tm="100000">
                                          <p:val>
                                            <p:fltVal val="0"/>
                                          </p:val>
                                        </p:tav>
                                      </p:tavLst>
                                    </p:anim>
                                    <p:anim calcmode="lin" valueType="num">
                                      <p:cBhvr>
                                        <p:cTn id="67" dur="500"/>
                                        <p:tgtEl>
                                          <p:spTgt spid="16386"/>
                                        </p:tgtEl>
                                        <p:attrNameLst>
                                          <p:attrName>ppt_h</p:attrName>
                                        </p:attrNameLst>
                                      </p:cBhvr>
                                      <p:tavLst>
                                        <p:tav tm="0">
                                          <p:val>
                                            <p:strVal val="ppt_h"/>
                                          </p:val>
                                        </p:tav>
                                        <p:tav tm="100000">
                                          <p:val>
                                            <p:fltVal val="0"/>
                                          </p:val>
                                        </p:tav>
                                      </p:tavLst>
                                    </p:anim>
                                    <p:anim calcmode="lin" valueType="num">
                                      <p:cBhvr>
                                        <p:cTn id="68" dur="500"/>
                                        <p:tgtEl>
                                          <p:spTgt spid="16386"/>
                                        </p:tgtEl>
                                        <p:attrNameLst>
                                          <p:attrName>style.rotation</p:attrName>
                                        </p:attrNameLst>
                                      </p:cBhvr>
                                      <p:tavLst>
                                        <p:tav tm="0">
                                          <p:val>
                                            <p:fltVal val="0"/>
                                          </p:val>
                                        </p:tav>
                                        <p:tav tm="100000">
                                          <p:val>
                                            <p:fltVal val="360"/>
                                          </p:val>
                                        </p:tav>
                                      </p:tavLst>
                                    </p:anim>
                                    <p:animEffect transition="out" filter="fade">
                                      <p:cBhvr>
                                        <p:cTn id="69" dur="500"/>
                                        <p:tgtEl>
                                          <p:spTgt spid="16386"/>
                                        </p:tgtEl>
                                      </p:cBhvr>
                                    </p:animEffect>
                                    <p:set>
                                      <p:cBhvr>
                                        <p:cTn id="70" dur="1" fill="hold">
                                          <p:stCondLst>
                                            <p:cond delay="499"/>
                                          </p:stCondLst>
                                        </p:cTn>
                                        <p:tgtEl>
                                          <p:spTgt spid="1638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8" presetClass="entr" presetSubtype="0" accel="50000" fill="hold" nodeType="clickEffect">
                                  <p:stCondLst>
                                    <p:cond delay="0"/>
                                  </p:stCondLst>
                                  <p:childTnLst>
                                    <p:set>
                                      <p:cBhvr>
                                        <p:cTn id="74" dur="1" fill="hold">
                                          <p:stCondLst>
                                            <p:cond delay="0"/>
                                          </p:stCondLst>
                                        </p:cTn>
                                        <p:tgtEl>
                                          <p:spTgt spid="16387"/>
                                        </p:tgtEl>
                                        <p:attrNameLst>
                                          <p:attrName>style.visibility</p:attrName>
                                        </p:attrNameLst>
                                      </p:cBhvr>
                                      <p:to>
                                        <p:strVal val="visible"/>
                                      </p:to>
                                    </p:set>
                                    <p:anim calcmode="lin" valueType="num">
                                      <p:cBhvr>
                                        <p:cTn id="75" dur="1000" fill="hold"/>
                                        <p:tgtEl>
                                          <p:spTgt spid="1638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6" dur="1000" fill="hold"/>
                                        <p:tgtEl>
                                          <p:spTgt spid="16387"/>
                                        </p:tgtEl>
                                        <p:attrNameLst>
                                          <p:attrName>ppt_x</p:attrName>
                                        </p:attrNameLst>
                                      </p:cBhvr>
                                      <p:tavLst>
                                        <p:tav tm="0">
                                          <p:val>
                                            <p:fltVal val="-1"/>
                                          </p:val>
                                        </p:tav>
                                        <p:tav tm="50000">
                                          <p:val>
                                            <p:fltVal val="0.95"/>
                                          </p:val>
                                        </p:tav>
                                        <p:tav tm="100000">
                                          <p:val>
                                            <p:strVal val="#ppt_x"/>
                                          </p:val>
                                        </p:tav>
                                      </p:tavLst>
                                    </p:anim>
                                    <p:anim calcmode="lin" valueType="num">
                                      <p:cBhvr>
                                        <p:cTn id="77" dur="1000" fill="hold"/>
                                        <p:tgtEl>
                                          <p:spTgt spid="16387"/>
                                        </p:tgtEl>
                                        <p:attrNameLst>
                                          <p:attrName>ppt_y</p:attrName>
                                        </p:attrNameLst>
                                      </p:cBhvr>
                                      <p:tavLst>
                                        <p:tav tm="0">
                                          <p:val>
                                            <p:strVal val="#ppt_y"/>
                                          </p:val>
                                        </p:tav>
                                        <p:tav tm="100000">
                                          <p:val>
                                            <p:strVal val="#ppt_y"/>
                                          </p:val>
                                        </p:tav>
                                      </p:tavLst>
                                    </p:anim>
                                    <p:animEffect transition="in" filter="fade">
                                      <p:cBhvr>
                                        <p:cTn id="78" dur="1000"/>
                                        <p:tgtEl>
                                          <p:spTgt spid="16387"/>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xit" presetSubtype="0" fill="hold" nodeType="clickEffect">
                                  <p:stCondLst>
                                    <p:cond delay="0"/>
                                  </p:stCondLst>
                                  <p:childTnLst>
                                    <p:animEffect transition="out" filter="fade">
                                      <p:cBhvr>
                                        <p:cTn id="82" dur="1000"/>
                                        <p:tgtEl>
                                          <p:spTgt spid="16387"/>
                                        </p:tgtEl>
                                      </p:cBhvr>
                                    </p:animEffect>
                                    <p:anim calcmode="lin" valueType="num">
                                      <p:cBhvr>
                                        <p:cTn id="83" dur="1000"/>
                                        <p:tgtEl>
                                          <p:spTgt spid="16387"/>
                                        </p:tgtEl>
                                        <p:attrNameLst>
                                          <p:attrName>ppt_x</p:attrName>
                                        </p:attrNameLst>
                                      </p:cBhvr>
                                      <p:tavLst>
                                        <p:tav tm="0">
                                          <p:val>
                                            <p:strVal val="ppt_x"/>
                                          </p:val>
                                        </p:tav>
                                        <p:tav tm="100000">
                                          <p:val>
                                            <p:strVal val="ppt_x"/>
                                          </p:val>
                                        </p:tav>
                                      </p:tavLst>
                                    </p:anim>
                                    <p:anim calcmode="lin" valueType="num">
                                      <p:cBhvr>
                                        <p:cTn id="84" dur="1000"/>
                                        <p:tgtEl>
                                          <p:spTgt spid="16387"/>
                                        </p:tgtEl>
                                        <p:attrNameLst>
                                          <p:attrName>ppt_y</p:attrName>
                                        </p:attrNameLst>
                                      </p:cBhvr>
                                      <p:tavLst>
                                        <p:tav tm="0">
                                          <p:val>
                                            <p:strVal val="ppt_y"/>
                                          </p:val>
                                        </p:tav>
                                        <p:tav tm="100000">
                                          <p:val>
                                            <p:strVal val="ppt_y+.1"/>
                                          </p:val>
                                        </p:tav>
                                      </p:tavLst>
                                    </p:anim>
                                    <p:set>
                                      <p:cBhvr>
                                        <p:cTn id="85" dur="1" fill="hold">
                                          <p:stCondLst>
                                            <p:cond delay="999"/>
                                          </p:stCondLst>
                                        </p:cTn>
                                        <p:tgtEl>
                                          <p:spTgt spid="163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8860" y="274638"/>
            <a:ext cx="6257940" cy="1143000"/>
          </a:xfrm>
        </p:spPr>
        <p:txBody>
          <a:bodyPr>
            <a:normAutofit fontScale="90000"/>
          </a:bodyPr>
          <a:lstStyle/>
          <a:p>
            <a:r>
              <a:rPr lang="es-MX" i="1" dirty="0"/>
              <a:t>Herramientas mecánicas portátiles</a:t>
            </a:r>
            <a:endParaRPr lang="es-MX" dirty="0"/>
          </a:p>
        </p:txBody>
      </p:sp>
      <p:sp>
        <p:nvSpPr>
          <p:cNvPr id="3" name="2 Marcador de contenido"/>
          <p:cNvSpPr>
            <a:spLocks noGrp="1"/>
          </p:cNvSpPr>
          <p:nvPr>
            <p:ph idx="1"/>
          </p:nvPr>
        </p:nvSpPr>
        <p:spPr>
          <a:xfrm>
            <a:off x="2428860" y="1600200"/>
            <a:ext cx="6257940" cy="4525963"/>
          </a:xfrm>
        </p:spPr>
        <p:txBody>
          <a:bodyPr>
            <a:noAutofit/>
          </a:bodyPr>
          <a:lstStyle/>
          <a:p>
            <a:r>
              <a:rPr lang="es-MX" sz="2000" dirty="0"/>
              <a:t>Son herramientas que para operar necesitan un aporte de energía </a:t>
            </a:r>
            <a:r>
              <a:rPr lang="es-MX" sz="2000" dirty="0" smtClean="0"/>
              <a:t>eléctrica, neumática </a:t>
            </a:r>
            <a:r>
              <a:rPr lang="es-MX" sz="2000" dirty="0"/>
              <a:t>o térmica. Realizan movimientos de rotación o </a:t>
            </a:r>
            <a:r>
              <a:rPr lang="es-MX" sz="2000" dirty="0" smtClean="0"/>
              <a:t>traslación y </a:t>
            </a:r>
            <a:r>
              <a:rPr lang="es-MX" sz="2000" dirty="0"/>
              <a:t>de percusión. Su uso está cada vez más extendido, ya que </a:t>
            </a:r>
            <a:r>
              <a:rPr lang="es-MX" sz="2000" dirty="0" smtClean="0"/>
              <a:t>aportan mayor </a:t>
            </a:r>
            <a:r>
              <a:rPr lang="es-MX" sz="2000" dirty="0"/>
              <a:t>eficacia y rapidez en la ejecución de la tarea y ahorran esfuerzo</a:t>
            </a:r>
            <a:r>
              <a:rPr lang="es-MX" sz="2000" dirty="0" smtClean="0"/>
              <a:t>.</a:t>
            </a:r>
            <a:endParaRPr lang="es-MX" sz="2000" dirty="0" smtClean="0"/>
          </a:p>
          <a:p>
            <a:endParaRPr lang="es-MX" sz="2000" dirty="0"/>
          </a:p>
          <a:p>
            <a:pPr>
              <a:buNone/>
            </a:pPr>
            <a:r>
              <a:rPr lang="es-MX" sz="2000" dirty="0"/>
              <a:t>Los riesgos principales son:</a:t>
            </a:r>
            <a:endParaRPr lang="es-MX" sz="2000" dirty="0"/>
          </a:p>
          <a:p>
            <a:r>
              <a:rPr lang="es-MX" sz="2000" dirty="0" smtClean="0"/>
              <a:t>Por </a:t>
            </a:r>
            <a:r>
              <a:rPr lang="es-MX" sz="2000" dirty="0"/>
              <a:t>contacto con la máquina.</a:t>
            </a:r>
            <a:endParaRPr lang="es-MX" sz="2000" dirty="0"/>
          </a:p>
          <a:p>
            <a:r>
              <a:rPr lang="es-MX" sz="2000" dirty="0" smtClean="0"/>
              <a:t>Por </a:t>
            </a:r>
            <a:r>
              <a:rPr lang="es-MX" sz="2000" dirty="0"/>
              <a:t>la fuente de alimentación (electrocución, roturas o fugas de </a:t>
            </a:r>
            <a:r>
              <a:rPr lang="es-MX" sz="2000" dirty="0" smtClean="0"/>
              <a:t>aire comprimido</a:t>
            </a:r>
            <a:r>
              <a:rPr lang="es-MX" sz="2000" dirty="0"/>
              <a:t>, etc.).</a:t>
            </a:r>
            <a:endParaRPr lang="es-MX" sz="2000" dirty="0"/>
          </a:p>
          <a:p>
            <a:r>
              <a:rPr lang="es-MX" sz="2000" dirty="0" smtClean="0"/>
              <a:t>Por </a:t>
            </a:r>
            <a:r>
              <a:rPr lang="es-MX" sz="2000" dirty="0"/>
              <a:t>proyecciones de partículas (lesiones oculares).</a:t>
            </a:r>
            <a:endParaRPr lang="es-MX" sz="2000" dirty="0"/>
          </a:p>
        </p:txBody>
      </p:sp>
      <p:pic>
        <p:nvPicPr>
          <p:cNvPr id="18434" name="Picture 2"/>
          <p:cNvPicPr>
            <a:picLocks noChangeAspect="1" noChangeArrowheads="1"/>
          </p:cNvPicPr>
          <p:nvPr/>
        </p:nvPicPr>
        <p:blipFill>
          <a:blip r:embed="rId1" cstate="print"/>
          <a:srcRect/>
          <a:stretch>
            <a:fillRect/>
          </a:stretch>
        </p:blipFill>
        <p:spPr bwMode="auto">
          <a:xfrm>
            <a:off x="214282" y="785794"/>
            <a:ext cx="2571768" cy="280139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from="(-#ppt_w/2)" to="(#ppt_x)" calcmode="lin" valueType="num">
                                      <p:cBhvr>
                                        <p:cTn id="33" dur="600" fill="hold">
                                          <p:stCondLst>
                                            <p:cond delay="0"/>
                                          </p:stCondLst>
                                        </p:cTn>
                                        <p:tgtEl>
                                          <p:spTgt spid="3">
                                            <p:txEl>
                                              <p:pRg st="2" end="2"/>
                                            </p:txEl>
                                          </p:spTgt>
                                        </p:tgtEl>
                                        <p:attrNameLst>
                                          <p:attrName>ppt_x</p:attrName>
                                        </p:attrNameLst>
                                      </p:cBhvr>
                                    </p:anim>
                                    <p:anim from="0" to="-1.0" calcmode="lin" valueType="num">
                                      <p:cBhvr>
                                        <p:cTn id="34" dur="200" decel="50000" autoRev="1" fill="hold">
                                          <p:stCondLst>
                                            <p:cond delay="600"/>
                                          </p:stCondLst>
                                        </p:cTn>
                                        <p:tgtEl>
                                          <p:spTgt spid="3">
                                            <p:txEl>
                                              <p:pRg st="2" end="2"/>
                                            </p:txEl>
                                          </p:spTgt>
                                        </p:tgtEl>
                                        <p:attrNameLst>
                                          <p:attrName>xshear</p:attrName>
                                        </p:attrNameLst>
                                      </p:cBhvr>
                                    </p:anim>
                                    <p:animScale>
                                      <p:cBhvr>
                                        <p:cTn id="35" dur="200" decel="100000" autoRev="1" fill="hold">
                                          <p:stCondLst>
                                            <p:cond delay="600"/>
                                          </p:stCondLst>
                                        </p:cTn>
                                        <p:tgtEl>
                                          <p:spTgt spid="3">
                                            <p:txEl>
                                              <p:pRg st="2" end="2"/>
                                            </p:txEl>
                                          </p:spTgt>
                                        </p:tgtEl>
                                      </p:cBhvr>
                                      <p:from x="100000" y="100000"/>
                                      <p:to x="80000" y="100000"/>
                                    </p:animScale>
                                    <p:anim by="(#ppt_h/3+#ppt_w*0.1)" calcmode="lin" valueType="num">
                                      <p:cBhvr additive="sum">
                                        <p:cTn id="3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from="(-#ppt_w/2)" to="(#ppt_x)" calcmode="lin" valueType="num">
                                      <p:cBhvr>
                                        <p:cTn id="41" dur="600" fill="hold">
                                          <p:stCondLst>
                                            <p:cond delay="0"/>
                                          </p:stCondLst>
                                        </p:cTn>
                                        <p:tgtEl>
                                          <p:spTgt spid="3">
                                            <p:txEl>
                                              <p:pRg st="3" end="3"/>
                                            </p:txEl>
                                          </p:spTgt>
                                        </p:tgtEl>
                                        <p:attrNameLst>
                                          <p:attrName>ppt_x</p:attrName>
                                        </p:attrNameLst>
                                      </p:cBhvr>
                                    </p:anim>
                                    <p:anim from="0" to="-1.0" calcmode="lin" valueType="num">
                                      <p:cBhvr>
                                        <p:cTn id="42" dur="200" decel="50000" autoRev="1" fill="hold">
                                          <p:stCondLst>
                                            <p:cond delay="600"/>
                                          </p:stCondLst>
                                        </p:cTn>
                                        <p:tgtEl>
                                          <p:spTgt spid="3">
                                            <p:txEl>
                                              <p:pRg st="3" end="3"/>
                                            </p:txEl>
                                          </p:spTgt>
                                        </p:tgtEl>
                                        <p:attrNameLst>
                                          <p:attrName>xshear</p:attrName>
                                        </p:attrNameLst>
                                      </p:cBhvr>
                                    </p:anim>
                                    <p:animScale>
                                      <p:cBhvr>
                                        <p:cTn id="43" dur="200" decel="100000" autoRev="1" fill="hold">
                                          <p:stCondLst>
                                            <p:cond delay="600"/>
                                          </p:stCondLst>
                                        </p:cTn>
                                        <p:tgtEl>
                                          <p:spTgt spid="3">
                                            <p:txEl>
                                              <p:pRg st="3" end="3"/>
                                            </p:txEl>
                                          </p:spTgt>
                                        </p:tgtEl>
                                      </p:cBhvr>
                                      <p:from x="100000" y="100000"/>
                                      <p:to x="80000" y="100000"/>
                                    </p:animScale>
                                    <p:anim by="(#ppt_h/3+#ppt_w*0.1)" calcmode="lin" valueType="num">
                                      <p:cBhvr additive="sum">
                                        <p:cTn id="4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from="(-#ppt_w/2)" to="(#ppt_x)" calcmode="lin" valueType="num">
                                      <p:cBhvr>
                                        <p:cTn id="49" dur="600" fill="hold">
                                          <p:stCondLst>
                                            <p:cond delay="0"/>
                                          </p:stCondLst>
                                        </p:cTn>
                                        <p:tgtEl>
                                          <p:spTgt spid="3">
                                            <p:txEl>
                                              <p:pRg st="4" end="4"/>
                                            </p:txEl>
                                          </p:spTgt>
                                        </p:tgtEl>
                                        <p:attrNameLst>
                                          <p:attrName>ppt_x</p:attrName>
                                        </p:attrNameLst>
                                      </p:cBhvr>
                                    </p:anim>
                                    <p:anim from="0" to="-1.0" calcmode="lin" valueType="num">
                                      <p:cBhvr>
                                        <p:cTn id="50" dur="200" decel="50000" autoRev="1" fill="hold">
                                          <p:stCondLst>
                                            <p:cond delay="600"/>
                                          </p:stCondLst>
                                        </p:cTn>
                                        <p:tgtEl>
                                          <p:spTgt spid="3">
                                            <p:txEl>
                                              <p:pRg st="4" end="4"/>
                                            </p:txEl>
                                          </p:spTgt>
                                        </p:tgtEl>
                                        <p:attrNameLst>
                                          <p:attrName>xshear</p:attrName>
                                        </p:attrNameLst>
                                      </p:cBhvr>
                                    </p:anim>
                                    <p:animScale>
                                      <p:cBhvr>
                                        <p:cTn id="51" dur="200" decel="100000" autoRev="1" fill="hold">
                                          <p:stCondLst>
                                            <p:cond delay="600"/>
                                          </p:stCondLst>
                                        </p:cTn>
                                        <p:tgtEl>
                                          <p:spTgt spid="3">
                                            <p:txEl>
                                              <p:pRg st="4" end="4"/>
                                            </p:txEl>
                                          </p:spTgt>
                                        </p:tgtEl>
                                      </p:cBhvr>
                                      <p:from x="100000" y="100000"/>
                                      <p:to x="80000" y="100000"/>
                                    </p:animScale>
                                    <p:anim by="(#ppt_h/3+#ppt_w*0.1)" calcmode="lin" valueType="num">
                                      <p:cBhvr additive="sum">
                                        <p:cTn id="5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from="(-#ppt_w/2)" to="(#ppt_x)" calcmode="lin" valueType="num">
                                      <p:cBhvr>
                                        <p:cTn id="57" dur="600" fill="hold">
                                          <p:stCondLst>
                                            <p:cond delay="0"/>
                                          </p:stCondLst>
                                        </p:cTn>
                                        <p:tgtEl>
                                          <p:spTgt spid="3">
                                            <p:txEl>
                                              <p:pRg st="5" end="5"/>
                                            </p:txEl>
                                          </p:spTgt>
                                        </p:tgtEl>
                                        <p:attrNameLst>
                                          <p:attrName>ppt_x</p:attrName>
                                        </p:attrNameLst>
                                      </p:cBhvr>
                                    </p:anim>
                                    <p:anim from="0" to="-1.0" calcmode="lin" valueType="num">
                                      <p:cBhvr>
                                        <p:cTn id="58" dur="200" decel="50000" autoRev="1" fill="hold">
                                          <p:stCondLst>
                                            <p:cond delay="600"/>
                                          </p:stCondLst>
                                        </p:cTn>
                                        <p:tgtEl>
                                          <p:spTgt spid="3">
                                            <p:txEl>
                                              <p:pRg st="5" end="5"/>
                                            </p:txEl>
                                          </p:spTgt>
                                        </p:tgtEl>
                                        <p:attrNameLst>
                                          <p:attrName>xshear</p:attrName>
                                        </p:attrNameLst>
                                      </p:cBhvr>
                                    </p:anim>
                                    <p:animScale>
                                      <p:cBhvr>
                                        <p:cTn id="59" dur="200" decel="100000" autoRev="1" fill="hold">
                                          <p:stCondLst>
                                            <p:cond delay="600"/>
                                          </p:stCondLst>
                                        </p:cTn>
                                        <p:tgtEl>
                                          <p:spTgt spid="3">
                                            <p:txEl>
                                              <p:pRg st="5" end="5"/>
                                            </p:txEl>
                                          </p:spTgt>
                                        </p:tgtEl>
                                      </p:cBhvr>
                                      <p:from x="100000" y="100000"/>
                                      <p:to x="80000" y="100000"/>
                                    </p:animScale>
                                    <p:anim by="(#ppt_h/3+#ppt_w*0.1)" calcmode="lin" valueType="num">
                                      <p:cBhvr additive="sum">
                                        <p:cTn id="6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54" presetClass="entr" presetSubtype="0" accel="100000" fill="hold" nodeType="clickEffect">
                                  <p:stCondLst>
                                    <p:cond delay="0"/>
                                  </p:stCondLst>
                                  <p:childTnLst>
                                    <p:set>
                                      <p:cBhvr>
                                        <p:cTn id="64" dur="1" fill="hold">
                                          <p:stCondLst>
                                            <p:cond delay="0"/>
                                          </p:stCondLst>
                                        </p:cTn>
                                        <p:tgtEl>
                                          <p:spTgt spid="18434"/>
                                        </p:tgtEl>
                                        <p:attrNameLst>
                                          <p:attrName>style.visibility</p:attrName>
                                        </p:attrNameLst>
                                      </p:cBhvr>
                                      <p:to>
                                        <p:strVal val="visible"/>
                                      </p:to>
                                    </p:set>
                                    <p:anim calcmode="lin" valueType="num">
                                      <p:cBhvr>
                                        <p:cTn id="65" dur="500" fill="hold"/>
                                        <p:tgtEl>
                                          <p:spTgt spid="18434"/>
                                        </p:tgtEl>
                                        <p:attrNameLst>
                                          <p:attrName>ppt_w</p:attrName>
                                        </p:attrNameLst>
                                      </p:cBhvr>
                                      <p:tavLst>
                                        <p:tav tm="0">
                                          <p:val>
                                            <p:strVal val="#ppt_w*0.05"/>
                                          </p:val>
                                        </p:tav>
                                        <p:tav tm="100000">
                                          <p:val>
                                            <p:strVal val="#ppt_w"/>
                                          </p:val>
                                        </p:tav>
                                      </p:tavLst>
                                    </p:anim>
                                    <p:anim calcmode="lin" valueType="num">
                                      <p:cBhvr>
                                        <p:cTn id="66" dur="500" fill="hold"/>
                                        <p:tgtEl>
                                          <p:spTgt spid="18434"/>
                                        </p:tgtEl>
                                        <p:attrNameLst>
                                          <p:attrName>ppt_h</p:attrName>
                                        </p:attrNameLst>
                                      </p:cBhvr>
                                      <p:tavLst>
                                        <p:tav tm="0">
                                          <p:val>
                                            <p:strVal val="#ppt_h"/>
                                          </p:val>
                                        </p:tav>
                                        <p:tav tm="100000">
                                          <p:val>
                                            <p:strVal val="#ppt_h"/>
                                          </p:val>
                                        </p:tav>
                                      </p:tavLst>
                                    </p:anim>
                                    <p:anim calcmode="lin" valueType="num">
                                      <p:cBhvr>
                                        <p:cTn id="67" dur="500" fill="hold"/>
                                        <p:tgtEl>
                                          <p:spTgt spid="18434"/>
                                        </p:tgtEl>
                                        <p:attrNameLst>
                                          <p:attrName>ppt_x</p:attrName>
                                        </p:attrNameLst>
                                      </p:cBhvr>
                                      <p:tavLst>
                                        <p:tav tm="0">
                                          <p:val>
                                            <p:strVal val="#ppt_x-.2"/>
                                          </p:val>
                                        </p:tav>
                                        <p:tav tm="100000">
                                          <p:val>
                                            <p:strVal val="#ppt_x"/>
                                          </p:val>
                                        </p:tav>
                                      </p:tavLst>
                                    </p:anim>
                                    <p:anim calcmode="lin" valueType="num">
                                      <p:cBhvr>
                                        <p:cTn id="68" dur="500" fill="hold"/>
                                        <p:tgtEl>
                                          <p:spTgt spid="18434"/>
                                        </p:tgtEl>
                                        <p:attrNameLst>
                                          <p:attrName>ppt_y</p:attrName>
                                        </p:attrNameLst>
                                      </p:cBhvr>
                                      <p:tavLst>
                                        <p:tav tm="0">
                                          <p:val>
                                            <p:strVal val="#ppt_y"/>
                                          </p:val>
                                        </p:tav>
                                        <p:tav tm="100000">
                                          <p:val>
                                            <p:strVal val="#ppt_y"/>
                                          </p:val>
                                        </p:tav>
                                      </p:tavLst>
                                    </p:anim>
                                    <p:animEffect transition="in" filter="fade">
                                      <p:cBhvr>
                                        <p:cTn id="69"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2357422" y="1600200"/>
            <a:ext cx="6329378" cy="5257800"/>
          </a:xfrm>
        </p:spPr>
        <p:txBody>
          <a:bodyPr>
            <a:normAutofit fontScale="92500" lnSpcReduction="10000"/>
          </a:bodyPr>
          <a:lstStyle/>
          <a:p>
            <a:pPr>
              <a:buNone/>
            </a:pPr>
            <a:r>
              <a:rPr lang="es-MX" b="1" dirty="0"/>
              <a:t>Sierras circulares:</a:t>
            </a:r>
            <a:endParaRPr lang="es-MX" b="1" dirty="0"/>
          </a:p>
          <a:p>
            <a:pPr>
              <a:buNone/>
            </a:pPr>
            <a:r>
              <a:rPr lang="es-MX" sz="2200" dirty="0"/>
              <a:t>Riesgos: </a:t>
            </a:r>
            <a:r>
              <a:rPr lang="es-MX" sz="2200" dirty="0" smtClean="0"/>
              <a:t>	— </a:t>
            </a:r>
            <a:r>
              <a:rPr lang="es-MX" sz="2200" dirty="0"/>
              <a:t>bloqueo de la hoja </a:t>
            </a:r>
            <a:r>
              <a:rPr lang="es-MX" sz="2200" dirty="0" smtClean="0"/>
              <a:t>				de </a:t>
            </a:r>
            <a:r>
              <a:rPr lang="es-MX" sz="2200" dirty="0"/>
              <a:t>la sierra y </a:t>
            </a:r>
            <a:r>
              <a:rPr lang="es-MX" sz="2200" dirty="0" smtClean="0"/>
              <a:t>posible 				retroceso </a:t>
            </a:r>
            <a:r>
              <a:rPr lang="es-MX" sz="2200" dirty="0"/>
              <a:t>brusco de la </a:t>
            </a:r>
            <a:r>
              <a:rPr lang="es-MX" sz="2200" dirty="0" smtClean="0"/>
              <a:t>				máquina</a:t>
            </a:r>
            <a:endParaRPr lang="es-MX" sz="2200" dirty="0"/>
          </a:p>
          <a:p>
            <a:pPr>
              <a:buNone/>
            </a:pPr>
            <a:r>
              <a:rPr lang="es-MX" sz="2200" dirty="0" smtClean="0"/>
              <a:t>			— </a:t>
            </a:r>
            <a:r>
              <a:rPr lang="es-MX" sz="2200" dirty="0"/>
              <a:t>retirada de la </a:t>
            </a:r>
            <a:r>
              <a:rPr lang="es-MX" sz="2200" dirty="0" smtClean="0"/>
              <a:t>				máquina </a:t>
            </a:r>
            <a:r>
              <a:rPr lang="es-MX" sz="2200" dirty="0"/>
              <a:t>del punto de </a:t>
            </a:r>
            <a:r>
              <a:rPr lang="es-MX" sz="2200" dirty="0" smtClean="0"/>
              <a:t>				corte</a:t>
            </a:r>
            <a:endParaRPr lang="es-MX" sz="2200" dirty="0"/>
          </a:p>
          <a:p>
            <a:pPr>
              <a:buNone/>
            </a:pPr>
            <a:r>
              <a:rPr lang="es-MX" sz="2200" dirty="0" smtClean="0"/>
              <a:t>			— </a:t>
            </a:r>
            <a:r>
              <a:rPr lang="es-MX" sz="2200" dirty="0"/>
              <a:t>traslado de la </a:t>
            </a:r>
            <a:r>
              <a:rPr lang="es-MX" sz="2200" dirty="0" smtClean="0"/>
              <a:t>				herramienta</a:t>
            </a:r>
            <a:endParaRPr lang="es-MX" sz="2200" dirty="0"/>
          </a:p>
          <a:p>
            <a:pPr>
              <a:buNone/>
            </a:pPr>
            <a:endParaRPr lang="es-MX" sz="2200" dirty="0" smtClean="0"/>
          </a:p>
          <a:p>
            <a:pPr>
              <a:buNone/>
            </a:pPr>
            <a:r>
              <a:rPr lang="es-MX" sz="2200" dirty="0" smtClean="0"/>
              <a:t>Prevención:	 </a:t>
            </a:r>
            <a:r>
              <a:rPr lang="es-MX" sz="2200" dirty="0"/>
              <a:t>— protección de la hoja </a:t>
            </a:r>
            <a:r>
              <a:rPr lang="es-MX" sz="2200" dirty="0" smtClean="0"/>
              <a:t>			de </a:t>
            </a:r>
            <a:r>
              <a:rPr lang="es-MX" sz="2200" dirty="0"/>
              <a:t>la sierra con una </a:t>
            </a:r>
            <a:r>
              <a:rPr lang="es-MX" sz="2200" dirty="0" smtClean="0"/>
              <a:t>				carcasa móvil</a:t>
            </a:r>
            <a:endParaRPr lang="es-MX" sz="2200" dirty="0"/>
          </a:p>
          <a:p>
            <a:pPr>
              <a:buNone/>
            </a:pPr>
            <a:r>
              <a:rPr lang="es-MX" sz="2200" dirty="0" smtClean="0"/>
              <a:t>			— </a:t>
            </a:r>
            <a:r>
              <a:rPr lang="es-MX" sz="2200" dirty="0"/>
              <a:t>cuchillo divisor para </a:t>
            </a:r>
            <a:r>
              <a:rPr lang="es-MX" sz="2200" dirty="0" smtClean="0"/>
              <a:t>				completar </a:t>
            </a:r>
            <a:r>
              <a:rPr lang="es-MX" sz="2200" dirty="0"/>
              <a:t>la seguridad</a:t>
            </a:r>
            <a:endParaRPr lang="es-MX" sz="2200" dirty="0"/>
          </a:p>
        </p:txBody>
      </p:sp>
      <p:pic>
        <p:nvPicPr>
          <p:cNvPr id="19458" name="Picture 2"/>
          <p:cNvPicPr>
            <a:picLocks noChangeAspect="1" noChangeArrowheads="1"/>
          </p:cNvPicPr>
          <p:nvPr/>
        </p:nvPicPr>
        <p:blipFill>
          <a:blip r:embed="rId1" cstate="print"/>
          <a:srcRect/>
          <a:stretch>
            <a:fillRect/>
          </a:stretch>
        </p:blipFill>
        <p:spPr bwMode="auto">
          <a:xfrm>
            <a:off x="0" y="2428868"/>
            <a:ext cx="3071802" cy="260322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3">
                                            <p:txEl>
                                              <p:pRg st="1" end="1"/>
                                            </p:txEl>
                                          </p:spTgt>
                                        </p:tgtEl>
                                        <p:attrNameLst>
                                          <p:attrName>ppt_x</p:attrName>
                                        </p:attrNameLst>
                                      </p:cBhvr>
                                    </p:anim>
                                    <p:anim from="0" to="-1.0" calcmode="lin" valueType="num">
                                      <p:cBhvr>
                                        <p:cTn id="26" dur="200" decel="50000" autoRev="1" fill="hold">
                                          <p:stCondLst>
                                            <p:cond delay="600"/>
                                          </p:stCondLst>
                                        </p:cTn>
                                        <p:tgtEl>
                                          <p:spTgt spid="3">
                                            <p:txEl>
                                              <p:pRg st="1" end="1"/>
                                            </p:txEl>
                                          </p:spTgt>
                                        </p:tgtEl>
                                        <p:attrNameLst>
                                          <p:attrName>xshear</p:attrName>
                                        </p:attrNameLst>
                                      </p:cBhvr>
                                    </p:anim>
                                    <p:animScale>
                                      <p:cBhvr>
                                        <p:cTn id="27" dur="200" decel="100000" autoRev="1" fill="hold">
                                          <p:stCondLst>
                                            <p:cond delay="600"/>
                                          </p:stCondLst>
                                        </p:cTn>
                                        <p:tgtEl>
                                          <p:spTgt spid="3">
                                            <p:txEl>
                                              <p:pRg st="1" end="1"/>
                                            </p:txEl>
                                          </p:spTgt>
                                        </p:tgtEl>
                                      </p:cBhvr>
                                      <p:from x="100000" y="100000"/>
                                      <p:to x="80000" y="100000"/>
                                    </p:animScale>
                                    <p:anim by="(#ppt_h/3+#ppt_w*0.1)" calcmode="lin" valueType="num">
                                      <p:cBhvr additive="sum">
                                        <p:cTn id="28" dur="200" decel="100000" autoRev="1" fill="hold">
                                          <p:stCondLst>
                                            <p:cond delay="600"/>
                                          </p:stCondLst>
                                        </p:cTn>
                                        <p:tgtEl>
                                          <p:spTgt spid="3">
                                            <p:txEl>
                                              <p:pRg st="1" end="1"/>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3">
                                            <p:txEl>
                                              <p:pRg st="2" end="2"/>
                                            </p:txEl>
                                          </p:spTgt>
                                        </p:tgtEl>
                                        <p:attrNameLst>
                                          <p:attrName>ppt_x</p:attrName>
                                        </p:attrNameLst>
                                      </p:cBhvr>
                                    </p:anim>
                                    <p:anim from="0" to="-1.0" calcmode="lin" valueType="num">
                                      <p:cBhvr>
                                        <p:cTn id="32" dur="200" decel="50000" autoRev="1" fill="hold">
                                          <p:stCondLst>
                                            <p:cond delay="600"/>
                                          </p:stCondLst>
                                        </p:cTn>
                                        <p:tgtEl>
                                          <p:spTgt spid="3">
                                            <p:txEl>
                                              <p:pRg st="2" end="2"/>
                                            </p:txEl>
                                          </p:spTgt>
                                        </p:tgtEl>
                                        <p:attrNameLst>
                                          <p:attrName>xshear</p:attrName>
                                        </p:attrNameLst>
                                      </p:cBhvr>
                                    </p:anim>
                                    <p:animScale>
                                      <p:cBhvr>
                                        <p:cTn id="33" dur="200" decel="100000" autoRev="1" fill="hold">
                                          <p:stCondLst>
                                            <p:cond delay="600"/>
                                          </p:stCondLst>
                                        </p:cTn>
                                        <p:tgtEl>
                                          <p:spTgt spid="3">
                                            <p:txEl>
                                              <p:pRg st="2" end="2"/>
                                            </p:txEl>
                                          </p:spTgt>
                                        </p:tgtEl>
                                      </p:cBhvr>
                                      <p:from x="100000" y="100000"/>
                                      <p:to x="80000" y="100000"/>
                                    </p:animScale>
                                    <p:anim by="(#ppt_h/3+#ppt_w*0.1)" calcmode="lin" valueType="num">
                                      <p:cBhvr additive="sum">
                                        <p:cTn id="34" dur="200" decel="100000" autoRev="1" fill="hold">
                                          <p:stCondLst>
                                            <p:cond delay="600"/>
                                          </p:stCondLst>
                                        </p:cTn>
                                        <p:tgtEl>
                                          <p:spTgt spid="3">
                                            <p:txEl>
                                              <p:pRg st="2" end="2"/>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from="(-#ppt_w/2)" to="(#ppt_x)" calcmode="lin" valueType="num">
                                      <p:cBhvr>
                                        <p:cTn id="37" dur="600" fill="hold">
                                          <p:stCondLst>
                                            <p:cond delay="0"/>
                                          </p:stCondLst>
                                        </p:cTn>
                                        <p:tgtEl>
                                          <p:spTgt spid="3">
                                            <p:txEl>
                                              <p:pRg st="3" end="3"/>
                                            </p:txEl>
                                          </p:spTgt>
                                        </p:tgtEl>
                                        <p:attrNameLst>
                                          <p:attrName>ppt_x</p:attrName>
                                        </p:attrNameLst>
                                      </p:cBhvr>
                                    </p:anim>
                                    <p:anim from="0" to="-1.0" calcmode="lin" valueType="num">
                                      <p:cBhvr>
                                        <p:cTn id="38" dur="200" decel="50000" autoRev="1" fill="hold">
                                          <p:stCondLst>
                                            <p:cond delay="600"/>
                                          </p:stCondLst>
                                        </p:cTn>
                                        <p:tgtEl>
                                          <p:spTgt spid="3">
                                            <p:txEl>
                                              <p:pRg st="3" end="3"/>
                                            </p:txEl>
                                          </p:spTgt>
                                        </p:tgtEl>
                                        <p:attrNameLst>
                                          <p:attrName>xshear</p:attrName>
                                        </p:attrNameLst>
                                      </p:cBhvr>
                                    </p:anim>
                                    <p:animScale>
                                      <p:cBhvr>
                                        <p:cTn id="39" dur="200" decel="100000" autoRev="1" fill="hold">
                                          <p:stCondLst>
                                            <p:cond delay="600"/>
                                          </p:stCondLst>
                                        </p:cTn>
                                        <p:tgtEl>
                                          <p:spTgt spid="3">
                                            <p:txEl>
                                              <p:pRg st="3" end="3"/>
                                            </p:txEl>
                                          </p:spTgt>
                                        </p:tgtEl>
                                      </p:cBhvr>
                                      <p:from x="100000" y="100000"/>
                                      <p:to x="80000" y="100000"/>
                                    </p:animScale>
                                    <p:anim by="(#ppt_h/3+#ppt_w*0.1)" calcmode="lin" valueType="num">
                                      <p:cBhvr additive="sum">
                                        <p:cTn id="40" dur="200" decel="100000" autoRev="1" fill="hold">
                                          <p:stCondLst>
                                            <p:cond delay="600"/>
                                          </p:stCondLst>
                                        </p:cTn>
                                        <p:tgtEl>
                                          <p:spTgt spid="3">
                                            <p:txEl>
                                              <p:pRg st="3" end="3"/>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from="(-#ppt_w/2)" to="(#ppt_x)" calcmode="lin" valueType="num">
                                      <p:cBhvr>
                                        <p:cTn id="43" dur="600" fill="hold">
                                          <p:stCondLst>
                                            <p:cond delay="0"/>
                                          </p:stCondLst>
                                        </p:cTn>
                                        <p:tgtEl>
                                          <p:spTgt spid="3">
                                            <p:txEl>
                                              <p:pRg st="5" end="5"/>
                                            </p:txEl>
                                          </p:spTgt>
                                        </p:tgtEl>
                                        <p:attrNameLst>
                                          <p:attrName>ppt_x</p:attrName>
                                        </p:attrNameLst>
                                      </p:cBhvr>
                                    </p:anim>
                                    <p:anim from="0" to="-1.0" calcmode="lin" valueType="num">
                                      <p:cBhvr>
                                        <p:cTn id="44" dur="200" decel="50000" autoRev="1" fill="hold">
                                          <p:stCondLst>
                                            <p:cond delay="600"/>
                                          </p:stCondLst>
                                        </p:cTn>
                                        <p:tgtEl>
                                          <p:spTgt spid="3">
                                            <p:txEl>
                                              <p:pRg st="5" end="5"/>
                                            </p:txEl>
                                          </p:spTgt>
                                        </p:tgtEl>
                                        <p:attrNameLst>
                                          <p:attrName>xshear</p:attrName>
                                        </p:attrNameLst>
                                      </p:cBhvr>
                                    </p:anim>
                                    <p:animScale>
                                      <p:cBhvr>
                                        <p:cTn id="45" dur="200" decel="100000" autoRev="1" fill="hold">
                                          <p:stCondLst>
                                            <p:cond delay="600"/>
                                          </p:stCondLst>
                                        </p:cTn>
                                        <p:tgtEl>
                                          <p:spTgt spid="3">
                                            <p:txEl>
                                              <p:pRg st="5" end="5"/>
                                            </p:txEl>
                                          </p:spTgt>
                                        </p:tgtEl>
                                      </p:cBhvr>
                                      <p:from x="100000" y="100000"/>
                                      <p:to x="80000" y="100000"/>
                                    </p:animScale>
                                    <p:anim by="(#ppt_h/3+#ppt_w*0.1)" calcmode="lin" valueType="num">
                                      <p:cBhvr additive="sum">
                                        <p:cTn id="46" dur="200" decel="100000" autoRev="1" fill="hold">
                                          <p:stCondLst>
                                            <p:cond delay="600"/>
                                          </p:stCondLst>
                                        </p:cTn>
                                        <p:tgtEl>
                                          <p:spTgt spid="3">
                                            <p:txEl>
                                              <p:pRg st="5" end="5"/>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from="(-#ppt_w/2)" to="(#ppt_x)" calcmode="lin" valueType="num">
                                      <p:cBhvr>
                                        <p:cTn id="49" dur="600" fill="hold">
                                          <p:stCondLst>
                                            <p:cond delay="0"/>
                                          </p:stCondLst>
                                        </p:cTn>
                                        <p:tgtEl>
                                          <p:spTgt spid="3">
                                            <p:txEl>
                                              <p:pRg st="6" end="6"/>
                                            </p:txEl>
                                          </p:spTgt>
                                        </p:tgtEl>
                                        <p:attrNameLst>
                                          <p:attrName>ppt_x</p:attrName>
                                        </p:attrNameLst>
                                      </p:cBhvr>
                                    </p:anim>
                                    <p:anim from="0" to="-1.0" calcmode="lin" valueType="num">
                                      <p:cBhvr>
                                        <p:cTn id="50" dur="200" decel="50000" autoRev="1" fill="hold">
                                          <p:stCondLst>
                                            <p:cond delay="600"/>
                                          </p:stCondLst>
                                        </p:cTn>
                                        <p:tgtEl>
                                          <p:spTgt spid="3">
                                            <p:txEl>
                                              <p:pRg st="6" end="6"/>
                                            </p:txEl>
                                          </p:spTgt>
                                        </p:tgtEl>
                                        <p:attrNameLst>
                                          <p:attrName>xshear</p:attrName>
                                        </p:attrNameLst>
                                      </p:cBhvr>
                                    </p:anim>
                                    <p:animScale>
                                      <p:cBhvr>
                                        <p:cTn id="51" dur="200" decel="100000" autoRev="1" fill="hold">
                                          <p:stCondLst>
                                            <p:cond delay="600"/>
                                          </p:stCondLst>
                                        </p:cTn>
                                        <p:tgtEl>
                                          <p:spTgt spid="3">
                                            <p:txEl>
                                              <p:pRg st="6" end="6"/>
                                            </p:txEl>
                                          </p:spTgt>
                                        </p:tgtEl>
                                      </p:cBhvr>
                                      <p:from x="100000" y="100000"/>
                                      <p:to x="80000" y="100000"/>
                                    </p:animScale>
                                    <p:anim by="(#ppt_h/3+#ppt_w*0.1)" calcmode="lin" valueType="num">
                                      <p:cBhvr additive="sum">
                                        <p:cTn id="52"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19458"/>
                                        </p:tgtEl>
                                        <p:attrNameLst>
                                          <p:attrName>style.visibility</p:attrName>
                                        </p:attrNameLst>
                                      </p:cBhvr>
                                      <p:to>
                                        <p:strVal val="visible"/>
                                      </p:to>
                                    </p:set>
                                    <p:anim calcmode="lin" valueType="num">
                                      <p:cBhvr>
                                        <p:cTn id="57" dur="500" decel="50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9458"/>
                                        </p:tgtEl>
                                        <p:attrNameLst>
                                          <p:attrName>ppt_w</p:attrName>
                                        </p:attrNameLst>
                                      </p:cBhvr>
                                      <p:tavLst>
                                        <p:tav tm="0">
                                          <p:val>
                                            <p:strVal val="#ppt_w*.05"/>
                                          </p:val>
                                        </p:tav>
                                        <p:tav tm="100000">
                                          <p:val>
                                            <p:strVal val="#ppt_w"/>
                                          </p:val>
                                        </p:tav>
                                      </p:tavLst>
                                    </p:anim>
                                    <p:anim calcmode="lin" valueType="num">
                                      <p:cBhvr>
                                        <p:cTn id="60" dur="1000" fill="hold"/>
                                        <p:tgtEl>
                                          <p:spTgt spid="19458"/>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9458"/>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9458"/>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8860" y="1142984"/>
            <a:ext cx="6500858" cy="5143536"/>
          </a:xfrm>
        </p:spPr>
        <p:txBody>
          <a:bodyPr>
            <a:normAutofit fontScale="25000" lnSpcReduction="20000"/>
          </a:bodyPr>
          <a:lstStyle/>
          <a:p>
            <a:pPr>
              <a:buNone/>
            </a:pPr>
            <a:r>
              <a:rPr lang="es-MX" sz="12000" b="1" dirty="0" err="1"/>
              <a:t>Atornilladoras</a:t>
            </a:r>
            <a:r>
              <a:rPr lang="es-MX" sz="12000" b="1" dirty="0"/>
              <a:t>:</a:t>
            </a:r>
            <a:endParaRPr lang="es-MX" sz="12000" b="1" dirty="0"/>
          </a:p>
          <a:p>
            <a:pPr>
              <a:buNone/>
            </a:pPr>
            <a:r>
              <a:rPr lang="es-MX" sz="7200" dirty="0"/>
              <a:t>Riesgos: </a:t>
            </a:r>
            <a:r>
              <a:rPr lang="es-MX" sz="7200" dirty="0" smtClean="0"/>
              <a:t>		— </a:t>
            </a:r>
            <a:r>
              <a:rPr lang="es-MX" sz="7200" dirty="0"/>
              <a:t>lesiones del antebrazo y muñeca por </a:t>
            </a:r>
            <a:r>
              <a:rPr lang="es-MX" sz="7200" dirty="0" smtClean="0"/>
              <a:t>		bloqueo </a:t>
            </a:r>
            <a:r>
              <a:rPr lang="es-MX" sz="7200" dirty="0"/>
              <a:t>de </a:t>
            </a:r>
            <a:r>
              <a:rPr lang="es-MX" sz="7200" dirty="0" smtClean="0"/>
              <a:t>la máquina </a:t>
            </a:r>
            <a:r>
              <a:rPr lang="es-MX" sz="7200" dirty="0"/>
              <a:t>y giro brusco en </a:t>
            </a:r>
            <a:r>
              <a:rPr lang="es-MX" sz="7200" dirty="0" smtClean="0"/>
              <a:t>		sentido </a:t>
            </a:r>
            <a:r>
              <a:rPr lang="es-MX" sz="7200" dirty="0"/>
              <a:t>inverso</a:t>
            </a:r>
            <a:endParaRPr lang="es-MX" sz="7200" dirty="0"/>
          </a:p>
          <a:p>
            <a:endParaRPr lang="es-MX" sz="7200" dirty="0" smtClean="0"/>
          </a:p>
          <a:p>
            <a:pPr>
              <a:buNone/>
            </a:pPr>
            <a:r>
              <a:rPr lang="es-MX" sz="7200" dirty="0" smtClean="0"/>
              <a:t>Prevención</a:t>
            </a:r>
            <a:r>
              <a:rPr lang="es-MX" sz="7200" dirty="0"/>
              <a:t>: </a:t>
            </a:r>
            <a:r>
              <a:rPr lang="es-MX" sz="7200" dirty="0" smtClean="0"/>
              <a:t>	— </a:t>
            </a:r>
            <a:r>
              <a:rPr lang="es-MX" sz="7200" dirty="0"/>
              <a:t>sistema de parada automática cuando </a:t>
            </a:r>
            <a:r>
              <a:rPr lang="es-MX" sz="7200" dirty="0" smtClean="0"/>
              <a:t>		finalice la </a:t>
            </a:r>
            <a:r>
              <a:rPr lang="es-MX" sz="7200" dirty="0"/>
              <a:t>operación de atornillado</a:t>
            </a:r>
            <a:endParaRPr lang="es-MX" sz="7200" dirty="0"/>
          </a:p>
          <a:p>
            <a:endParaRPr lang="es-MX" b="1" dirty="0"/>
          </a:p>
          <a:p>
            <a:pPr>
              <a:buNone/>
            </a:pPr>
            <a:r>
              <a:rPr lang="es-MX" sz="12000" b="1" dirty="0" smtClean="0"/>
              <a:t>Taladradoras</a:t>
            </a:r>
            <a:r>
              <a:rPr lang="es-MX" sz="12000" b="1" dirty="0"/>
              <a:t>:</a:t>
            </a:r>
            <a:endParaRPr lang="es-MX" sz="12000" b="1" dirty="0"/>
          </a:p>
          <a:p>
            <a:pPr>
              <a:buNone/>
            </a:pPr>
            <a:r>
              <a:rPr lang="es-MX" sz="7200" dirty="0"/>
              <a:t>Riesgos: </a:t>
            </a:r>
            <a:r>
              <a:rPr lang="es-MX" sz="7200" dirty="0" smtClean="0"/>
              <a:t>		— </a:t>
            </a:r>
            <a:r>
              <a:rPr lang="es-MX" sz="7200" dirty="0"/>
              <a:t>oculares por proyección de materiales</a:t>
            </a:r>
            <a:endParaRPr lang="es-MX" sz="7200" dirty="0"/>
          </a:p>
          <a:p>
            <a:pPr>
              <a:buNone/>
            </a:pPr>
            <a:r>
              <a:rPr lang="es-MX" sz="7200" dirty="0" smtClean="0"/>
              <a:t>			— </a:t>
            </a:r>
            <a:r>
              <a:rPr lang="es-MX" sz="7200" dirty="0"/>
              <a:t>caídas en trabajos de altura y sin una </a:t>
            </a:r>
            <a:r>
              <a:rPr lang="es-MX" sz="7200" dirty="0" smtClean="0"/>
              <a:t>		base firme de </a:t>
            </a:r>
            <a:r>
              <a:rPr lang="es-MX" sz="7200" dirty="0"/>
              <a:t>sujeción</a:t>
            </a:r>
            <a:endParaRPr lang="es-MX" sz="7200" dirty="0"/>
          </a:p>
          <a:p>
            <a:endParaRPr lang="es-MX" sz="7200" dirty="0" smtClean="0"/>
          </a:p>
          <a:p>
            <a:pPr>
              <a:buNone/>
            </a:pPr>
            <a:r>
              <a:rPr lang="es-MX" sz="7200" dirty="0" smtClean="0"/>
              <a:t>Prevención</a:t>
            </a:r>
            <a:r>
              <a:rPr lang="es-MX" sz="7200" dirty="0"/>
              <a:t>: </a:t>
            </a:r>
            <a:r>
              <a:rPr lang="es-MX" sz="7200" dirty="0" smtClean="0"/>
              <a:t>	— </a:t>
            </a:r>
            <a:r>
              <a:rPr lang="es-MX" sz="7200" dirty="0"/>
              <a:t>utilizar la broca adecuada en tamaño y </a:t>
            </a:r>
            <a:r>
              <a:rPr lang="es-MX" sz="7200" dirty="0" smtClean="0"/>
              <a:t>		corte</a:t>
            </a:r>
            <a:endParaRPr lang="es-MX" sz="7200" dirty="0"/>
          </a:p>
          <a:p>
            <a:pPr>
              <a:buNone/>
            </a:pPr>
            <a:r>
              <a:rPr lang="es-MX" sz="7200" dirty="0" smtClean="0"/>
              <a:t>			— </a:t>
            </a:r>
            <a:r>
              <a:rPr lang="es-MX" sz="7200" dirty="0"/>
              <a:t>presión sobre la máquina adecuada a la </a:t>
            </a:r>
            <a:r>
              <a:rPr lang="es-MX" sz="7200" dirty="0" smtClean="0"/>
              <a:t>		resistencia del </a:t>
            </a:r>
            <a:r>
              <a:rPr lang="es-MX" sz="7200" dirty="0"/>
              <a:t>material a taladrar</a:t>
            </a:r>
            <a:endParaRPr lang="es-MX" sz="7200" dirty="0"/>
          </a:p>
          <a:p>
            <a:pPr>
              <a:buNone/>
            </a:pPr>
            <a:r>
              <a:rPr lang="es-MX" sz="7200" dirty="0" smtClean="0"/>
              <a:t>			— </a:t>
            </a:r>
            <a:r>
              <a:rPr lang="es-MX" sz="7200" dirty="0"/>
              <a:t>utilizar gafas de seguridad</a:t>
            </a:r>
            <a:endParaRPr lang="es-MX" sz="7200" dirty="0"/>
          </a:p>
        </p:txBody>
      </p:sp>
      <p:pic>
        <p:nvPicPr>
          <p:cNvPr id="20482" name="Picture 2"/>
          <p:cNvPicPr>
            <a:picLocks noChangeAspect="1" noChangeArrowheads="1"/>
          </p:cNvPicPr>
          <p:nvPr/>
        </p:nvPicPr>
        <p:blipFill>
          <a:blip r:embed="rId1" cstate="print"/>
          <a:srcRect/>
          <a:stretch>
            <a:fillRect/>
          </a:stretch>
        </p:blipFill>
        <p:spPr bwMode="auto">
          <a:xfrm>
            <a:off x="-214346" y="214290"/>
            <a:ext cx="2500330" cy="2583674"/>
          </a:xfrm>
          <a:prstGeom prst="rect">
            <a:avLst/>
          </a:prstGeom>
          <a:noFill/>
          <a:ln w="9525">
            <a:noFill/>
            <a:miter lim="800000"/>
            <a:headEnd/>
            <a:tailEnd/>
          </a:ln>
        </p:spPr>
      </p:pic>
      <p:pic>
        <p:nvPicPr>
          <p:cNvPr id="20483" name="Picture 3"/>
          <p:cNvPicPr>
            <a:picLocks noChangeAspect="1" noChangeArrowheads="1"/>
          </p:cNvPicPr>
          <p:nvPr/>
        </p:nvPicPr>
        <p:blipFill>
          <a:blip r:embed="rId2" cstate="print"/>
          <a:srcRect/>
          <a:stretch>
            <a:fillRect/>
          </a:stretch>
        </p:blipFill>
        <p:spPr bwMode="auto">
          <a:xfrm>
            <a:off x="0" y="5095841"/>
            <a:ext cx="2643238" cy="1762159"/>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3">
                                            <p:txEl>
                                              <p:pRg st="1" end="1"/>
                                            </p:txEl>
                                          </p:spTgt>
                                        </p:tgtEl>
                                        <p:attrNameLst>
                                          <p:attrName>ppt_x</p:attrName>
                                        </p:attrNameLst>
                                      </p:cBhvr>
                                    </p:anim>
                                    <p:anim from="0" to="-1.0" calcmode="lin" valueType="num">
                                      <p:cBhvr>
                                        <p:cTn id="26" dur="200" decel="50000" autoRev="1" fill="hold">
                                          <p:stCondLst>
                                            <p:cond delay="600"/>
                                          </p:stCondLst>
                                        </p:cTn>
                                        <p:tgtEl>
                                          <p:spTgt spid="3">
                                            <p:txEl>
                                              <p:pRg st="1" end="1"/>
                                            </p:txEl>
                                          </p:spTgt>
                                        </p:tgtEl>
                                        <p:attrNameLst>
                                          <p:attrName>xshear</p:attrName>
                                        </p:attrNameLst>
                                      </p:cBhvr>
                                    </p:anim>
                                    <p:animScale>
                                      <p:cBhvr>
                                        <p:cTn id="27" dur="200" decel="100000" autoRev="1" fill="hold">
                                          <p:stCondLst>
                                            <p:cond delay="600"/>
                                          </p:stCondLst>
                                        </p:cTn>
                                        <p:tgtEl>
                                          <p:spTgt spid="3">
                                            <p:txEl>
                                              <p:pRg st="1" end="1"/>
                                            </p:txEl>
                                          </p:spTgt>
                                        </p:tgtEl>
                                      </p:cBhvr>
                                      <p:from x="100000" y="100000"/>
                                      <p:to x="80000" y="100000"/>
                                    </p:animScale>
                                    <p:anim by="(#ppt_h/3+#ppt_w*0.1)" calcmode="lin" valueType="num">
                                      <p:cBhvr additive="sum">
                                        <p:cTn id="28" dur="200" decel="100000" autoRev="1" fill="hold">
                                          <p:stCondLst>
                                            <p:cond delay="600"/>
                                          </p:stCondLst>
                                        </p:cTn>
                                        <p:tgtEl>
                                          <p:spTgt spid="3">
                                            <p:txEl>
                                              <p:pRg st="1" end="1"/>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20482"/>
                                        </p:tgtEl>
                                        <p:attrNameLst>
                                          <p:attrName>style.visibility</p:attrName>
                                        </p:attrNameLst>
                                      </p:cBhvr>
                                      <p:to>
                                        <p:strVal val="visible"/>
                                      </p:to>
                                    </p:set>
                                    <p:anim calcmode="lin" valueType="num">
                                      <p:cBhvr>
                                        <p:cTn id="39" dur="500" decel="50000" fill="hold">
                                          <p:stCondLst>
                                            <p:cond delay="0"/>
                                          </p:stCondLst>
                                        </p:cTn>
                                        <p:tgtEl>
                                          <p:spTgt spid="2048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048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0482"/>
                                        </p:tgtEl>
                                        <p:attrNameLst>
                                          <p:attrName>ppt_w</p:attrName>
                                        </p:attrNameLst>
                                      </p:cBhvr>
                                      <p:tavLst>
                                        <p:tav tm="0">
                                          <p:val>
                                            <p:strVal val="#ppt_w*.05"/>
                                          </p:val>
                                        </p:tav>
                                        <p:tav tm="100000">
                                          <p:val>
                                            <p:strVal val="#ppt_w"/>
                                          </p:val>
                                        </p:tav>
                                      </p:tavLst>
                                    </p:anim>
                                    <p:anim calcmode="lin" valueType="num">
                                      <p:cBhvr>
                                        <p:cTn id="42" dur="1000" fill="hold"/>
                                        <p:tgtEl>
                                          <p:spTgt spid="2048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048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048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048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0482"/>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xit" presetSubtype="0" fill="hold" nodeType="clickEffect">
                                  <p:stCondLst>
                                    <p:cond delay="0"/>
                                  </p:stCondLst>
                                  <p:childTnLst>
                                    <p:animEffect transition="out" filter="wipe(down)">
                                      <p:cBhvr>
                                        <p:cTn id="50" dur="180" accel="50000">
                                          <p:stCondLst>
                                            <p:cond delay="1820"/>
                                          </p:stCondLst>
                                        </p:cTn>
                                        <p:tgtEl>
                                          <p:spTgt spid="20482"/>
                                        </p:tgtEl>
                                      </p:cBhvr>
                                    </p:animEffect>
                                    <p:anim calcmode="lin" valueType="num">
                                      <p:cBhvr>
                                        <p:cTn id="51" dur="1822" tmFilter="0,0; 0.14,0.31; 0.43,0.73; 0.71,0.91; 1.0,1.0">
                                          <p:stCondLst>
                                            <p:cond delay="0"/>
                                          </p:stCondLst>
                                        </p:cTn>
                                        <p:tgtEl>
                                          <p:spTgt spid="20482"/>
                                        </p:tgtEl>
                                        <p:attrNameLst>
                                          <p:attrName>ppt_x</p:attrName>
                                        </p:attrNameLst>
                                      </p:cBhvr>
                                      <p:tavLst>
                                        <p:tav tm="0">
                                          <p:val>
                                            <p:strVal val="ppt_x"/>
                                          </p:val>
                                        </p:tav>
                                        <p:tav tm="100000">
                                          <p:val>
                                            <p:strVal val="#ppt_x+0.25"/>
                                          </p:val>
                                        </p:tav>
                                      </p:tavLst>
                                    </p:anim>
                                    <p:anim calcmode="lin" valueType="num">
                                      <p:cBhvr>
                                        <p:cTn id="52" dur="178">
                                          <p:stCondLst>
                                            <p:cond delay="1822"/>
                                          </p:stCondLst>
                                        </p:cTn>
                                        <p:tgtEl>
                                          <p:spTgt spid="20482"/>
                                        </p:tgtEl>
                                        <p:attrNameLst>
                                          <p:attrName>ppt_x</p:attrName>
                                        </p:attrNameLst>
                                      </p:cBhvr>
                                      <p:tavLst>
                                        <p:tav tm="0">
                                          <p:val>
                                            <p:strVal val="ppt_x"/>
                                          </p:val>
                                        </p:tav>
                                        <p:tav tm="100000">
                                          <p:val>
                                            <p:strVal val="ppt_x"/>
                                          </p:val>
                                        </p:tav>
                                      </p:tavLst>
                                    </p:anim>
                                    <p:anim calcmode="lin" valueType="num">
                                      <p:cBhvr>
                                        <p:cTn id="53" dur="664" tmFilter="0.0,0.0;0.25,0.07;0.50,0.2;0.75,0.467;1.0,1.0">
                                          <p:stCondLst>
                                            <p:cond delay="0"/>
                                          </p:stCondLst>
                                        </p:cTn>
                                        <p:tgtEl>
                                          <p:spTgt spid="2048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4" dur="664" tmFilter="0, 0; 0.125,0.2665; 0.25,0.4; 0.375,0.465; 0.5,0.5;  0.625,0.535; 0.75,0.6; 0.875,0.7335; 1,1">
                                          <p:stCondLst>
                                            <p:cond delay="664"/>
                                          </p:stCondLst>
                                        </p:cTn>
                                        <p:tgtEl>
                                          <p:spTgt spid="2048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5" dur="332" tmFilter="0, 0; 0.125,0.2665; 0.25,0.4; 0.375,0.465; 0.5,0.5;  0.625,0.535; 0.75,0.6; 0.875,0.7335; 1,1">
                                          <p:stCondLst>
                                            <p:cond delay="1324"/>
                                          </p:stCondLst>
                                        </p:cTn>
                                        <p:tgtEl>
                                          <p:spTgt spid="2048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6" dur="164" tmFilter="0, 0; 0.125,0.2665; 0.25,0.4; 0.375,0.465; 0.5,0.5;  0.625,0.535; 0.75,0.6; 0.875,0.7335; 1,1">
                                          <p:stCondLst>
                                            <p:cond delay="1656"/>
                                          </p:stCondLst>
                                        </p:cTn>
                                        <p:tgtEl>
                                          <p:spTgt spid="2048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7" dur="180" accel="50000">
                                          <p:stCondLst>
                                            <p:cond delay="1820"/>
                                          </p:stCondLst>
                                        </p:cTn>
                                        <p:tgtEl>
                                          <p:spTgt spid="20482"/>
                                        </p:tgtEl>
                                        <p:attrNameLst>
                                          <p:attrName>ppt_y</p:attrName>
                                        </p:attrNameLst>
                                      </p:cBhvr>
                                      <p:tavLst>
                                        <p:tav tm="0">
                                          <p:val>
                                            <p:strVal val="ppt_y"/>
                                          </p:val>
                                        </p:tav>
                                        <p:tav tm="100000">
                                          <p:val>
                                            <p:strVal val="ppt_y+ppt_h"/>
                                          </p:val>
                                        </p:tav>
                                      </p:tavLst>
                                    </p:anim>
                                    <p:animScale>
                                      <p:cBhvr>
                                        <p:cTn id="58" dur="26">
                                          <p:stCondLst>
                                            <p:cond delay="620"/>
                                          </p:stCondLst>
                                        </p:cTn>
                                        <p:tgtEl>
                                          <p:spTgt spid="20482"/>
                                        </p:tgtEl>
                                      </p:cBhvr>
                                      <p:to x="100000" y="60000"/>
                                    </p:animScale>
                                    <p:animScale>
                                      <p:cBhvr>
                                        <p:cTn id="59" dur="166" decel="50000">
                                          <p:stCondLst>
                                            <p:cond delay="646"/>
                                          </p:stCondLst>
                                        </p:cTn>
                                        <p:tgtEl>
                                          <p:spTgt spid="20482"/>
                                        </p:tgtEl>
                                      </p:cBhvr>
                                      <p:to x="100000" y="100000"/>
                                    </p:animScale>
                                    <p:animScale>
                                      <p:cBhvr>
                                        <p:cTn id="60" dur="26">
                                          <p:stCondLst>
                                            <p:cond delay="1312"/>
                                          </p:stCondLst>
                                        </p:cTn>
                                        <p:tgtEl>
                                          <p:spTgt spid="20482"/>
                                        </p:tgtEl>
                                      </p:cBhvr>
                                      <p:to x="100000" y="80000"/>
                                    </p:animScale>
                                    <p:animScale>
                                      <p:cBhvr>
                                        <p:cTn id="61" dur="166" decel="50000">
                                          <p:stCondLst>
                                            <p:cond delay="1338"/>
                                          </p:stCondLst>
                                        </p:cTn>
                                        <p:tgtEl>
                                          <p:spTgt spid="20482"/>
                                        </p:tgtEl>
                                      </p:cBhvr>
                                      <p:to x="100000" y="100000"/>
                                    </p:animScale>
                                    <p:animScale>
                                      <p:cBhvr>
                                        <p:cTn id="62" dur="26">
                                          <p:stCondLst>
                                            <p:cond delay="1642"/>
                                          </p:stCondLst>
                                        </p:cTn>
                                        <p:tgtEl>
                                          <p:spTgt spid="20482"/>
                                        </p:tgtEl>
                                      </p:cBhvr>
                                      <p:to x="100000" y="90000"/>
                                    </p:animScale>
                                    <p:animScale>
                                      <p:cBhvr>
                                        <p:cTn id="63" dur="166" decel="50000">
                                          <p:stCondLst>
                                            <p:cond delay="1668"/>
                                          </p:stCondLst>
                                        </p:cTn>
                                        <p:tgtEl>
                                          <p:spTgt spid="20482"/>
                                        </p:tgtEl>
                                      </p:cBhvr>
                                      <p:to x="100000" y="100000"/>
                                    </p:animScale>
                                    <p:animScale>
                                      <p:cBhvr>
                                        <p:cTn id="64" dur="26">
                                          <p:stCondLst>
                                            <p:cond delay="1808"/>
                                          </p:stCondLst>
                                        </p:cTn>
                                        <p:tgtEl>
                                          <p:spTgt spid="20482"/>
                                        </p:tgtEl>
                                      </p:cBhvr>
                                      <p:to x="100000" y="95000"/>
                                    </p:animScale>
                                    <p:animScale>
                                      <p:cBhvr>
                                        <p:cTn id="65" dur="166" decel="50000">
                                          <p:stCondLst>
                                            <p:cond delay="1834"/>
                                          </p:stCondLst>
                                        </p:cTn>
                                        <p:tgtEl>
                                          <p:spTgt spid="20482"/>
                                        </p:tgtEl>
                                      </p:cBhvr>
                                      <p:to x="100000" y="100000"/>
                                    </p:animScale>
                                    <p:set>
                                      <p:cBhvr>
                                        <p:cTn id="66" dur="1" fill="hold">
                                          <p:stCondLst>
                                            <p:cond delay="1999"/>
                                          </p:stCondLst>
                                        </p:cTn>
                                        <p:tgtEl>
                                          <p:spTgt spid="2048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ipe(down)">
                                      <p:cBhvr>
                                        <p:cTn id="71" dur="580">
                                          <p:stCondLst>
                                            <p:cond delay="0"/>
                                          </p:stCondLst>
                                        </p:cTn>
                                        <p:tgtEl>
                                          <p:spTgt spid="3">
                                            <p:txEl>
                                              <p:pRg st="5" end="5"/>
                                            </p:txEl>
                                          </p:spTgt>
                                        </p:tgtEl>
                                      </p:cBhvr>
                                    </p:animEffect>
                                    <p:anim calcmode="lin" valueType="num">
                                      <p:cBhvr>
                                        <p:cTn id="7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5" end="5"/>
                                            </p:txEl>
                                          </p:spTgt>
                                        </p:tgtEl>
                                      </p:cBhvr>
                                      <p:to x="100000" y="60000"/>
                                    </p:animScale>
                                    <p:animScale>
                                      <p:cBhvr>
                                        <p:cTn id="78" dur="166" decel="50000">
                                          <p:stCondLst>
                                            <p:cond delay="676"/>
                                          </p:stCondLst>
                                        </p:cTn>
                                        <p:tgtEl>
                                          <p:spTgt spid="3">
                                            <p:txEl>
                                              <p:pRg st="5" end="5"/>
                                            </p:txEl>
                                          </p:spTgt>
                                        </p:tgtEl>
                                      </p:cBhvr>
                                      <p:to x="100000" y="100000"/>
                                    </p:animScale>
                                    <p:animScale>
                                      <p:cBhvr>
                                        <p:cTn id="79" dur="26">
                                          <p:stCondLst>
                                            <p:cond delay="1312"/>
                                          </p:stCondLst>
                                        </p:cTn>
                                        <p:tgtEl>
                                          <p:spTgt spid="3">
                                            <p:txEl>
                                              <p:pRg st="5" end="5"/>
                                            </p:txEl>
                                          </p:spTgt>
                                        </p:tgtEl>
                                      </p:cBhvr>
                                      <p:to x="100000" y="80000"/>
                                    </p:animScale>
                                    <p:animScale>
                                      <p:cBhvr>
                                        <p:cTn id="80" dur="166" decel="50000">
                                          <p:stCondLst>
                                            <p:cond delay="1338"/>
                                          </p:stCondLst>
                                        </p:cTn>
                                        <p:tgtEl>
                                          <p:spTgt spid="3">
                                            <p:txEl>
                                              <p:pRg st="5" end="5"/>
                                            </p:txEl>
                                          </p:spTgt>
                                        </p:tgtEl>
                                      </p:cBhvr>
                                      <p:to x="100000" y="100000"/>
                                    </p:animScale>
                                    <p:animScale>
                                      <p:cBhvr>
                                        <p:cTn id="81" dur="26">
                                          <p:stCondLst>
                                            <p:cond delay="1642"/>
                                          </p:stCondLst>
                                        </p:cTn>
                                        <p:tgtEl>
                                          <p:spTgt spid="3">
                                            <p:txEl>
                                              <p:pRg st="5" end="5"/>
                                            </p:txEl>
                                          </p:spTgt>
                                        </p:tgtEl>
                                      </p:cBhvr>
                                      <p:to x="100000" y="90000"/>
                                    </p:animScale>
                                    <p:animScale>
                                      <p:cBhvr>
                                        <p:cTn id="82" dur="166" decel="50000">
                                          <p:stCondLst>
                                            <p:cond delay="1668"/>
                                          </p:stCondLst>
                                        </p:cTn>
                                        <p:tgtEl>
                                          <p:spTgt spid="3">
                                            <p:txEl>
                                              <p:pRg st="5" end="5"/>
                                            </p:txEl>
                                          </p:spTgt>
                                        </p:tgtEl>
                                      </p:cBhvr>
                                      <p:to x="100000" y="100000"/>
                                    </p:animScale>
                                    <p:animScale>
                                      <p:cBhvr>
                                        <p:cTn id="83" dur="26">
                                          <p:stCondLst>
                                            <p:cond delay="1808"/>
                                          </p:stCondLst>
                                        </p:cTn>
                                        <p:tgtEl>
                                          <p:spTgt spid="3">
                                            <p:txEl>
                                              <p:pRg st="5" end="5"/>
                                            </p:txEl>
                                          </p:spTgt>
                                        </p:tgtEl>
                                      </p:cBhvr>
                                      <p:to x="100000" y="95000"/>
                                    </p:animScale>
                                    <p:animScale>
                                      <p:cBhvr>
                                        <p:cTn id="84" dur="166" decel="50000">
                                          <p:stCondLst>
                                            <p:cond delay="1834"/>
                                          </p:stCondLst>
                                        </p:cTn>
                                        <p:tgtEl>
                                          <p:spTgt spid="3">
                                            <p:txEl>
                                              <p:pRg st="5" end="5"/>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34" presetClass="entr" presetSubtype="0" fill="hold" nodeType="click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anim from="(-#ppt_w/2)" to="(#ppt_x)" calcmode="lin" valueType="num">
                                      <p:cBhvr>
                                        <p:cTn id="89" dur="600" fill="hold">
                                          <p:stCondLst>
                                            <p:cond delay="0"/>
                                          </p:stCondLst>
                                        </p:cTn>
                                        <p:tgtEl>
                                          <p:spTgt spid="3">
                                            <p:txEl>
                                              <p:pRg st="6" end="6"/>
                                            </p:txEl>
                                          </p:spTgt>
                                        </p:tgtEl>
                                        <p:attrNameLst>
                                          <p:attrName>ppt_x</p:attrName>
                                        </p:attrNameLst>
                                      </p:cBhvr>
                                    </p:anim>
                                    <p:anim from="0" to="-1.0" calcmode="lin" valueType="num">
                                      <p:cBhvr>
                                        <p:cTn id="90" dur="200" decel="50000" autoRev="1" fill="hold">
                                          <p:stCondLst>
                                            <p:cond delay="600"/>
                                          </p:stCondLst>
                                        </p:cTn>
                                        <p:tgtEl>
                                          <p:spTgt spid="3">
                                            <p:txEl>
                                              <p:pRg st="6" end="6"/>
                                            </p:txEl>
                                          </p:spTgt>
                                        </p:tgtEl>
                                        <p:attrNameLst>
                                          <p:attrName>xshear</p:attrName>
                                        </p:attrNameLst>
                                      </p:cBhvr>
                                    </p:anim>
                                    <p:animScale>
                                      <p:cBhvr>
                                        <p:cTn id="91" dur="200" decel="100000" autoRev="1" fill="hold">
                                          <p:stCondLst>
                                            <p:cond delay="600"/>
                                          </p:stCondLst>
                                        </p:cTn>
                                        <p:tgtEl>
                                          <p:spTgt spid="3">
                                            <p:txEl>
                                              <p:pRg st="6" end="6"/>
                                            </p:txEl>
                                          </p:spTgt>
                                        </p:tgtEl>
                                      </p:cBhvr>
                                      <p:from x="100000" y="100000"/>
                                      <p:to x="80000" y="100000"/>
                                    </p:animScale>
                                    <p:anim by="(#ppt_h/3+#ppt_w*0.1)" calcmode="lin" valueType="num">
                                      <p:cBhvr additive="sum">
                                        <p:cTn id="92" dur="200" decel="100000" autoRev="1" fill="hold">
                                          <p:stCondLst>
                                            <p:cond delay="600"/>
                                          </p:stCondLst>
                                        </p:cTn>
                                        <p:tgtEl>
                                          <p:spTgt spid="3">
                                            <p:txEl>
                                              <p:pRg st="6" end="6"/>
                                            </p:txEl>
                                          </p:spTgt>
                                        </p:tgtEl>
                                        <p:attrNameLst>
                                          <p:attrName>ppt_x</p:attrName>
                                        </p:attrNameLst>
                                      </p:cBhvr>
                                    </p:anim>
                                  </p:childTnLst>
                                </p:cTn>
                              </p:par>
                              <p:par>
                                <p:cTn id="93" presetID="34" presetClass="entr" presetSubtype="0" fill="hold" nodeType="withEffect">
                                  <p:stCondLst>
                                    <p:cond delay="0"/>
                                  </p:stCondLst>
                                  <p:childTnLst>
                                    <p:set>
                                      <p:cBhvr>
                                        <p:cTn id="94" dur="1" fill="hold">
                                          <p:stCondLst>
                                            <p:cond delay="0"/>
                                          </p:stCondLst>
                                        </p:cTn>
                                        <p:tgtEl>
                                          <p:spTgt spid="3">
                                            <p:txEl>
                                              <p:pRg st="7" end="7"/>
                                            </p:txEl>
                                          </p:spTgt>
                                        </p:tgtEl>
                                        <p:attrNameLst>
                                          <p:attrName>style.visibility</p:attrName>
                                        </p:attrNameLst>
                                      </p:cBhvr>
                                      <p:to>
                                        <p:strVal val="visible"/>
                                      </p:to>
                                    </p:set>
                                    <p:anim from="(-#ppt_w/2)" to="(#ppt_x)" calcmode="lin" valueType="num">
                                      <p:cBhvr>
                                        <p:cTn id="95" dur="600" fill="hold">
                                          <p:stCondLst>
                                            <p:cond delay="0"/>
                                          </p:stCondLst>
                                        </p:cTn>
                                        <p:tgtEl>
                                          <p:spTgt spid="3">
                                            <p:txEl>
                                              <p:pRg st="7" end="7"/>
                                            </p:txEl>
                                          </p:spTgt>
                                        </p:tgtEl>
                                        <p:attrNameLst>
                                          <p:attrName>ppt_x</p:attrName>
                                        </p:attrNameLst>
                                      </p:cBhvr>
                                    </p:anim>
                                    <p:anim from="0" to="-1.0" calcmode="lin" valueType="num">
                                      <p:cBhvr>
                                        <p:cTn id="96" dur="200" decel="50000" autoRev="1" fill="hold">
                                          <p:stCondLst>
                                            <p:cond delay="600"/>
                                          </p:stCondLst>
                                        </p:cTn>
                                        <p:tgtEl>
                                          <p:spTgt spid="3">
                                            <p:txEl>
                                              <p:pRg st="7" end="7"/>
                                            </p:txEl>
                                          </p:spTgt>
                                        </p:tgtEl>
                                        <p:attrNameLst>
                                          <p:attrName>xshear</p:attrName>
                                        </p:attrNameLst>
                                      </p:cBhvr>
                                    </p:anim>
                                    <p:animScale>
                                      <p:cBhvr>
                                        <p:cTn id="97" dur="200" decel="100000" autoRev="1" fill="hold">
                                          <p:stCondLst>
                                            <p:cond delay="600"/>
                                          </p:stCondLst>
                                        </p:cTn>
                                        <p:tgtEl>
                                          <p:spTgt spid="3">
                                            <p:txEl>
                                              <p:pRg st="7" end="7"/>
                                            </p:txEl>
                                          </p:spTgt>
                                        </p:tgtEl>
                                      </p:cBhvr>
                                      <p:from x="100000" y="100000"/>
                                      <p:to x="80000" y="100000"/>
                                    </p:animScale>
                                    <p:anim by="(#ppt_h/3+#ppt_w*0.1)" calcmode="lin" valueType="num">
                                      <p:cBhvr additive="sum">
                                        <p:cTn id="98" dur="200" decel="100000" autoRev="1" fill="hold">
                                          <p:stCondLst>
                                            <p:cond delay="600"/>
                                          </p:stCondLst>
                                        </p:cTn>
                                        <p:tgtEl>
                                          <p:spTgt spid="3">
                                            <p:txEl>
                                              <p:pRg st="7" end="7"/>
                                            </p:txEl>
                                          </p:spTgt>
                                        </p:tgtEl>
                                        <p:attrNameLst>
                                          <p:attrName>ppt_x</p:attrName>
                                        </p:attrNameLst>
                                      </p:cBhvr>
                                    </p:anim>
                                  </p:childTnLst>
                                </p:cTn>
                              </p:par>
                              <p:par>
                                <p:cTn id="99" presetID="34" presetClass="entr" presetSubtype="0" fill="hold" nodeType="withEffect">
                                  <p:stCondLst>
                                    <p:cond delay="0"/>
                                  </p:stCondLst>
                                  <p:childTnLst>
                                    <p:set>
                                      <p:cBhvr>
                                        <p:cTn id="100" dur="1" fill="hold">
                                          <p:stCondLst>
                                            <p:cond delay="0"/>
                                          </p:stCondLst>
                                        </p:cTn>
                                        <p:tgtEl>
                                          <p:spTgt spid="3">
                                            <p:txEl>
                                              <p:pRg st="9" end="9"/>
                                            </p:txEl>
                                          </p:spTgt>
                                        </p:tgtEl>
                                        <p:attrNameLst>
                                          <p:attrName>style.visibility</p:attrName>
                                        </p:attrNameLst>
                                      </p:cBhvr>
                                      <p:to>
                                        <p:strVal val="visible"/>
                                      </p:to>
                                    </p:set>
                                    <p:anim from="(-#ppt_w/2)" to="(#ppt_x)" calcmode="lin" valueType="num">
                                      <p:cBhvr>
                                        <p:cTn id="101" dur="600" fill="hold">
                                          <p:stCondLst>
                                            <p:cond delay="0"/>
                                          </p:stCondLst>
                                        </p:cTn>
                                        <p:tgtEl>
                                          <p:spTgt spid="3">
                                            <p:txEl>
                                              <p:pRg st="9" end="9"/>
                                            </p:txEl>
                                          </p:spTgt>
                                        </p:tgtEl>
                                        <p:attrNameLst>
                                          <p:attrName>ppt_x</p:attrName>
                                        </p:attrNameLst>
                                      </p:cBhvr>
                                    </p:anim>
                                    <p:anim from="0" to="-1.0" calcmode="lin" valueType="num">
                                      <p:cBhvr>
                                        <p:cTn id="102" dur="200" decel="50000" autoRev="1" fill="hold">
                                          <p:stCondLst>
                                            <p:cond delay="600"/>
                                          </p:stCondLst>
                                        </p:cTn>
                                        <p:tgtEl>
                                          <p:spTgt spid="3">
                                            <p:txEl>
                                              <p:pRg st="9" end="9"/>
                                            </p:txEl>
                                          </p:spTgt>
                                        </p:tgtEl>
                                        <p:attrNameLst>
                                          <p:attrName>xshear</p:attrName>
                                        </p:attrNameLst>
                                      </p:cBhvr>
                                    </p:anim>
                                    <p:animScale>
                                      <p:cBhvr>
                                        <p:cTn id="103" dur="200" decel="100000" autoRev="1" fill="hold">
                                          <p:stCondLst>
                                            <p:cond delay="600"/>
                                          </p:stCondLst>
                                        </p:cTn>
                                        <p:tgtEl>
                                          <p:spTgt spid="3">
                                            <p:txEl>
                                              <p:pRg st="9" end="9"/>
                                            </p:txEl>
                                          </p:spTgt>
                                        </p:tgtEl>
                                      </p:cBhvr>
                                      <p:from x="100000" y="100000"/>
                                      <p:to x="80000" y="100000"/>
                                    </p:animScale>
                                    <p:anim by="(#ppt_h/3+#ppt_w*0.1)" calcmode="lin" valueType="num">
                                      <p:cBhvr additive="sum">
                                        <p:cTn id="104" dur="200" decel="100000" autoRev="1" fill="hold">
                                          <p:stCondLst>
                                            <p:cond delay="600"/>
                                          </p:stCondLst>
                                        </p:cTn>
                                        <p:tgtEl>
                                          <p:spTgt spid="3">
                                            <p:txEl>
                                              <p:pRg st="9" end="9"/>
                                            </p:txEl>
                                          </p:spTgt>
                                        </p:tgtEl>
                                        <p:attrNameLst>
                                          <p:attrName>ppt_x</p:attrName>
                                        </p:attrNameLst>
                                      </p:cBhvr>
                                    </p:anim>
                                  </p:childTnLst>
                                </p:cTn>
                              </p:par>
                              <p:par>
                                <p:cTn id="105" presetID="34" presetClass="entr" presetSubtype="0" fill="hold" nodeType="withEffect">
                                  <p:stCondLst>
                                    <p:cond delay="0"/>
                                  </p:stCondLst>
                                  <p:childTnLst>
                                    <p:set>
                                      <p:cBhvr>
                                        <p:cTn id="106"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107" dur="600" fill="hold">
                                          <p:stCondLst>
                                            <p:cond delay="0"/>
                                          </p:stCondLst>
                                        </p:cTn>
                                        <p:tgtEl>
                                          <p:spTgt spid="3">
                                            <p:txEl>
                                              <p:pRg st="10" end="10"/>
                                            </p:txEl>
                                          </p:spTgt>
                                        </p:tgtEl>
                                        <p:attrNameLst>
                                          <p:attrName>ppt_x</p:attrName>
                                        </p:attrNameLst>
                                      </p:cBhvr>
                                    </p:anim>
                                    <p:anim from="0" to="-1.0" calcmode="lin" valueType="num">
                                      <p:cBhvr>
                                        <p:cTn id="108" dur="200" decel="50000" autoRev="1" fill="hold">
                                          <p:stCondLst>
                                            <p:cond delay="600"/>
                                          </p:stCondLst>
                                        </p:cTn>
                                        <p:tgtEl>
                                          <p:spTgt spid="3">
                                            <p:txEl>
                                              <p:pRg st="10" end="10"/>
                                            </p:txEl>
                                          </p:spTgt>
                                        </p:tgtEl>
                                        <p:attrNameLst>
                                          <p:attrName>xshear</p:attrName>
                                        </p:attrNameLst>
                                      </p:cBhvr>
                                    </p:anim>
                                    <p:animScale>
                                      <p:cBhvr>
                                        <p:cTn id="109" dur="200" decel="100000" autoRev="1" fill="hold">
                                          <p:stCondLst>
                                            <p:cond delay="600"/>
                                          </p:stCondLst>
                                        </p:cTn>
                                        <p:tgtEl>
                                          <p:spTgt spid="3">
                                            <p:txEl>
                                              <p:pRg st="10" end="10"/>
                                            </p:txEl>
                                          </p:spTgt>
                                        </p:tgtEl>
                                      </p:cBhvr>
                                      <p:from x="100000" y="100000"/>
                                      <p:to x="80000" y="100000"/>
                                    </p:animScale>
                                    <p:anim by="(#ppt_h/3+#ppt_w*0.1)" calcmode="lin" valueType="num">
                                      <p:cBhvr additive="sum">
                                        <p:cTn id="110" dur="200" decel="100000" autoRev="1" fill="hold">
                                          <p:stCondLst>
                                            <p:cond delay="600"/>
                                          </p:stCondLst>
                                        </p:cTn>
                                        <p:tgtEl>
                                          <p:spTgt spid="3">
                                            <p:txEl>
                                              <p:pRg st="10" end="10"/>
                                            </p:txEl>
                                          </p:spTgt>
                                        </p:tgtEl>
                                        <p:attrNameLst>
                                          <p:attrName>ppt_x</p:attrName>
                                        </p:attrNameLst>
                                      </p:cBhvr>
                                    </p:anim>
                                  </p:childTnLst>
                                </p:cTn>
                              </p:par>
                              <p:par>
                                <p:cTn id="111" presetID="34" presetClass="entr" presetSubtype="0" fill="hold" nodeType="withEffect">
                                  <p:stCondLst>
                                    <p:cond delay="0"/>
                                  </p:stCondLst>
                                  <p:childTnLst>
                                    <p:set>
                                      <p:cBhvr>
                                        <p:cTn id="112" dur="1" fill="hold">
                                          <p:stCondLst>
                                            <p:cond delay="0"/>
                                          </p:stCondLst>
                                        </p:cTn>
                                        <p:tgtEl>
                                          <p:spTgt spid="3">
                                            <p:txEl>
                                              <p:pRg st="11" end="11"/>
                                            </p:txEl>
                                          </p:spTgt>
                                        </p:tgtEl>
                                        <p:attrNameLst>
                                          <p:attrName>style.visibility</p:attrName>
                                        </p:attrNameLst>
                                      </p:cBhvr>
                                      <p:to>
                                        <p:strVal val="visible"/>
                                      </p:to>
                                    </p:set>
                                    <p:anim from="(-#ppt_w/2)" to="(#ppt_x)" calcmode="lin" valueType="num">
                                      <p:cBhvr>
                                        <p:cTn id="113" dur="600" fill="hold">
                                          <p:stCondLst>
                                            <p:cond delay="0"/>
                                          </p:stCondLst>
                                        </p:cTn>
                                        <p:tgtEl>
                                          <p:spTgt spid="3">
                                            <p:txEl>
                                              <p:pRg st="11" end="11"/>
                                            </p:txEl>
                                          </p:spTgt>
                                        </p:tgtEl>
                                        <p:attrNameLst>
                                          <p:attrName>ppt_x</p:attrName>
                                        </p:attrNameLst>
                                      </p:cBhvr>
                                    </p:anim>
                                    <p:anim from="0" to="-1.0" calcmode="lin" valueType="num">
                                      <p:cBhvr>
                                        <p:cTn id="114" dur="200" decel="50000" autoRev="1" fill="hold">
                                          <p:stCondLst>
                                            <p:cond delay="600"/>
                                          </p:stCondLst>
                                        </p:cTn>
                                        <p:tgtEl>
                                          <p:spTgt spid="3">
                                            <p:txEl>
                                              <p:pRg st="11" end="11"/>
                                            </p:txEl>
                                          </p:spTgt>
                                        </p:tgtEl>
                                        <p:attrNameLst>
                                          <p:attrName>xshear</p:attrName>
                                        </p:attrNameLst>
                                      </p:cBhvr>
                                    </p:anim>
                                    <p:animScale>
                                      <p:cBhvr>
                                        <p:cTn id="115" dur="200" decel="100000" autoRev="1" fill="hold">
                                          <p:stCondLst>
                                            <p:cond delay="600"/>
                                          </p:stCondLst>
                                        </p:cTn>
                                        <p:tgtEl>
                                          <p:spTgt spid="3">
                                            <p:txEl>
                                              <p:pRg st="11" end="11"/>
                                            </p:txEl>
                                          </p:spTgt>
                                        </p:tgtEl>
                                      </p:cBhvr>
                                      <p:from x="100000" y="100000"/>
                                      <p:to x="80000" y="100000"/>
                                    </p:animScale>
                                    <p:anim by="(#ppt_h/3+#ppt_w*0.1)" calcmode="lin" valueType="num">
                                      <p:cBhvr additive="sum">
                                        <p:cTn id="116" dur="200" decel="100000" autoRev="1" fill="hold">
                                          <p:stCondLst>
                                            <p:cond delay="600"/>
                                          </p:stCondLst>
                                        </p:cTn>
                                        <p:tgtEl>
                                          <p:spTgt spid="3">
                                            <p:txEl>
                                              <p:pRg st="11" end="11"/>
                                            </p:txEl>
                                          </p:spTgt>
                                        </p:tgtEl>
                                        <p:attrNameLst>
                                          <p:attrName>ppt_x</p:attrName>
                                        </p:attrNameLst>
                                      </p:cBhvr>
                                    </p:anim>
                                  </p:childTnLst>
                                </p:cTn>
                              </p:par>
                            </p:childTnLst>
                          </p:cTn>
                        </p:par>
                      </p:childTnLst>
                    </p:cTn>
                  </p:par>
                  <p:par>
                    <p:cTn id="117" fill="hold">
                      <p:stCondLst>
                        <p:cond delay="indefinite"/>
                      </p:stCondLst>
                      <p:childTnLst>
                        <p:par>
                          <p:cTn id="118" fill="hold">
                            <p:stCondLst>
                              <p:cond delay="0"/>
                            </p:stCondLst>
                            <p:childTnLst>
                              <p:par>
                                <p:cTn id="119" presetID="30" presetClass="entr" presetSubtype="0" fill="hold" nodeType="clickEffect">
                                  <p:stCondLst>
                                    <p:cond delay="0"/>
                                  </p:stCondLst>
                                  <p:childTnLst>
                                    <p:set>
                                      <p:cBhvr>
                                        <p:cTn id="120" dur="1" fill="hold">
                                          <p:stCondLst>
                                            <p:cond delay="0"/>
                                          </p:stCondLst>
                                        </p:cTn>
                                        <p:tgtEl>
                                          <p:spTgt spid="20483"/>
                                        </p:tgtEl>
                                        <p:attrNameLst>
                                          <p:attrName>style.visibility</p:attrName>
                                        </p:attrNameLst>
                                      </p:cBhvr>
                                      <p:to>
                                        <p:strVal val="visible"/>
                                      </p:to>
                                    </p:set>
                                    <p:animEffect transition="in" filter="fade">
                                      <p:cBhvr>
                                        <p:cTn id="121" dur="800" decel="100000"/>
                                        <p:tgtEl>
                                          <p:spTgt spid="20483"/>
                                        </p:tgtEl>
                                      </p:cBhvr>
                                    </p:animEffect>
                                    <p:anim calcmode="lin" valueType="num">
                                      <p:cBhvr>
                                        <p:cTn id="122" dur="800" decel="100000" fill="hold"/>
                                        <p:tgtEl>
                                          <p:spTgt spid="20483"/>
                                        </p:tgtEl>
                                        <p:attrNameLst>
                                          <p:attrName>style.rotation</p:attrName>
                                        </p:attrNameLst>
                                      </p:cBhvr>
                                      <p:tavLst>
                                        <p:tav tm="0">
                                          <p:val>
                                            <p:fltVal val="-90"/>
                                          </p:val>
                                        </p:tav>
                                        <p:tav tm="100000">
                                          <p:val>
                                            <p:fltVal val="0"/>
                                          </p:val>
                                        </p:tav>
                                      </p:tavLst>
                                    </p:anim>
                                    <p:anim calcmode="lin" valueType="num">
                                      <p:cBhvr>
                                        <p:cTn id="123" dur="800" decel="100000" fill="hold"/>
                                        <p:tgtEl>
                                          <p:spTgt spid="20483"/>
                                        </p:tgtEl>
                                        <p:attrNameLst>
                                          <p:attrName>ppt_x</p:attrName>
                                        </p:attrNameLst>
                                      </p:cBhvr>
                                      <p:tavLst>
                                        <p:tav tm="0">
                                          <p:val>
                                            <p:strVal val="#ppt_x+0.4"/>
                                          </p:val>
                                        </p:tav>
                                        <p:tav tm="100000">
                                          <p:val>
                                            <p:strVal val="#ppt_x-0.05"/>
                                          </p:val>
                                        </p:tav>
                                      </p:tavLst>
                                    </p:anim>
                                    <p:anim calcmode="lin" valueType="num">
                                      <p:cBhvr>
                                        <p:cTn id="124" dur="800" decel="100000" fill="hold"/>
                                        <p:tgtEl>
                                          <p:spTgt spid="20483"/>
                                        </p:tgtEl>
                                        <p:attrNameLst>
                                          <p:attrName>ppt_y</p:attrName>
                                        </p:attrNameLst>
                                      </p:cBhvr>
                                      <p:tavLst>
                                        <p:tav tm="0">
                                          <p:val>
                                            <p:strVal val="#ppt_y-0.4"/>
                                          </p:val>
                                        </p:tav>
                                        <p:tav tm="100000">
                                          <p:val>
                                            <p:strVal val="#ppt_y+0.1"/>
                                          </p:val>
                                        </p:tav>
                                      </p:tavLst>
                                    </p:anim>
                                    <p:anim calcmode="lin" valueType="num">
                                      <p:cBhvr>
                                        <p:cTn id="125" dur="200" accel="100000" fill="hold">
                                          <p:stCondLst>
                                            <p:cond delay="800"/>
                                          </p:stCondLst>
                                        </p:cTn>
                                        <p:tgtEl>
                                          <p:spTgt spid="20483"/>
                                        </p:tgtEl>
                                        <p:attrNameLst>
                                          <p:attrName>ppt_x</p:attrName>
                                        </p:attrNameLst>
                                      </p:cBhvr>
                                      <p:tavLst>
                                        <p:tav tm="0">
                                          <p:val>
                                            <p:strVal val="#ppt_x-0.05"/>
                                          </p:val>
                                        </p:tav>
                                        <p:tav tm="100000">
                                          <p:val>
                                            <p:strVal val="#ppt_x"/>
                                          </p:val>
                                        </p:tav>
                                      </p:tavLst>
                                    </p:anim>
                                    <p:anim calcmode="lin" valueType="num">
                                      <p:cBhvr>
                                        <p:cTn id="126" dur="200" accel="100000" fill="hold">
                                          <p:stCondLst>
                                            <p:cond delay="800"/>
                                          </p:stCondLst>
                                        </p:cTn>
                                        <p:tgtEl>
                                          <p:spTgt spid="20483"/>
                                        </p:tgtEl>
                                        <p:attrNameLst>
                                          <p:attrName>ppt_y</p:attrName>
                                        </p:attrNameLst>
                                      </p:cBhvr>
                                      <p:tavLst>
                                        <p:tav tm="0">
                                          <p:val>
                                            <p:strVal val="#ppt_y+0.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3" presetClass="exit" presetSubtype="10" fill="hold" nodeType="clickEffect">
                                  <p:stCondLst>
                                    <p:cond delay="0"/>
                                  </p:stCondLst>
                                  <p:childTnLst>
                                    <p:animEffect transition="out" filter="blinds(horizontal)">
                                      <p:cBhvr>
                                        <p:cTn id="130" dur="500"/>
                                        <p:tgtEl>
                                          <p:spTgt spid="20483"/>
                                        </p:tgtEl>
                                      </p:cBhvr>
                                    </p:animEffect>
                                    <p:set>
                                      <p:cBhvr>
                                        <p:cTn id="131" dur="1" fill="hold">
                                          <p:stCondLst>
                                            <p:cond delay="499"/>
                                          </p:stCondLst>
                                        </p:cTn>
                                        <p:tgtEl>
                                          <p:spTgt spid="20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0298" y="274638"/>
            <a:ext cx="6186502" cy="1143000"/>
          </a:xfrm>
        </p:spPr>
        <p:txBody>
          <a:bodyPr/>
          <a:lstStyle/>
          <a:p>
            <a:r>
              <a:rPr lang="es-MX" smtClean="0"/>
              <a:t>Riesgos Mecánicos</a:t>
            </a:r>
            <a:endParaRPr lang="es-MX" dirty="0"/>
          </a:p>
        </p:txBody>
      </p:sp>
      <p:sp>
        <p:nvSpPr>
          <p:cNvPr id="3" name="2 Marcador de contenido"/>
          <p:cNvSpPr>
            <a:spLocks noGrp="1"/>
          </p:cNvSpPr>
          <p:nvPr>
            <p:ph idx="1"/>
          </p:nvPr>
        </p:nvSpPr>
        <p:spPr>
          <a:xfrm>
            <a:off x="2571736" y="1600200"/>
            <a:ext cx="6115064" cy="4525963"/>
          </a:xfrm>
        </p:spPr>
        <p:txBody>
          <a:bodyPr>
            <a:normAutofit/>
          </a:bodyPr>
          <a:lstStyle/>
          <a:p>
            <a:r>
              <a:rPr lang="es-MX" sz="2000" dirty="0"/>
              <a:t>Se estima que un 75% de los accidentes con máquinas se evitarían </a:t>
            </a:r>
            <a:r>
              <a:rPr lang="es-MX" sz="2000" dirty="0" smtClean="0"/>
              <a:t>con resguardos </a:t>
            </a:r>
            <a:r>
              <a:rPr lang="es-MX" sz="2000" dirty="0"/>
              <a:t>de seguridad. Sin embargo, el accidente se suele </a:t>
            </a:r>
            <a:r>
              <a:rPr lang="es-MX" sz="2000" dirty="0" smtClean="0"/>
              <a:t>seguir atribuyendo a </a:t>
            </a:r>
            <a:r>
              <a:rPr lang="es-MX" sz="2000" dirty="0"/>
              <a:t>la imprudencia o temeridad del accidentado. De nuevo, la </a:t>
            </a:r>
            <a:r>
              <a:rPr lang="es-MX" sz="2000" dirty="0" smtClean="0"/>
              <a:t>víctima es </a:t>
            </a:r>
            <a:r>
              <a:rPr lang="es-MX" sz="2000" dirty="0"/>
              <a:t>la culpable</a:t>
            </a:r>
            <a:r>
              <a:rPr lang="es-MX" sz="2000" dirty="0" smtClean="0"/>
              <a:t>.</a:t>
            </a:r>
            <a:endParaRPr lang="es-MX" sz="2000" dirty="0" smtClean="0"/>
          </a:p>
          <a:p>
            <a:endParaRPr lang="es-MX" sz="2000" dirty="0" smtClean="0"/>
          </a:p>
          <a:p>
            <a:r>
              <a:rPr lang="es-MX" sz="2000" dirty="0" smtClean="0"/>
              <a:t>A </a:t>
            </a:r>
            <a:r>
              <a:rPr lang="es-MX" sz="2000" dirty="0"/>
              <a:t>menudo los elementos de seguridad existen pero están mal </a:t>
            </a:r>
            <a:r>
              <a:rPr lang="es-MX" sz="2000" dirty="0" smtClean="0"/>
              <a:t>diseñados, fabricados </a:t>
            </a:r>
            <a:r>
              <a:rPr lang="es-MX" sz="2000" dirty="0"/>
              <a:t>con materiales inadecuados o no se someten a las </a:t>
            </a:r>
            <a:r>
              <a:rPr lang="es-MX" sz="2000" dirty="0" smtClean="0"/>
              <a:t>necesarias inspecciones y controles periódicos.</a:t>
            </a:r>
            <a:endParaRPr lang="es-MX"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from="(-#ppt_w/2)" to="(#ppt_x)" calcmode="lin" valueType="num">
                                      <p:cBhvr>
                                        <p:cTn id="33" dur="600" fill="hold">
                                          <p:stCondLst>
                                            <p:cond delay="0"/>
                                          </p:stCondLst>
                                        </p:cTn>
                                        <p:tgtEl>
                                          <p:spTgt spid="3">
                                            <p:txEl>
                                              <p:pRg st="2" end="2"/>
                                            </p:txEl>
                                          </p:spTgt>
                                        </p:tgtEl>
                                        <p:attrNameLst>
                                          <p:attrName>ppt_x</p:attrName>
                                        </p:attrNameLst>
                                      </p:cBhvr>
                                    </p:anim>
                                    <p:anim from="0" to="-1.0" calcmode="lin" valueType="num">
                                      <p:cBhvr>
                                        <p:cTn id="34" dur="200" decel="50000" autoRev="1" fill="hold">
                                          <p:stCondLst>
                                            <p:cond delay="600"/>
                                          </p:stCondLst>
                                        </p:cTn>
                                        <p:tgtEl>
                                          <p:spTgt spid="3">
                                            <p:txEl>
                                              <p:pRg st="2" end="2"/>
                                            </p:txEl>
                                          </p:spTgt>
                                        </p:tgtEl>
                                        <p:attrNameLst>
                                          <p:attrName>xshear</p:attrName>
                                        </p:attrNameLst>
                                      </p:cBhvr>
                                    </p:anim>
                                    <p:animScale>
                                      <p:cBhvr>
                                        <p:cTn id="35" dur="200" decel="100000" autoRev="1" fill="hold">
                                          <p:stCondLst>
                                            <p:cond delay="600"/>
                                          </p:stCondLst>
                                        </p:cTn>
                                        <p:tgtEl>
                                          <p:spTgt spid="3">
                                            <p:txEl>
                                              <p:pRg st="2" end="2"/>
                                            </p:txEl>
                                          </p:spTgt>
                                        </p:tgtEl>
                                      </p:cBhvr>
                                      <p:from x="100000" y="100000"/>
                                      <p:to x="80000" y="100000"/>
                                    </p:animScale>
                                    <p:anim by="(#ppt_h/3+#ppt_w*0.1)" calcmode="lin" valueType="num">
                                      <p:cBhvr additive="sum">
                                        <p:cTn id="36"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57422" y="642918"/>
            <a:ext cx="6786578" cy="5429288"/>
          </a:xfrm>
        </p:spPr>
        <p:txBody>
          <a:bodyPr>
            <a:normAutofit fontScale="25000" lnSpcReduction="20000"/>
          </a:bodyPr>
          <a:lstStyle/>
          <a:p>
            <a:pPr>
              <a:buNone/>
            </a:pPr>
            <a:r>
              <a:rPr lang="es-MX" sz="12800" b="1" dirty="0" smtClean="0"/>
              <a:t>Amoladoras o Pulidoras:</a:t>
            </a:r>
            <a:endParaRPr lang="es-MX" sz="12800" b="1" dirty="0"/>
          </a:p>
          <a:p>
            <a:pPr>
              <a:buNone/>
            </a:pPr>
            <a:r>
              <a:rPr lang="es-MX" sz="8000" dirty="0"/>
              <a:t>Riesgos</a:t>
            </a:r>
            <a:r>
              <a:rPr lang="es-MX" sz="8000" dirty="0" smtClean="0"/>
              <a:t>:	 </a:t>
            </a:r>
            <a:r>
              <a:rPr lang="es-MX" sz="8000" dirty="0"/>
              <a:t>— rotura o estallido de la muela</a:t>
            </a:r>
            <a:endParaRPr lang="es-MX" sz="8000" dirty="0"/>
          </a:p>
          <a:p>
            <a:endParaRPr lang="es-MX" sz="8000" dirty="0" smtClean="0"/>
          </a:p>
          <a:p>
            <a:pPr>
              <a:buNone/>
            </a:pPr>
            <a:r>
              <a:rPr lang="es-MX" sz="8000" dirty="0" smtClean="0"/>
              <a:t>Prevención</a:t>
            </a:r>
            <a:r>
              <a:rPr lang="es-MX" sz="8000" dirty="0"/>
              <a:t>: </a:t>
            </a:r>
            <a:r>
              <a:rPr lang="es-MX" sz="8000" dirty="0" smtClean="0"/>
              <a:t>	— </a:t>
            </a:r>
            <a:r>
              <a:rPr lang="es-MX" sz="8000" dirty="0"/>
              <a:t>almacenar, manipular, </a:t>
            </a:r>
            <a:r>
              <a:rPr lang="es-MX" sz="8000" dirty="0" smtClean="0"/>
              <a:t>				transportar </a:t>
            </a:r>
            <a:r>
              <a:rPr lang="es-MX" sz="8000" dirty="0"/>
              <a:t>y montar </a:t>
            </a:r>
            <a:r>
              <a:rPr lang="es-MX" sz="8000" dirty="0" smtClean="0"/>
              <a:t>las muelas </a:t>
            </a:r>
            <a:r>
              <a:rPr lang="es-MX" sz="8000" dirty="0"/>
              <a:t>de forma </a:t>
            </a:r>
            <a:r>
              <a:rPr lang="es-MX" sz="8000" dirty="0" smtClean="0"/>
              <a:t>		que </a:t>
            </a:r>
            <a:r>
              <a:rPr lang="es-MX" sz="8000" dirty="0"/>
              <a:t>queden protegidas de </a:t>
            </a:r>
            <a:r>
              <a:rPr lang="es-MX" sz="8000" dirty="0" smtClean="0"/>
              <a:t>golpes y 			tensiones </a:t>
            </a:r>
            <a:r>
              <a:rPr lang="es-MX" sz="8000" dirty="0"/>
              <a:t>excesivas</a:t>
            </a:r>
            <a:endParaRPr lang="es-MX" sz="8000" dirty="0"/>
          </a:p>
          <a:p>
            <a:pPr>
              <a:buNone/>
            </a:pPr>
            <a:r>
              <a:rPr lang="es-MX" sz="8000" dirty="0" smtClean="0"/>
              <a:t>			— </a:t>
            </a:r>
            <a:r>
              <a:rPr lang="es-MX" sz="8000" dirty="0"/>
              <a:t>elegir la muela adecuada (en ningún </a:t>
            </a:r>
            <a:r>
              <a:rPr lang="es-MX" sz="8000" dirty="0" smtClean="0"/>
              <a:t>			caso de diámetro </a:t>
            </a:r>
            <a:r>
              <a:rPr lang="es-MX" sz="8000" dirty="0"/>
              <a:t>superior a 254 mm) a la </a:t>
            </a:r>
            <a:r>
              <a:rPr lang="es-MX" sz="8000" dirty="0" smtClean="0"/>
              <a:t>		máquina </a:t>
            </a:r>
            <a:r>
              <a:rPr lang="es-MX" sz="8000" dirty="0"/>
              <a:t>y </a:t>
            </a:r>
            <a:r>
              <a:rPr lang="es-MX" sz="8000" dirty="0" smtClean="0"/>
              <a:t>al trabajo </a:t>
            </a:r>
            <a:r>
              <a:rPr lang="es-MX" sz="8000" dirty="0"/>
              <a:t>a </a:t>
            </a:r>
            <a:r>
              <a:rPr lang="es-MX" sz="8000" dirty="0" smtClean="0"/>
              <a:t>realizar</a:t>
            </a:r>
            <a:endParaRPr lang="es-MX" sz="8000" dirty="0" smtClean="0"/>
          </a:p>
          <a:p>
            <a:pPr>
              <a:buNone/>
            </a:pPr>
            <a:r>
              <a:rPr lang="es-MX" sz="8000" dirty="0" smtClean="0"/>
              <a:t>			— </a:t>
            </a:r>
            <a:r>
              <a:rPr lang="es-MX" sz="8000" dirty="0"/>
              <a:t>revisarla, en busca de roturas, antes </a:t>
            </a:r>
            <a:r>
              <a:rPr lang="es-MX" sz="8000" dirty="0" smtClean="0"/>
              <a:t>			de comenzar el trabajo</a:t>
            </a:r>
            <a:endParaRPr lang="es-MX" sz="8000" dirty="0" smtClean="0"/>
          </a:p>
          <a:p>
            <a:pPr>
              <a:buNone/>
            </a:pPr>
            <a:r>
              <a:rPr lang="es-MX" sz="8000" dirty="0" smtClean="0"/>
              <a:t>			— </a:t>
            </a:r>
            <a:r>
              <a:rPr lang="es-MX" sz="8000" dirty="0"/>
              <a:t>hacer girar la muela en vacío, durante </a:t>
            </a:r>
            <a:r>
              <a:rPr lang="es-MX" sz="8000" dirty="0" smtClean="0"/>
              <a:t>		un minuto y </a:t>
            </a:r>
            <a:r>
              <a:rPr lang="es-MX" sz="8000" dirty="0"/>
              <a:t>con el protector puesto, </a:t>
            </a:r>
            <a:r>
              <a:rPr lang="es-MX" sz="8000" dirty="0" smtClean="0"/>
              <a:t>			antes </a:t>
            </a:r>
            <a:r>
              <a:rPr lang="es-MX" sz="8000" dirty="0"/>
              <a:t>de </a:t>
            </a:r>
            <a:r>
              <a:rPr lang="es-MX" sz="8000" dirty="0" smtClean="0"/>
              <a:t>aplicarla sobre </a:t>
            </a:r>
            <a:r>
              <a:rPr lang="es-MX" sz="8000" dirty="0"/>
              <a:t>el punto de </a:t>
            </a:r>
            <a:r>
              <a:rPr lang="es-MX" sz="8000" dirty="0" smtClean="0"/>
              <a:t>			trabajo</a:t>
            </a:r>
            <a:endParaRPr lang="es-MX" sz="8000" dirty="0" smtClean="0"/>
          </a:p>
          <a:p>
            <a:pPr>
              <a:buNone/>
            </a:pPr>
            <a:r>
              <a:rPr lang="es-MX" sz="8000" dirty="0" smtClean="0"/>
              <a:t>			— </a:t>
            </a:r>
            <a:r>
              <a:rPr lang="es-MX" sz="8000" dirty="0"/>
              <a:t>la muela debe estar provista de un </a:t>
            </a:r>
            <a:r>
              <a:rPr lang="es-MX" sz="8000" dirty="0" smtClean="0"/>
              <a:t>			protector </a:t>
            </a:r>
            <a:r>
              <a:rPr lang="es-MX" sz="8000" dirty="0"/>
              <a:t>y </a:t>
            </a:r>
            <a:r>
              <a:rPr lang="es-MX" sz="8000" dirty="0" smtClean="0"/>
              <a:t>la distancia </a:t>
            </a:r>
            <a:r>
              <a:rPr lang="es-MX" sz="8000" dirty="0"/>
              <a:t>entre éste y la </a:t>
            </a:r>
            <a:r>
              <a:rPr lang="es-MX" sz="8000" dirty="0" smtClean="0"/>
              <a:t>			muela ser </a:t>
            </a:r>
            <a:r>
              <a:rPr lang="es-MX" sz="8000" dirty="0"/>
              <a:t>inferior a 25 mm</a:t>
            </a:r>
            <a:endParaRPr lang="es-MX" sz="8000" dirty="0"/>
          </a:p>
          <a:p>
            <a:pPr>
              <a:buNone/>
            </a:pPr>
            <a:r>
              <a:rPr lang="es-MX" sz="8000" dirty="0" smtClean="0"/>
              <a:t>			— </a:t>
            </a:r>
            <a:r>
              <a:rPr lang="es-MX" sz="8000" dirty="0"/>
              <a:t>utilizar medios de protección personal: </a:t>
            </a:r>
            <a:r>
              <a:rPr lang="es-MX" sz="8000" dirty="0" smtClean="0"/>
              <a:t>		gafas de seguridad</a:t>
            </a:r>
            <a:r>
              <a:rPr lang="es-MX" sz="8000" dirty="0"/>
              <a:t>, guantes y </a:t>
            </a:r>
            <a:r>
              <a:rPr lang="es-MX" sz="8000" dirty="0" smtClean="0"/>
              <a:t>				mandil de protección</a:t>
            </a:r>
            <a:endParaRPr lang="es-MX" sz="8000" dirty="0"/>
          </a:p>
        </p:txBody>
      </p:sp>
      <p:pic>
        <p:nvPicPr>
          <p:cNvPr id="21506" name="Picture 2"/>
          <p:cNvPicPr>
            <a:picLocks noChangeAspect="1" noChangeArrowheads="1"/>
          </p:cNvPicPr>
          <p:nvPr/>
        </p:nvPicPr>
        <p:blipFill>
          <a:blip r:embed="rId1" cstate="print"/>
          <a:srcRect/>
          <a:stretch>
            <a:fillRect/>
          </a:stretch>
        </p:blipFill>
        <p:spPr bwMode="auto">
          <a:xfrm>
            <a:off x="428596" y="2357430"/>
            <a:ext cx="3119438" cy="183267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3">
                                            <p:txEl>
                                              <p:pRg st="1" end="1"/>
                                            </p:txEl>
                                          </p:spTgt>
                                        </p:tgtEl>
                                        <p:attrNameLst>
                                          <p:attrName>ppt_x</p:attrName>
                                        </p:attrNameLst>
                                      </p:cBhvr>
                                    </p:anim>
                                    <p:anim from="0" to="-1.0" calcmode="lin" valueType="num">
                                      <p:cBhvr>
                                        <p:cTn id="26" dur="200" decel="50000" autoRev="1" fill="hold">
                                          <p:stCondLst>
                                            <p:cond delay="600"/>
                                          </p:stCondLst>
                                        </p:cTn>
                                        <p:tgtEl>
                                          <p:spTgt spid="3">
                                            <p:txEl>
                                              <p:pRg st="1" end="1"/>
                                            </p:txEl>
                                          </p:spTgt>
                                        </p:tgtEl>
                                        <p:attrNameLst>
                                          <p:attrName>xshear</p:attrName>
                                        </p:attrNameLst>
                                      </p:cBhvr>
                                    </p:anim>
                                    <p:animScale>
                                      <p:cBhvr>
                                        <p:cTn id="27" dur="200" decel="100000" autoRev="1" fill="hold">
                                          <p:stCondLst>
                                            <p:cond delay="600"/>
                                          </p:stCondLst>
                                        </p:cTn>
                                        <p:tgtEl>
                                          <p:spTgt spid="3">
                                            <p:txEl>
                                              <p:pRg st="1" end="1"/>
                                            </p:txEl>
                                          </p:spTgt>
                                        </p:tgtEl>
                                      </p:cBhvr>
                                      <p:from x="100000" y="100000"/>
                                      <p:to x="80000" y="100000"/>
                                    </p:animScale>
                                    <p:anim by="(#ppt_h/3+#ppt_w*0.1)" calcmode="lin" valueType="num">
                                      <p:cBhvr additive="sum">
                                        <p:cTn id="28" dur="200" decel="100000" autoRev="1" fill="hold">
                                          <p:stCondLst>
                                            <p:cond delay="600"/>
                                          </p:stCondLst>
                                        </p:cTn>
                                        <p:tgtEl>
                                          <p:spTgt spid="3">
                                            <p:txEl>
                                              <p:pRg st="1" end="1"/>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from="(-#ppt_w/2)" to="(#ppt_x)" calcmode="lin" valueType="num">
                                      <p:cBhvr>
                                        <p:cTn id="37" dur="600" fill="hold">
                                          <p:stCondLst>
                                            <p:cond delay="0"/>
                                          </p:stCondLst>
                                        </p:cTn>
                                        <p:tgtEl>
                                          <p:spTgt spid="3">
                                            <p:txEl>
                                              <p:pRg st="4" end="4"/>
                                            </p:txEl>
                                          </p:spTgt>
                                        </p:tgtEl>
                                        <p:attrNameLst>
                                          <p:attrName>ppt_x</p:attrName>
                                        </p:attrNameLst>
                                      </p:cBhvr>
                                    </p:anim>
                                    <p:anim from="0" to="-1.0" calcmode="lin" valueType="num">
                                      <p:cBhvr>
                                        <p:cTn id="38" dur="200" decel="50000" autoRev="1" fill="hold">
                                          <p:stCondLst>
                                            <p:cond delay="600"/>
                                          </p:stCondLst>
                                        </p:cTn>
                                        <p:tgtEl>
                                          <p:spTgt spid="3">
                                            <p:txEl>
                                              <p:pRg st="4" end="4"/>
                                            </p:txEl>
                                          </p:spTgt>
                                        </p:tgtEl>
                                        <p:attrNameLst>
                                          <p:attrName>xshear</p:attrName>
                                        </p:attrNameLst>
                                      </p:cBhvr>
                                    </p:anim>
                                    <p:animScale>
                                      <p:cBhvr>
                                        <p:cTn id="39" dur="200" decel="100000" autoRev="1" fill="hold">
                                          <p:stCondLst>
                                            <p:cond delay="600"/>
                                          </p:stCondLst>
                                        </p:cTn>
                                        <p:tgtEl>
                                          <p:spTgt spid="3">
                                            <p:txEl>
                                              <p:pRg st="4" end="4"/>
                                            </p:txEl>
                                          </p:spTgt>
                                        </p:tgtEl>
                                      </p:cBhvr>
                                      <p:from x="100000" y="100000"/>
                                      <p:to x="80000" y="100000"/>
                                    </p:animScale>
                                    <p:anim by="(#ppt_h/3+#ppt_w*0.1)" calcmode="lin" valueType="num">
                                      <p:cBhvr additive="sum">
                                        <p:cTn id="40" dur="200" decel="100000" autoRev="1" fill="hold">
                                          <p:stCondLst>
                                            <p:cond delay="600"/>
                                          </p:stCondLst>
                                        </p:cTn>
                                        <p:tgtEl>
                                          <p:spTgt spid="3">
                                            <p:txEl>
                                              <p:pRg st="4" end="4"/>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from="(-#ppt_w/2)" to="(#ppt_x)" calcmode="lin" valueType="num">
                                      <p:cBhvr>
                                        <p:cTn id="43" dur="600" fill="hold">
                                          <p:stCondLst>
                                            <p:cond delay="0"/>
                                          </p:stCondLst>
                                        </p:cTn>
                                        <p:tgtEl>
                                          <p:spTgt spid="3">
                                            <p:txEl>
                                              <p:pRg st="5" end="5"/>
                                            </p:txEl>
                                          </p:spTgt>
                                        </p:tgtEl>
                                        <p:attrNameLst>
                                          <p:attrName>ppt_x</p:attrName>
                                        </p:attrNameLst>
                                      </p:cBhvr>
                                    </p:anim>
                                    <p:anim from="0" to="-1.0" calcmode="lin" valueType="num">
                                      <p:cBhvr>
                                        <p:cTn id="44" dur="200" decel="50000" autoRev="1" fill="hold">
                                          <p:stCondLst>
                                            <p:cond delay="600"/>
                                          </p:stCondLst>
                                        </p:cTn>
                                        <p:tgtEl>
                                          <p:spTgt spid="3">
                                            <p:txEl>
                                              <p:pRg st="5" end="5"/>
                                            </p:txEl>
                                          </p:spTgt>
                                        </p:tgtEl>
                                        <p:attrNameLst>
                                          <p:attrName>xshear</p:attrName>
                                        </p:attrNameLst>
                                      </p:cBhvr>
                                    </p:anim>
                                    <p:animScale>
                                      <p:cBhvr>
                                        <p:cTn id="45" dur="200" decel="100000" autoRev="1" fill="hold">
                                          <p:stCondLst>
                                            <p:cond delay="600"/>
                                          </p:stCondLst>
                                        </p:cTn>
                                        <p:tgtEl>
                                          <p:spTgt spid="3">
                                            <p:txEl>
                                              <p:pRg st="5" end="5"/>
                                            </p:txEl>
                                          </p:spTgt>
                                        </p:tgtEl>
                                      </p:cBhvr>
                                      <p:from x="100000" y="100000"/>
                                      <p:to x="80000" y="100000"/>
                                    </p:animScale>
                                    <p:anim by="(#ppt_h/3+#ppt_w*0.1)" calcmode="lin" valueType="num">
                                      <p:cBhvr additive="sum">
                                        <p:cTn id="46" dur="200" decel="100000" autoRev="1" fill="hold">
                                          <p:stCondLst>
                                            <p:cond delay="600"/>
                                          </p:stCondLst>
                                        </p:cTn>
                                        <p:tgtEl>
                                          <p:spTgt spid="3">
                                            <p:txEl>
                                              <p:pRg st="5" end="5"/>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from="(-#ppt_w/2)" to="(#ppt_x)" calcmode="lin" valueType="num">
                                      <p:cBhvr>
                                        <p:cTn id="49" dur="600" fill="hold">
                                          <p:stCondLst>
                                            <p:cond delay="0"/>
                                          </p:stCondLst>
                                        </p:cTn>
                                        <p:tgtEl>
                                          <p:spTgt spid="3">
                                            <p:txEl>
                                              <p:pRg st="6" end="6"/>
                                            </p:txEl>
                                          </p:spTgt>
                                        </p:tgtEl>
                                        <p:attrNameLst>
                                          <p:attrName>ppt_x</p:attrName>
                                        </p:attrNameLst>
                                      </p:cBhvr>
                                    </p:anim>
                                    <p:anim from="0" to="-1.0" calcmode="lin" valueType="num">
                                      <p:cBhvr>
                                        <p:cTn id="50" dur="200" decel="50000" autoRev="1" fill="hold">
                                          <p:stCondLst>
                                            <p:cond delay="600"/>
                                          </p:stCondLst>
                                        </p:cTn>
                                        <p:tgtEl>
                                          <p:spTgt spid="3">
                                            <p:txEl>
                                              <p:pRg st="6" end="6"/>
                                            </p:txEl>
                                          </p:spTgt>
                                        </p:tgtEl>
                                        <p:attrNameLst>
                                          <p:attrName>xshear</p:attrName>
                                        </p:attrNameLst>
                                      </p:cBhvr>
                                    </p:anim>
                                    <p:animScale>
                                      <p:cBhvr>
                                        <p:cTn id="51" dur="200" decel="100000" autoRev="1" fill="hold">
                                          <p:stCondLst>
                                            <p:cond delay="600"/>
                                          </p:stCondLst>
                                        </p:cTn>
                                        <p:tgtEl>
                                          <p:spTgt spid="3">
                                            <p:txEl>
                                              <p:pRg st="6" end="6"/>
                                            </p:txEl>
                                          </p:spTgt>
                                        </p:tgtEl>
                                      </p:cBhvr>
                                      <p:from x="100000" y="100000"/>
                                      <p:to x="80000" y="100000"/>
                                    </p:animScale>
                                    <p:anim by="(#ppt_h/3+#ppt_w*0.1)" calcmode="lin" valueType="num">
                                      <p:cBhvr additive="sum">
                                        <p:cTn id="52" dur="200" decel="100000" autoRev="1" fill="hold">
                                          <p:stCondLst>
                                            <p:cond delay="600"/>
                                          </p:stCondLst>
                                        </p:cTn>
                                        <p:tgtEl>
                                          <p:spTgt spid="3">
                                            <p:txEl>
                                              <p:pRg st="6" end="6"/>
                                            </p:txEl>
                                          </p:spTgt>
                                        </p:tgtEl>
                                        <p:attrNameLst>
                                          <p:attrName>ppt_x</p:attrName>
                                        </p:attrNameLst>
                                      </p:cBhvr>
                                    </p:anim>
                                  </p:childTnLst>
                                </p:cTn>
                              </p:par>
                              <p:par>
                                <p:cTn id="53" presetID="34"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from="(-#ppt_w/2)" to="(#ppt_x)" calcmode="lin" valueType="num">
                                      <p:cBhvr>
                                        <p:cTn id="55" dur="600" fill="hold">
                                          <p:stCondLst>
                                            <p:cond delay="0"/>
                                          </p:stCondLst>
                                        </p:cTn>
                                        <p:tgtEl>
                                          <p:spTgt spid="3">
                                            <p:txEl>
                                              <p:pRg st="7" end="7"/>
                                            </p:txEl>
                                          </p:spTgt>
                                        </p:tgtEl>
                                        <p:attrNameLst>
                                          <p:attrName>ppt_x</p:attrName>
                                        </p:attrNameLst>
                                      </p:cBhvr>
                                    </p:anim>
                                    <p:anim from="0" to="-1.0" calcmode="lin" valueType="num">
                                      <p:cBhvr>
                                        <p:cTn id="56" dur="200" decel="50000" autoRev="1" fill="hold">
                                          <p:stCondLst>
                                            <p:cond delay="600"/>
                                          </p:stCondLst>
                                        </p:cTn>
                                        <p:tgtEl>
                                          <p:spTgt spid="3">
                                            <p:txEl>
                                              <p:pRg st="7" end="7"/>
                                            </p:txEl>
                                          </p:spTgt>
                                        </p:tgtEl>
                                        <p:attrNameLst>
                                          <p:attrName>xshear</p:attrName>
                                        </p:attrNameLst>
                                      </p:cBhvr>
                                    </p:anim>
                                    <p:animScale>
                                      <p:cBhvr>
                                        <p:cTn id="57" dur="200" decel="100000" autoRev="1" fill="hold">
                                          <p:stCondLst>
                                            <p:cond delay="600"/>
                                          </p:stCondLst>
                                        </p:cTn>
                                        <p:tgtEl>
                                          <p:spTgt spid="3">
                                            <p:txEl>
                                              <p:pRg st="7" end="7"/>
                                            </p:txEl>
                                          </p:spTgt>
                                        </p:tgtEl>
                                      </p:cBhvr>
                                      <p:from x="100000" y="100000"/>
                                      <p:to x="80000" y="100000"/>
                                    </p:animScale>
                                    <p:anim by="(#ppt_h/3+#ppt_w*0.1)" calcmode="lin" valueType="num">
                                      <p:cBhvr additive="sum">
                                        <p:cTn id="58" dur="200" decel="100000" autoRev="1" fill="hold">
                                          <p:stCondLst>
                                            <p:cond delay="600"/>
                                          </p:stCondLst>
                                        </p:cTn>
                                        <p:tgtEl>
                                          <p:spTgt spid="3">
                                            <p:txEl>
                                              <p:pRg st="7" end="7"/>
                                            </p:txEl>
                                          </p:spTgt>
                                        </p:tgtEl>
                                        <p:attrNameLst>
                                          <p:attrName>ppt_x</p:attrName>
                                        </p:attrNameLst>
                                      </p:cBhvr>
                                    </p:anim>
                                  </p:childTnLst>
                                </p:cTn>
                              </p:par>
                              <p:par>
                                <p:cTn id="59" presetID="34"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from="(-#ppt_w/2)" to="(#ppt_x)" calcmode="lin" valueType="num">
                                      <p:cBhvr>
                                        <p:cTn id="61" dur="600" fill="hold">
                                          <p:stCondLst>
                                            <p:cond delay="0"/>
                                          </p:stCondLst>
                                        </p:cTn>
                                        <p:tgtEl>
                                          <p:spTgt spid="3">
                                            <p:txEl>
                                              <p:pRg st="8" end="8"/>
                                            </p:txEl>
                                          </p:spTgt>
                                        </p:tgtEl>
                                        <p:attrNameLst>
                                          <p:attrName>ppt_x</p:attrName>
                                        </p:attrNameLst>
                                      </p:cBhvr>
                                    </p:anim>
                                    <p:anim from="0" to="-1.0" calcmode="lin" valueType="num">
                                      <p:cBhvr>
                                        <p:cTn id="62" dur="200" decel="50000" autoRev="1" fill="hold">
                                          <p:stCondLst>
                                            <p:cond delay="600"/>
                                          </p:stCondLst>
                                        </p:cTn>
                                        <p:tgtEl>
                                          <p:spTgt spid="3">
                                            <p:txEl>
                                              <p:pRg st="8" end="8"/>
                                            </p:txEl>
                                          </p:spTgt>
                                        </p:tgtEl>
                                        <p:attrNameLst>
                                          <p:attrName>xshear</p:attrName>
                                        </p:attrNameLst>
                                      </p:cBhvr>
                                    </p:anim>
                                    <p:animScale>
                                      <p:cBhvr>
                                        <p:cTn id="63" dur="200" decel="100000" autoRev="1" fill="hold">
                                          <p:stCondLst>
                                            <p:cond delay="600"/>
                                          </p:stCondLst>
                                        </p:cTn>
                                        <p:tgtEl>
                                          <p:spTgt spid="3">
                                            <p:txEl>
                                              <p:pRg st="8" end="8"/>
                                            </p:txEl>
                                          </p:spTgt>
                                        </p:tgtEl>
                                      </p:cBhvr>
                                      <p:from x="100000" y="100000"/>
                                      <p:to x="80000" y="100000"/>
                                    </p:animScale>
                                    <p:anim by="(#ppt_h/3+#ppt_w*0.1)" calcmode="lin" valueType="num">
                                      <p:cBhvr additive="sum">
                                        <p:cTn id="64"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presetID="48" presetClass="entr" presetSubtype="0" accel="50000" fill="hold" nodeType="clickEffect">
                                  <p:stCondLst>
                                    <p:cond delay="0"/>
                                  </p:stCondLst>
                                  <p:childTnLst>
                                    <p:set>
                                      <p:cBhvr>
                                        <p:cTn id="68" dur="1" fill="hold">
                                          <p:stCondLst>
                                            <p:cond delay="0"/>
                                          </p:stCondLst>
                                        </p:cTn>
                                        <p:tgtEl>
                                          <p:spTgt spid="21506"/>
                                        </p:tgtEl>
                                        <p:attrNameLst>
                                          <p:attrName>style.visibility</p:attrName>
                                        </p:attrNameLst>
                                      </p:cBhvr>
                                      <p:to>
                                        <p:strVal val="visible"/>
                                      </p:to>
                                    </p:set>
                                    <p:anim calcmode="lin" valueType="num">
                                      <p:cBhvr>
                                        <p:cTn id="69" dur="1000" fill="hold"/>
                                        <p:tgtEl>
                                          <p:spTgt spid="215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0" dur="1000" fill="hold"/>
                                        <p:tgtEl>
                                          <p:spTgt spid="21506"/>
                                        </p:tgtEl>
                                        <p:attrNameLst>
                                          <p:attrName>ppt_x</p:attrName>
                                        </p:attrNameLst>
                                      </p:cBhvr>
                                      <p:tavLst>
                                        <p:tav tm="0">
                                          <p:val>
                                            <p:fltVal val="-1"/>
                                          </p:val>
                                        </p:tav>
                                        <p:tav tm="50000">
                                          <p:val>
                                            <p:fltVal val="0.95"/>
                                          </p:val>
                                        </p:tav>
                                        <p:tav tm="100000">
                                          <p:val>
                                            <p:strVal val="#ppt_x"/>
                                          </p:val>
                                        </p:tav>
                                      </p:tavLst>
                                    </p:anim>
                                    <p:anim calcmode="lin" valueType="num">
                                      <p:cBhvr>
                                        <p:cTn id="71" dur="1000" fill="hold"/>
                                        <p:tgtEl>
                                          <p:spTgt spid="21506"/>
                                        </p:tgtEl>
                                        <p:attrNameLst>
                                          <p:attrName>ppt_y</p:attrName>
                                        </p:attrNameLst>
                                      </p:cBhvr>
                                      <p:tavLst>
                                        <p:tav tm="0">
                                          <p:val>
                                            <p:strVal val="#ppt_y"/>
                                          </p:val>
                                        </p:tav>
                                        <p:tav tm="100000">
                                          <p:val>
                                            <p:strVal val="#ppt_y"/>
                                          </p:val>
                                        </p:tav>
                                      </p:tavLst>
                                    </p:anim>
                                    <p:animEffect transition="in" filter="fade">
                                      <p:cBhvr>
                                        <p:cTn id="72"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8860" y="1071546"/>
            <a:ext cx="6500858" cy="5357850"/>
          </a:xfrm>
        </p:spPr>
        <p:txBody>
          <a:bodyPr>
            <a:normAutofit fontScale="62500" lnSpcReduction="20000"/>
          </a:bodyPr>
          <a:lstStyle/>
          <a:p>
            <a:pPr>
              <a:buNone/>
            </a:pPr>
            <a:r>
              <a:rPr lang="es-MX" sz="4800" b="1" dirty="0"/>
              <a:t>Grapadoras y clavadoras:</a:t>
            </a:r>
            <a:endParaRPr lang="es-MX" sz="4800" b="1" dirty="0"/>
          </a:p>
          <a:p>
            <a:pPr>
              <a:buNone/>
            </a:pPr>
            <a:r>
              <a:rPr lang="es-MX" dirty="0"/>
              <a:t>Riesgos</a:t>
            </a:r>
            <a:r>
              <a:rPr lang="es-MX" dirty="0" smtClean="0"/>
              <a:t>:	— </a:t>
            </a:r>
            <a:r>
              <a:rPr lang="es-MX" dirty="0"/>
              <a:t>relativamente bajos si </a:t>
            </a:r>
            <a:r>
              <a:rPr lang="es-MX" dirty="0" smtClean="0"/>
              <a:t>			cuentan </a:t>
            </a:r>
            <a:r>
              <a:rPr lang="es-MX" dirty="0"/>
              <a:t>con los </a:t>
            </a:r>
            <a:r>
              <a:rPr lang="es-MX" dirty="0" smtClean="0"/>
              <a:t>elementos de 			protección</a:t>
            </a:r>
            <a:endParaRPr lang="es-MX" dirty="0"/>
          </a:p>
          <a:p>
            <a:pPr>
              <a:buNone/>
            </a:pPr>
            <a:r>
              <a:rPr lang="es-MX" dirty="0" smtClean="0"/>
              <a:t>			— </a:t>
            </a:r>
            <a:r>
              <a:rPr lang="es-MX" dirty="0"/>
              <a:t>las pistolas clavadoras por </a:t>
            </a:r>
            <a:r>
              <a:rPr lang="es-MX" dirty="0" smtClean="0"/>
              <a:t>			impulsión entrañan graves riesgos</a:t>
            </a:r>
            <a:endParaRPr lang="es-MX" dirty="0" smtClean="0"/>
          </a:p>
          <a:p>
            <a:pPr>
              <a:buNone/>
            </a:pPr>
            <a:endParaRPr lang="es-MX" dirty="0" smtClean="0"/>
          </a:p>
          <a:p>
            <a:pPr>
              <a:buNone/>
            </a:pPr>
            <a:r>
              <a:rPr lang="es-MX" dirty="0" smtClean="0"/>
              <a:t>Prevención</a:t>
            </a:r>
            <a:r>
              <a:rPr lang="es-MX" dirty="0"/>
              <a:t>: </a:t>
            </a:r>
            <a:r>
              <a:rPr lang="es-MX" dirty="0" smtClean="0"/>
              <a:t>	— </a:t>
            </a:r>
            <a:r>
              <a:rPr lang="es-MX" dirty="0"/>
              <a:t>dispositivo de protección </a:t>
            </a:r>
            <a:r>
              <a:rPr lang="es-MX" dirty="0" smtClean="0"/>
              <a:t>			contra proyección de </a:t>
            </a:r>
            <a:r>
              <a:rPr lang="es-MX" dirty="0"/>
              <a:t>clavos o </a:t>
            </a:r>
            <a:r>
              <a:rPr lang="es-MX" dirty="0" smtClean="0"/>
              <a:t>			grapas</a:t>
            </a:r>
            <a:endParaRPr lang="es-MX" dirty="0"/>
          </a:p>
          <a:p>
            <a:pPr>
              <a:buNone/>
            </a:pPr>
            <a:r>
              <a:rPr lang="es-MX" dirty="0" smtClean="0"/>
              <a:t>			— </a:t>
            </a:r>
            <a:r>
              <a:rPr lang="es-MX" dirty="0"/>
              <a:t>inspección previa: presión y </a:t>
            </a:r>
            <a:r>
              <a:rPr lang="es-MX" dirty="0" smtClean="0"/>
              <a:t>			funcionamiento</a:t>
            </a:r>
            <a:endParaRPr lang="es-MX" dirty="0"/>
          </a:p>
          <a:p>
            <a:pPr>
              <a:buNone/>
            </a:pPr>
            <a:r>
              <a:rPr lang="es-MX" dirty="0" smtClean="0"/>
              <a:t>			— </a:t>
            </a:r>
            <a:r>
              <a:rPr lang="es-MX" dirty="0"/>
              <a:t>impedir la puesta en marcha </a:t>
            </a:r>
            <a:r>
              <a:rPr lang="es-MX" dirty="0" smtClean="0"/>
              <a:t>			durante su manipulación </a:t>
            </a:r>
            <a:r>
              <a:rPr lang="es-MX" dirty="0"/>
              <a:t>y </a:t>
            </a:r>
            <a:r>
              <a:rPr lang="es-MX" dirty="0" smtClean="0"/>
              <a:t>			transporte</a:t>
            </a:r>
            <a:endParaRPr lang="es-MX" dirty="0"/>
          </a:p>
          <a:p>
            <a:pPr>
              <a:buNone/>
            </a:pPr>
            <a:r>
              <a:rPr lang="es-MX" dirty="0" smtClean="0"/>
              <a:t>			— </a:t>
            </a:r>
            <a:r>
              <a:rPr lang="es-MX" dirty="0"/>
              <a:t>utilizar los clavos y grapas </a:t>
            </a:r>
            <a:r>
              <a:rPr lang="es-MX" dirty="0" smtClean="0"/>
              <a:t>			recomendados</a:t>
            </a:r>
            <a:endParaRPr lang="es-MX" dirty="0"/>
          </a:p>
          <a:p>
            <a:pPr>
              <a:buNone/>
            </a:pPr>
            <a:r>
              <a:rPr lang="es-MX" dirty="0" smtClean="0"/>
              <a:t>			— </a:t>
            </a:r>
            <a:r>
              <a:rPr lang="es-MX" dirty="0"/>
              <a:t>medios de protección personal: </a:t>
            </a:r>
            <a:r>
              <a:rPr lang="es-MX" dirty="0" smtClean="0"/>
              <a:t>		gafas</a:t>
            </a:r>
            <a:r>
              <a:rPr lang="es-MX" dirty="0"/>
              <a:t>, </a:t>
            </a:r>
            <a:r>
              <a:rPr lang="es-MX" dirty="0" smtClean="0"/>
              <a:t>calzado de </a:t>
            </a:r>
            <a:r>
              <a:rPr lang="es-MX" dirty="0"/>
              <a:t>seguridad, etc.</a:t>
            </a:r>
            <a:endParaRPr lang="es-MX" dirty="0"/>
          </a:p>
        </p:txBody>
      </p:sp>
      <p:pic>
        <p:nvPicPr>
          <p:cNvPr id="22531" name="Picture 3"/>
          <p:cNvPicPr>
            <a:picLocks noChangeAspect="1" noChangeArrowheads="1"/>
          </p:cNvPicPr>
          <p:nvPr/>
        </p:nvPicPr>
        <p:blipFill>
          <a:blip r:embed="rId1" cstate="print"/>
          <a:srcRect/>
          <a:stretch>
            <a:fillRect/>
          </a:stretch>
        </p:blipFill>
        <p:spPr bwMode="auto">
          <a:xfrm>
            <a:off x="928662" y="3714752"/>
            <a:ext cx="2357454" cy="2349543"/>
          </a:xfrm>
          <a:prstGeom prst="rect">
            <a:avLst/>
          </a:prstGeom>
          <a:noFill/>
          <a:ln w="9525">
            <a:noFill/>
            <a:miter lim="800000"/>
            <a:headEnd/>
            <a:tailEnd/>
          </a:ln>
        </p:spPr>
      </p:pic>
      <p:pic>
        <p:nvPicPr>
          <p:cNvPr id="22532" name="Picture 4"/>
          <p:cNvPicPr>
            <a:picLocks noChangeAspect="1" noChangeArrowheads="1"/>
          </p:cNvPicPr>
          <p:nvPr/>
        </p:nvPicPr>
        <p:blipFill>
          <a:blip r:embed="rId2" cstate="print"/>
          <a:srcRect/>
          <a:stretch>
            <a:fillRect/>
          </a:stretch>
        </p:blipFill>
        <p:spPr bwMode="auto">
          <a:xfrm>
            <a:off x="0" y="500042"/>
            <a:ext cx="2286016" cy="2222516"/>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3">
                                            <p:txEl>
                                              <p:pRg st="1" end="1"/>
                                            </p:txEl>
                                          </p:spTgt>
                                        </p:tgtEl>
                                        <p:attrNameLst>
                                          <p:attrName>ppt_x</p:attrName>
                                        </p:attrNameLst>
                                      </p:cBhvr>
                                    </p:anim>
                                    <p:anim from="0" to="-1.0" calcmode="lin" valueType="num">
                                      <p:cBhvr>
                                        <p:cTn id="26" dur="200" decel="50000" autoRev="1" fill="hold">
                                          <p:stCondLst>
                                            <p:cond delay="600"/>
                                          </p:stCondLst>
                                        </p:cTn>
                                        <p:tgtEl>
                                          <p:spTgt spid="3">
                                            <p:txEl>
                                              <p:pRg st="1" end="1"/>
                                            </p:txEl>
                                          </p:spTgt>
                                        </p:tgtEl>
                                        <p:attrNameLst>
                                          <p:attrName>xshear</p:attrName>
                                        </p:attrNameLst>
                                      </p:cBhvr>
                                    </p:anim>
                                    <p:animScale>
                                      <p:cBhvr>
                                        <p:cTn id="27" dur="200" decel="100000" autoRev="1" fill="hold">
                                          <p:stCondLst>
                                            <p:cond delay="600"/>
                                          </p:stCondLst>
                                        </p:cTn>
                                        <p:tgtEl>
                                          <p:spTgt spid="3">
                                            <p:txEl>
                                              <p:pRg st="1" end="1"/>
                                            </p:txEl>
                                          </p:spTgt>
                                        </p:tgtEl>
                                      </p:cBhvr>
                                      <p:from x="100000" y="100000"/>
                                      <p:to x="80000" y="100000"/>
                                    </p:animScale>
                                    <p:anim by="(#ppt_h/3+#ppt_w*0.1)" calcmode="lin" valueType="num">
                                      <p:cBhvr additive="sum">
                                        <p:cTn id="28" dur="200" decel="100000" autoRev="1" fill="hold">
                                          <p:stCondLst>
                                            <p:cond delay="600"/>
                                          </p:stCondLst>
                                        </p:cTn>
                                        <p:tgtEl>
                                          <p:spTgt spid="3">
                                            <p:txEl>
                                              <p:pRg st="1" end="1"/>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3">
                                            <p:txEl>
                                              <p:pRg st="2" end="2"/>
                                            </p:txEl>
                                          </p:spTgt>
                                        </p:tgtEl>
                                        <p:attrNameLst>
                                          <p:attrName>ppt_x</p:attrName>
                                        </p:attrNameLst>
                                      </p:cBhvr>
                                    </p:anim>
                                    <p:anim from="0" to="-1.0" calcmode="lin" valueType="num">
                                      <p:cBhvr>
                                        <p:cTn id="32" dur="200" decel="50000" autoRev="1" fill="hold">
                                          <p:stCondLst>
                                            <p:cond delay="600"/>
                                          </p:stCondLst>
                                        </p:cTn>
                                        <p:tgtEl>
                                          <p:spTgt spid="3">
                                            <p:txEl>
                                              <p:pRg st="2" end="2"/>
                                            </p:txEl>
                                          </p:spTgt>
                                        </p:tgtEl>
                                        <p:attrNameLst>
                                          <p:attrName>xshear</p:attrName>
                                        </p:attrNameLst>
                                      </p:cBhvr>
                                    </p:anim>
                                    <p:animScale>
                                      <p:cBhvr>
                                        <p:cTn id="33" dur="200" decel="100000" autoRev="1" fill="hold">
                                          <p:stCondLst>
                                            <p:cond delay="600"/>
                                          </p:stCondLst>
                                        </p:cTn>
                                        <p:tgtEl>
                                          <p:spTgt spid="3">
                                            <p:txEl>
                                              <p:pRg st="2" end="2"/>
                                            </p:txEl>
                                          </p:spTgt>
                                        </p:tgtEl>
                                      </p:cBhvr>
                                      <p:from x="100000" y="100000"/>
                                      <p:to x="80000" y="100000"/>
                                    </p:animScale>
                                    <p:anim by="(#ppt_h/3+#ppt_w*0.1)" calcmode="lin" valueType="num">
                                      <p:cBhvr additive="sum">
                                        <p:cTn id="34" dur="200" decel="100000" autoRev="1" fill="hold">
                                          <p:stCondLst>
                                            <p:cond delay="600"/>
                                          </p:stCondLst>
                                        </p:cTn>
                                        <p:tgtEl>
                                          <p:spTgt spid="3">
                                            <p:txEl>
                                              <p:pRg st="2" end="2"/>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from="(-#ppt_w/2)" to="(#ppt_x)" calcmode="lin" valueType="num">
                                      <p:cBhvr>
                                        <p:cTn id="37" dur="600" fill="hold">
                                          <p:stCondLst>
                                            <p:cond delay="0"/>
                                          </p:stCondLst>
                                        </p:cTn>
                                        <p:tgtEl>
                                          <p:spTgt spid="3">
                                            <p:txEl>
                                              <p:pRg st="4" end="4"/>
                                            </p:txEl>
                                          </p:spTgt>
                                        </p:tgtEl>
                                        <p:attrNameLst>
                                          <p:attrName>ppt_x</p:attrName>
                                        </p:attrNameLst>
                                      </p:cBhvr>
                                    </p:anim>
                                    <p:anim from="0" to="-1.0" calcmode="lin" valueType="num">
                                      <p:cBhvr>
                                        <p:cTn id="38" dur="200" decel="50000" autoRev="1" fill="hold">
                                          <p:stCondLst>
                                            <p:cond delay="600"/>
                                          </p:stCondLst>
                                        </p:cTn>
                                        <p:tgtEl>
                                          <p:spTgt spid="3">
                                            <p:txEl>
                                              <p:pRg st="4" end="4"/>
                                            </p:txEl>
                                          </p:spTgt>
                                        </p:tgtEl>
                                        <p:attrNameLst>
                                          <p:attrName>xshear</p:attrName>
                                        </p:attrNameLst>
                                      </p:cBhvr>
                                    </p:anim>
                                    <p:animScale>
                                      <p:cBhvr>
                                        <p:cTn id="39" dur="200" decel="100000" autoRev="1" fill="hold">
                                          <p:stCondLst>
                                            <p:cond delay="600"/>
                                          </p:stCondLst>
                                        </p:cTn>
                                        <p:tgtEl>
                                          <p:spTgt spid="3">
                                            <p:txEl>
                                              <p:pRg st="4" end="4"/>
                                            </p:txEl>
                                          </p:spTgt>
                                        </p:tgtEl>
                                      </p:cBhvr>
                                      <p:from x="100000" y="100000"/>
                                      <p:to x="80000" y="100000"/>
                                    </p:animScale>
                                    <p:anim by="(#ppt_h/3+#ppt_w*0.1)" calcmode="lin" valueType="num">
                                      <p:cBhvr additive="sum">
                                        <p:cTn id="40" dur="200" decel="100000" autoRev="1" fill="hold">
                                          <p:stCondLst>
                                            <p:cond delay="600"/>
                                          </p:stCondLst>
                                        </p:cTn>
                                        <p:tgtEl>
                                          <p:spTgt spid="3">
                                            <p:txEl>
                                              <p:pRg st="4" end="4"/>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from="(-#ppt_w/2)" to="(#ppt_x)" calcmode="lin" valueType="num">
                                      <p:cBhvr>
                                        <p:cTn id="43" dur="600" fill="hold">
                                          <p:stCondLst>
                                            <p:cond delay="0"/>
                                          </p:stCondLst>
                                        </p:cTn>
                                        <p:tgtEl>
                                          <p:spTgt spid="3">
                                            <p:txEl>
                                              <p:pRg st="5" end="5"/>
                                            </p:txEl>
                                          </p:spTgt>
                                        </p:tgtEl>
                                        <p:attrNameLst>
                                          <p:attrName>ppt_x</p:attrName>
                                        </p:attrNameLst>
                                      </p:cBhvr>
                                    </p:anim>
                                    <p:anim from="0" to="-1.0" calcmode="lin" valueType="num">
                                      <p:cBhvr>
                                        <p:cTn id="44" dur="200" decel="50000" autoRev="1" fill="hold">
                                          <p:stCondLst>
                                            <p:cond delay="600"/>
                                          </p:stCondLst>
                                        </p:cTn>
                                        <p:tgtEl>
                                          <p:spTgt spid="3">
                                            <p:txEl>
                                              <p:pRg st="5" end="5"/>
                                            </p:txEl>
                                          </p:spTgt>
                                        </p:tgtEl>
                                        <p:attrNameLst>
                                          <p:attrName>xshear</p:attrName>
                                        </p:attrNameLst>
                                      </p:cBhvr>
                                    </p:anim>
                                    <p:animScale>
                                      <p:cBhvr>
                                        <p:cTn id="45" dur="200" decel="100000" autoRev="1" fill="hold">
                                          <p:stCondLst>
                                            <p:cond delay="600"/>
                                          </p:stCondLst>
                                        </p:cTn>
                                        <p:tgtEl>
                                          <p:spTgt spid="3">
                                            <p:txEl>
                                              <p:pRg st="5" end="5"/>
                                            </p:txEl>
                                          </p:spTgt>
                                        </p:tgtEl>
                                      </p:cBhvr>
                                      <p:from x="100000" y="100000"/>
                                      <p:to x="80000" y="100000"/>
                                    </p:animScale>
                                    <p:anim by="(#ppt_h/3+#ppt_w*0.1)" calcmode="lin" valueType="num">
                                      <p:cBhvr additive="sum">
                                        <p:cTn id="46" dur="200" decel="100000" autoRev="1" fill="hold">
                                          <p:stCondLst>
                                            <p:cond delay="600"/>
                                          </p:stCondLst>
                                        </p:cTn>
                                        <p:tgtEl>
                                          <p:spTgt spid="3">
                                            <p:txEl>
                                              <p:pRg st="5" end="5"/>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from="(-#ppt_w/2)" to="(#ppt_x)" calcmode="lin" valueType="num">
                                      <p:cBhvr>
                                        <p:cTn id="49" dur="600" fill="hold">
                                          <p:stCondLst>
                                            <p:cond delay="0"/>
                                          </p:stCondLst>
                                        </p:cTn>
                                        <p:tgtEl>
                                          <p:spTgt spid="3">
                                            <p:txEl>
                                              <p:pRg st="6" end="6"/>
                                            </p:txEl>
                                          </p:spTgt>
                                        </p:tgtEl>
                                        <p:attrNameLst>
                                          <p:attrName>ppt_x</p:attrName>
                                        </p:attrNameLst>
                                      </p:cBhvr>
                                    </p:anim>
                                    <p:anim from="0" to="-1.0" calcmode="lin" valueType="num">
                                      <p:cBhvr>
                                        <p:cTn id="50" dur="200" decel="50000" autoRev="1" fill="hold">
                                          <p:stCondLst>
                                            <p:cond delay="600"/>
                                          </p:stCondLst>
                                        </p:cTn>
                                        <p:tgtEl>
                                          <p:spTgt spid="3">
                                            <p:txEl>
                                              <p:pRg st="6" end="6"/>
                                            </p:txEl>
                                          </p:spTgt>
                                        </p:tgtEl>
                                        <p:attrNameLst>
                                          <p:attrName>xshear</p:attrName>
                                        </p:attrNameLst>
                                      </p:cBhvr>
                                    </p:anim>
                                    <p:animScale>
                                      <p:cBhvr>
                                        <p:cTn id="51" dur="200" decel="100000" autoRev="1" fill="hold">
                                          <p:stCondLst>
                                            <p:cond delay="600"/>
                                          </p:stCondLst>
                                        </p:cTn>
                                        <p:tgtEl>
                                          <p:spTgt spid="3">
                                            <p:txEl>
                                              <p:pRg st="6" end="6"/>
                                            </p:txEl>
                                          </p:spTgt>
                                        </p:tgtEl>
                                      </p:cBhvr>
                                      <p:from x="100000" y="100000"/>
                                      <p:to x="80000" y="100000"/>
                                    </p:animScale>
                                    <p:anim by="(#ppt_h/3+#ppt_w*0.1)" calcmode="lin" valueType="num">
                                      <p:cBhvr additive="sum">
                                        <p:cTn id="52" dur="200" decel="100000" autoRev="1" fill="hold">
                                          <p:stCondLst>
                                            <p:cond delay="600"/>
                                          </p:stCondLst>
                                        </p:cTn>
                                        <p:tgtEl>
                                          <p:spTgt spid="3">
                                            <p:txEl>
                                              <p:pRg st="6" end="6"/>
                                            </p:txEl>
                                          </p:spTgt>
                                        </p:tgtEl>
                                        <p:attrNameLst>
                                          <p:attrName>ppt_x</p:attrName>
                                        </p:attrNameLst>
                                      </p:cBhvr>
                                    </p:anim>
                                  </p:childTnLst>
                                </p:cTn>
                              </p:par>
                              <p:par>
                                <p:cTn id="53" presetID="34" presetClass="entr" presetSubtype="0"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from="(-#ppt_w/2)" to="(#ppt_x)" calcmode="lin" valueType="num">
                                      <p:cBhvr>
                                        <p:cTn id="55" dur="600" fill="hold">
                                          <p:stCondLst>
                                            <p:cond delay="0"/>
                                          </p:stCondLst>
                                        </p:cTn>
                                        <p:tgtEl>
                                          <p:spTgt spid="3">
                                            <p:txEl>
                                              <p:pRg st="7" end="7"/>
                                            </p:txEl>
                                          </p:spTgt>
                                        </p:tgtEl>
                                        <p:attrNameLst>
                                          <p:attrName>ppt_x</p:attrName>
                                        </p:attrNameLst>
                                      </p:cBhvr>
                                    </p:anim>
                                    <p:anim from="0" to="-1.0" calcmode="lin" valueType="num">
                                      <p:cBhvr>
                                        <p:cTn id="56" dur="200" decel="50000" autoRev="1" fill="hold">
                                          <p:stCondLst>
                                            <p:cond delay="600"/>
                                          </p:stCondLst>
                                        </p:cTn>
                                        <p:tgtEl>
                                          <p:spTgt spid="3">
                                            <p:txEl>
                                              <p:pRg st="7" end="7"/>
                                            </p:txEl>
                                          </p:spTgt>
                                        </p:tgtEl>
                                        <p:attrNameLst>
                                          <p:attrName>xshear</p:attrName>
                                        </p:attrNameLst>
                                      </p:cBhvr>
                                    </p:anim>
                                    <p:animScale>
                                      <p:cBhvr>
                                        <p:cTn id="57" dur="200" decel="100000" autoRev="1" fill="hold">
                                          <p:stCondLst>
                                            <p:cond delay="600"/>
                                          </p:stCondLst>
                                        </p:cTn>
                                        <p:tgtEl>
                                          <p:spTgt spid="3">
                                            <p:txEl>
                                              <p:pRg st="7" end="7"/>
                                            </p:txEl>
                                          </p:spTgt>
                                        </p:tgtEl>
                                      </p:cBhvr>
                                      <p:from x="100000" y="100000"/>
                                      <p:to x="80000" y="100000"/>
                                    </p:animScale>
                                    <p:anim by="(#ppt_h/3+#ppt_w*0.1)" calcmode="lin" valueType="num">
                                      <p:cBhvr additive="sum">
                                        <p:cTn id="58" dur="200" decel="100000" autoRev="1" fill="hold">
                                          <p:stCondLst>
                                            <p:cond delay="600"/>
                                          </p:stCondLst>
                                        </p:cTn>
                                        <p:tgtEl>
                                          <p:spTgt spid="3">
                                            <p:txEl>
                                              <p:pRg st="7" end="7"/>
                                            </p:txEl>
                                          </p:spTgt>
                                        </p:tgtEl>
                                        <p:attrNameLst>
                                          <p:attrName>ppt_x</p:attrName>
                                        </p:attrNameLst>
                                      </p:cBhvr>
                                    </p:anim>
                                  </p:childTnLst>
                                </p:cTn>
                              </p:par>
                              <p:par>
                                <p:cTn id="59" presetID="34"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from="(-#ppt_w/2)" to="(#ppt_x)" calcmode="lin" valueType="num">
                                      <p:cBhvr>
                                        <p:cTn id="61" dur="600" fill="hold">
                                          <p:stCondLst>
                                            <p:cond delay="0"/>
                                          </p:stCondLst>
                                        </p:cTn>
                                        <p:tgtEl>
                                          <p:spTgt spid="3">
                                            <p:txEl>
                                              <p:pRg st="8" end="8"/>
                                            </p:txEl>
                                          </p:spTgt>
                                        </p:tgtEl>
                                        <p:attrNameLst>
                                          <p:attrName>ppt_x</p:attrName>
                                        </p:attrNameLst>
                                      </p:cBhvr>
                                    </p:anim>
                                    <p:anim from="0" to="-1.0" calcmode="lin" valueType="num">
                                      <p:cBhvr>
                                        <p:cTn id="62" dur="200" decel="50000" autoRev="1" fill="hold">
                                          <p:stCondLst>
                                            <p:cond delay="600"/>
                                          </p:stCondLst>
                                        </p:cTn>
                                        <p:tgtEl>
                                          <p:spTgt spid="3">
                                            <p:txEl>
                                              <p:pRg st="8" end="8"/>
                                            </p:txEl>
                                          </p:spTgt>
                                        </p:tgtEl>
                                        <p:attrNameLst>
                                          <p:attrName>xshear</p:attrName>
                                        </p:attrNameLst>
                                      </p:cBhvr>
                                    </p:anim>
                                    <p:animScale>
                                      <p:cBhvr>
                                        <p:cTn id="63" dur="200" decel="100000" autoRev="1" fill="hold">
                                          <p:stCondLst>
                                            <p:cond delay="600"/>
                                          </p:stCondLst>
                                        </p:cTn>
                                        <p:tgtEl>
                                          <p:spTgt spid="3">
                                            <p:txEl>
                                              <p:pRg st="8" end="8"/>
                                            </p:txEl>
                                          </p:spTgt>
                                        </p:tgtEl>
                                      </p:cBhvr>
                                      <p:from x="100000" y="100000"/>
                                      <p:to x="80000" y="100000"/>
                                    </p:animScale>
                                    <p:anim by="(#ppt_h/3+#ppt_w*0.1)" calcmode="lin" valueType="num">
                                      <p:cBhvr additive="sum">
                                        <p:cTn id="64"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22531"/>
                                        </p:tgtEl>
                                        <p:attrNameLst>
                                          <p:attrName>style.visibility</p:attrName>
                                        </p:attrNameLst>
                                      </p:cBhvr>
                                      <p:to>
                                        <p:strVal val="visible"/>
                                      </p:to>
                                    </p:set>
                                    <p:animEffect transition="in" filter="box(in)">
                                      <p:cBhvr>
                                        <p:cTn id="69" dur="500"/>
                                        <p:tgtEl>
                                          <p:spTgt spid="22531"/>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xit" presetSubtype="10" fill="hold" nodeType="clickEffect">
                                  <p:stCondLst>
                                    <p:cond delay="0"/>
                                  </p:stCondLst>
                                  <p:childTnLst>
                                    <p:animEffect transition="out" filter="checkerboard(across)">
                                      <p:cBhvr>
                                        <p:cTn id="73" dur="500"/>
                                        <p:tgtEl>
                                          <p:spTgt spid="22531"/>
                                        </p:tgtEl>
                                      </p:cBhvr>
                                    </p:animEffect>
                                    <p:set>
                                      <p:cBhvr>
                                        <p:cTn id="74" dur="1" fill="hold">
                                          <p:stCondLst>
                                            <p:cond delay="499"/>
                                          </p:stCondLst>
                                        </p:cTn>
                                        <p:tgtEl>
                                          <p:spTgt spid="2253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22532"/>
                                        </p:tgtEl>
                                        <p:attrNameLst>
                                          <p:attrName>style.visibility</p:attrName>
                                        </p:attrNameLst>
                                      </p:cBhvr>
                                      <p:to>
                                        <p:strVal val="visible"/>
                                      </p:to>
                                    </p:set>
                                    <p:anim calcmode="lin" valueType="num">
                                      <p:cBhvr>
                                        <p:cTn id="79" dur="500" fill="hold"/>
                                        <p:tgtEl>
                                          <p:spTgt spid="22532"/>
                                        </p:tgtEl>
                                        <p:attrNameLst>
                                          <p:attrName>ppt_w</p:attrName>
                                        </p:attrNameLst>
                                      </p:cBhvr>
                                      <p:tavLst>
                                        <p:tav tm="0">
                                          <p:val>
                                            <p:strVal val="#ppt_w*0.05"/>
                                          </p:val>
                                        </p:tav>
                                        <p:tav tm="100000">
                                          <p:val>
                                            <p:strVal val="#ppt_w"/>
                                          </p:val>
                                        </p:tav>
                                      </p:tavLst>
                                    </p:anim>
                                    <p:anim calcmode="lin" valueType="num">
                                      <p:cBhvr>
                                        <p:cTn id="80" dur="500" fill="hold"/>
                                        <p:tgtEl>
                                          <p:spTgt spid="22532"/>
                                        </p:tgtEl>
                                        <p:attrNameLst>
                                          <p:attrName>ppt_h</p:attrName>
                                        </p:attrNameLst>
                                      </p:cBhvr>
                                      <p:tavLst>
                                        <p:tav tm="0">
                                          <p:val>
                                            <p:strVal val="#ppt_h"/>
                                          </p:val>
                                        </p:tav>
                                        <p:tav tm="100000">
                                          <p:val>
                                            <p:strVal val="#ppt_h"/>
                                          </p:val>
                                        </p:tav>
                                      </p:tavLst>
                                    </p:anim>
                                    <p:anim calcmode="lin" valueType="num">
                                      <p:cBhvr>
                                        <p:cTn id="81" dur="500" fill="hold"/>
                                        <p:tgtEl>
                                          <p:spTgt spid="22532"/>
                                        </p:tgtEl>
                                        <p:attrNameLst>
                                          <p:attrName>ppt_x</p:attrName>
                                        </p:attrNameLst>
                                      </p:cBhvr>
                                      <p:tavLst>
                                        <p:tav tm="0">
                                          <p:val>
                                            <p:strVal val="#ppt_x-.2"/>
                                          </p:val>
                                        </p:tav>
                                        <p:tav tm="100000">
                                          <p:val>
                                            <p:strVal val="#ppt_x"/>
                                          </p:val>
                                        </p:tav>
                                      </p:tavLst>
                                    </p:anim>
                                    <p:anim calcmode="lin" valueType="num">
                                      <p:cBhvr>
                                        <p:cTn id="82" dur="500" fill="hold"/>
                                        <p:tgtEl>
                                          <p:spTgt spid="22532"/>
                                        </p:tgtEl>
                                        <p:attrNameLst>
                                          <p:attrName>ppt_y</p:attrName>
                                        </p:attrNameLst>
                                      </p:cBhvr>
                                      <p:tavLst>
                                        <p:tav tm="0">
                                          <p:val>
                                            <p:strVal val="#ppt_y"/>
                                          </p:val>
                                        </p:tav>
                                        <p:tav tm="100000">
                                          <p:val>
                                            <p:strVal val="#ppt_y"/>
                                          </p:val>
                                        </p:tav>
                                      </p:tavLst>
                                    </p:anim>
                                    <p:animEffect transition="in" filter="fade">
                                      <p:cBhvr>
                                        <p:cTn id="83" dur="500"/>
                                        <p:tgtEl>
                                          <p:spTgt spid="22532"/>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xit" presetSubtype="10" fill="hold" nodeType="clickEffect">
                                  <p:stCondLst>
                                    <p:cond delay="0"/>
                                  </p:stCondLst>
                                  <p:childTnLst>
                                    <p:animEffect transition="out" filter="checkerboard(across)">
                                      <p:cBhvr>
                                        <p:cTn id="87" dur="500"/>
                                        <p:tgtEl>
                                          <p:spTgt spid="22532"/>
                                        </p:tgtEl>
                                      </p:cBhvr>
                                    </p:animEffect>
                                    <p:set>
                                      <p:cBhvr>
                                        <p:cTn id="88" dur="1" fill="hold">
                                          <p:stCondLst>
                                            <p:cond delay="499"/>
                                          </p:stCondLst>
                                        </p:cTn>
                                        <p:tgtEl>
                                          <p:spTgt spid="225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8860" y="1142984"/>
            <a:ext cx="6572296" cy="4983179"/>
          </a:xfrm>
        </p:spPr>
        <p:txBody>
          <a:bodyPr>
            <a:normAutofit/>
          </a:bodyPr>
          <a:lstStyle/>
          <a:p>
            <a:pPr>
              <a:buNone/>
            </a:pPr>
            <a:r>
              <a:rPr lang="es-MX" sz="3800" b="1" dirty="0"/>
              <a:t>Martillos neumáticos:</a:t>
            </a:r>
            <a:endParaRPr lang="es-MX" sz="3800" b="1" dirty="0"/>
          </a:p>
          <a:p>
            <a:pPr>
              <a:buNone/>
            </a:pPr>
            <a:r>
              <a:rPr lang="es-MX" sz="2000" dirty="0"/>
              <a:t>Riesgos: </a:t>
            </a:r>
            <a:r>
              <a:rPr lang="es-MX" sz="2000" dirty="0" smtClean="0"/>
              <a:t>	— </a:t>
            </a:r>
            <a:r>
              <a:rPr lang="es-MX" sz="2000" dirty="0"/>
              <a:t>proyección de trozos del material </a:t>
            </a:r>
            <a:r>
              <a:rPr lang="es-MX" sz="2000" dirty="0" smtClean="0"/>
              <a:t>		sobre el que </a:t>
            </a:r>
            <a:r>
              <a:rPr lang="es-MX" sz="2000" dirty="0"/>
              <a:t>se trabaja o del propio </a:t>
            </a:r>
            <a:r>
              <a:rPr lang="es-MX" sz="2000" dirty="0" smtClean="0"/>
              <a:t>		martillo</a:t>
            </a:r>
            <a:endParaRPr lang="es-MX" sz="2000" dirty="0"/>
          </a:p>
          <a:p>
            <a:pPr>
              <a:buNone/>
            </a:pPr>
            <a:r>
              <a:rPr lang="es-MX" sz="2000" dirty="0" smtClean="0"/>
              <a:t>	</a:t>
            </a:r>
            <a:endParaRPr lang="es-MX" sz="2000" dirty="0" smtClean="0"/>
          </a:p>
          <a:p>
            <a:pPr>
              <a:buNone/>
            </a:pPr>
            <a:r>
              <a:rPr lang="es-MX" sz="2000" dirty="0" smtClean="0"/>
              <a:t>Prevención:	 </a:t>
            </a:r>
            <a:r>
              <a:rPr lang="es-MX" sz="2000" dirty="0"/>
              <a:t>— dispositivo de retención para evitar </a:t>
            </a:r>
            <a:r>
              <a:rPr lang="es-MX" sz="2000" dirty="0" smtClean="0"/>
              <a:t>		retroceso</a:t>
            </a:r>
            <a:endParaRPr lang="es-MX" sz="2000" dirty="0"/>
          </a:p>
          <a:p>
            <a:pPr>
              <a:buNone/>
            </a:pPr>
            <a:r>
              <a:rPr lang="es-MX" sz="2000" dirty="0" smtClean="0"/>
              <a:t>			— </a:t>
            </a:r>
            <a:r>
              <a:rPr lang="es-MX" sz="2000" dirty="0"/>
              <a:t>inspeccionar su correcto </a:t>
            </a:r>
            <a:r>
              <a:rPr lang="es-MX" sz="2000" dirty="0" smtClean="0"/>
              <a:t>			funcionamiento</a:t>
            </a:r>
            <a:endParaRPr lang="es-MX" sz="2000" dirty="0"/>
          </a:p>
          <a:p>
            <a:pPr>
              <a:buNone/>
            </a:pPr>
            <a:r>
              <a:rPr lang="es-MX" sz="2000" dirty="0" smtClean="0"/>
              <a:t>			— </a:t>
            </a:r>
            <a:r>
              <a:rPr lang="es-MX" sz="2000" dirty="0"/>
              <a:t>pantallas protectoras que aíslen los </a:t>
            </a:r>
            <a:r>
              <a:rPr lang="es-MX" sz="2000" dirty="0" smtClean="0"/>
              <a:t>		puestos de </a:t>
            </a:r>
            <a:r>
              <a:rPr lang="es-MX" sz="2000" dirty="0"/>
              <a:t>trabajo vecinos</a:t>
            </a:r>
            <a:endParaRPr lang="es-MX" sz="2000" dirty="0"/>
          </a:p>
          <a:p>
            <a:pPr>
              <a:buNone/>
            </a:pPr>
            <a:r>
              <a:rPr lang="es-MX" sz="2000" dirty="0" smtClean="0"/>
              <a:t>			— </a:t>
            </a:r>
            <a:r>
              <a:rPr lang="es-MX" sz="2000" dirty="0"/>
              <a:t>medios de protección personal: </a:t>
            </a:r>
            <a:r>
              <a:rPr lang="es-MX" sz="2000" dirty="0" smtClean="0"/>
              <a:t>		casco, guantes y </a:t>
            </a:r>
            <a:r>
              <a:rPr lang="es-MX" sz="2000" dirty="0"/>
              <a:t>gafas de seguridad</a:t>
            </a:r>
            <a:endParaRPr lang="es-MX" sz="2000" dirty="0"/>
          </a:p>
        </p:txBody>
      </p:sp>
      <p:pic>
        <p:nvPicPr>
          <p:cNvPr id="23554" name="Picture 2"/>
          <p:cNvPicPr>
            <a:picLocks noChangeAspect="1" noChangeArrowheads="1"/>
          </p:cNvPicPr>
          <p:nvPr/>
        </p:nvPicPr>
        <p:blipFill>
          <a:blip r:embed="rId1" cstate="print"/>
          <a:srcRect/>
          <a:stretch>
            <a:fillRect/>
          </a:stretch>
        </p:blipFill>
        <p:spPr bwMode="auto">
          <a:xfrm>
            <a:off x="500034" y="3714752"/>
            <a:ext cx="2357454" cy="2090276"/>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3">
                                            <p:txEl>
                                              <p:pRg st="1" end="1"/>
                                            </p:txEl>
                                          </p:spTgt>
                                        </p:tgtEl>
                                        <p:attrNameLst>
                                          <p:attrName>ppt_x</p:attrName>
                                        </p:attrNameLst>
                                      </p:cBhvr>
                                    </p:anim>
                                    <p:anim from="0" to="-1.0" calcmode="lin" valueType="num">
                                      <p:cBhvr>
                                        <p:cTn id="26" dur="200" decel="50000" autoRev="1" fill="hold">
                                          <p:stCondLst>
                                            <p:cond delay="600"/>
                                          </p:stCondLst>
                                        </p:cTn>
                                        <p:tgtEl>
                                          <p:spTgt spid="3">
                                            <p:txEl>
                                              <p:pRg st="1" end="1"/>
                                            </p:txEl>
                                          </p:spTgt>
                                        </p:tgtEl>
                                        <p:attrNameLst>
                                          <p:attrName>xshear</p:attrName>
                                        </p:attrNameLst>
                                      </p:cBhvr>
                                    </p:anim>
                                    <p:animScale>
                                      <p:cBhvr>
                                        <p:cTn id="27" dur="200" decel="100000" autoRev="1" fill="hold">
                                          <p:stCondLst>
                                            <p:cond delay="600"/>
                                          </p:stCondLst>
                                        </p:cTn>
                                        <p:tgtEl>
                                          <p:spTgt spid="3">
                                            <p:txEl>
                                              <p:pRg st="1" end="1"/>
                                            </p:txEl>
                                          </p:spTgt>
                                        </p:tgtEl>
                                      </p:cBhvr>
                                      <p:from x="100000" y="100000"/>
                                      <p:to x="80000" y="100000"/>
                                    </p:animScale>
                                    <p:anim by="(#ppt_h/3+#ppt_w*0.1)" calcmode="lin" valueType="num">
                                      <p:cBhvr additive="sum">
                                        <p:cTn id="28" dur="200" decel="100000" autoRev="1" fill="hold">
                                          <p:stCondLst>
                                            <p:cond delay="600"/>
                                          </p:stCondLst>
                                        </p:cTn>
                                        <p:tgtEl>
                                          <p:spTgt spid="3">
                                            <p:txEl>
                                              <p:pRg st="1" end="1"/>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3">
                                            <p:txEl>
                                              <p:pRg st="2" end="2"/>
                                            </p:txEl>
                                          </p:spTgt>
                                        </p:tgtEl>
                                        <p:attrNameLst>
                                          <p:attrName>ppt_x</p:attrName>
                                        </p:attrNameLst>
                                      </p:cBhvr>
                                    </p:anim>
                                    <p:anim from="0" to="-1.0" calcmode="lin" valueType="num">
                                      <p:cBhvr>
                                        <p:cTn id="32" dur="200" decel="50000" autoRev="1" fill="hold">
                                          <p:stCondLst>
                                            <p:cond delay="600"/>
                                          </p:stCondLst>
                                        </p:cTn>
                                        <p:tgtEl>
                                          <p:spTgt spid="3">
                                            <p:txEl>
                                              <p:pRg st="2" end="2"/>
                                            </p:txEl>
                                          </p:spTgt>
                                        </p:tgtEl>
                                        <p:attrNameLst>
                                          <p:attrName>xshear</p:attrName>
                                        </p:attrNameLst>
                                      </p:cBhvr>
                                    </p:anim>
                                    <p:animScale>
                                      <p:cBhvr>
                                        <p:cTn id="33" dur="200" decel="100000" autoRev="1" fill="hold">
                                          <p:stCondLst>
                                            <p:cond delay="600"/>
                                          </p:stCondLst>
                                        </p:cTn>
                                        <p:tgtEl>
                                          <p:spTgt spid="3">
                                            <p:txEl>
                                              <p:pRg st="2" end="2"/>
                                            </p:txEl>
                                          </p:spTgt>
                                        </p:tgtEl>
                                      </p:cBhvr>
                                      <p:from x="100000" y="100000"/>
                                      <p:to x="80000" y="100000"/>
                                    </p:animScale>
                                    <p:anim by="(#ppt_h/3+#ppt_w*0.1)" calcmode="lin" valueType="num">
                                      <p:cBhvr additive="sum">
                                        <p:cTn id="34" dur="200" decel="100000" autoRev="1" fill="hold">
                                          <p:stCondLst>
                                            <p:cond delay="600"/>
                                          </p:stCondLst>
                                        </p:cTn>
                                        <p:tgtEl>
                                          <p:spTgt spid="3">
                                            <p:txEl>
                                              <p:pRg st="2" end="2"/>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from="(-#ppt_w/2)" to="(#ppt_x)" calcmode="lin" valueType="num">
                                      <p:cBhvr>
                                        <p:cTn id="37" dur="600" fill="hold">
                                          <p:stCondLst>
                                            <p:cond delay="0"/>
                                          </p:stCondLst>
                                        </p:cTn>
                                        <p:tgtEl>
                                          <p:spTgt spid="3">
                                            <p:txEl>
                                              <p:pRg st="3" end="3"/>
                                            </p:txEl>
                                          </p:spTgt>
                                        </p:tgtEl>
                                        <p:attrNameLst>
                                          <p:attrName>ppt_x</p:attrName>
                                        </p:attrNameLst>
                                      </p:cBhvr>
                                    </p:anim>
                                    <p:anim from="0" to="-1.0" calcmode="lin" valueType="num">
                                      <p:cBhvr>
                                        <p:cTn id="38" dur="200" decel="50000" autoRev="1" fill="hold">
                                          <p:stCondLst>
                                            <p:cond delay="600"/>
                                          </p:stCondLst>
                                        </p:cTn>
                                        <p:tgtEl>
                                          <p:spTgt spid="3">
                                            <p:txEl>
                                              <p:pRg st="3" end="3"/>
                                            </p:txEl>
                                          </p:spTgt>
                                        </p:tgtEl>
                                        <p:attrNameLst>
                                          <p:attrName>xshear</p:attrName>
                                        </p:attrNameLst>
                                      </p:cBhvr>
                                    </p:anim>
                                    <p:animScale>
                                      <p:cBhvr>
                                        <p:cTn id="39" dur="200" decel="100000" autoRev="1" fill="hold">
                                          <p:stCondLst>
                                            <p:cond delay="600"/>
                                          </p:stCondLst>
                                        </p:cTn>
                                        <p:tgtEl>
                                          <p:spTgt spid="3">
                                            <p:txEl>
                                              <p:pRg st="3" end="3"/>
                                            </p:txEl>
                                          </p:spTgt>
                                        </p:tgtEl>
                                      </p:cBhvr>
                                      <p:from x="100000" y="100000"/>
                                      <p:to x="80000" y="100000"/>
                                    </p:animScale>
                                    <p:anim by="(#ppt_h/3+#ppt_w*0.1)" calcmode="lin" valueType="num">
                                      <p:cBhvr additive="sum">
                                        <p:cTn id="40" dur="200" decel="100000" autoRev="1" fill="hold">
                                          <p:stCondLst>
                                            <p:cond delay="600"/>
                                          </p:stCondLst>
                                        </p:cTn>
                                        <p:tgtEl>
                                          <p:spTgt spid="3">
                                            <p:txEl>
                                              <p:pRg st="3" end="3"/>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from="(-#ppt_w/2)" to="(#ppt_x)" calcmode="lin" valueType="num">
                                      <p:cBhvr>
                                        <p:cTn id="43" dur="600" fill="hold">
                                          <p:stCondLst>
                                            <p:cond delay="0"/>
                                          </p:stCondLst>
                                        </p:cTn>
                                        <p:tgtEl>
                                          <p:spTgt spid="3">
                                            <p:txEl>
                                              <p:pRg st="4" end="4"/>
                                            </p:txEl>
                                          </p:spTgt>
                                        </p:tgtEl>
                                        <p:attrNameLst>
                                          <p:attrName>ppt_x</p:attrName>
                                        </p:attrNameLst>
                                      </p:cBhvr>
                                    </p:anim>
                                    <p:anim from="0" to="-1.0" calcmode="lin" valueType="num">
                                      <p:cBhvr>
                                        <p:cTn id="44" dur="200" decel="50000" autoRev="1" fill="hold">
                                          <p:stCondLst>
                                            <p:cond delay="600"/>
                                          </p:stCondLst>
                                        </p:cTn>
                                        <p:tgtEl>
                                          <p:spTgt spid="3">
                                            <p:txEl>
                                              <p:pRg st="4" end="4"/>
                                            </p:txEl>
                                          </p:spTgt>
                                        </p:tgtEl>
                                        <p:attrNameLst>
                                          <p:attrName>xshear</p:attrName>
                                        </p:attrNameLst>
                                      </p:cBhvr>
                                    </p:anim>
                                    <p:animScale>
                                      <p:cBhvr>
                                        <p:cTn id="45" dur="200" decel="100000" autoRev="1" fill="hold">
                                          <p:stCondLst>
                                            <p:cond delay="600"/>
                                          </p:stCondLst>
                                        </p:cTn>
                                        <p:tgtEl>
                                          <p:spTgt spid="3">
                                            <p:txEl>
                                              <p:pRg st="4" end="4"/>
                                            </p:txEl>
                                          </p:spTgt>
                                        </p:tgtEl>
                                      </p:cBhvr>
                                      <p:from x="100000" y="100000"/>
                                      <p:to x="80000" y="100000"/>
                                    </p:animScale>
                                    <p:anim by="(#ppt_h/3+#ppt_w*0.1)" calcmode="lin" valueType="num">
                                      <p:cBhvr additive="sum">
                                        <p:cTn id="46" dur="200" decel="100000" autoRev="1" fill="hold">
                                          <p:stCondLst>
                                            <p:cond delay="600"/>
                                          </p:stCondLst>
                                        </p:cTn>
                                        <p:tgtEl>
                                          <p:spTgt spid="3">
                                            <p:txEl>
                                              <p:pRg st="4" end="4"/>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from="(-#ppt_w/2)" to="(#ppt_x)" calcmode="lin" valueType="num">
                                      <p:cBhvr>
                                        <p:cTn id="49" dur="600" fill="hold">
                                          <p:stCondLst>
                                            <p:cond delay="0"/>
                                          </p:stCondLst>
                                        </p:cTn>
                                        <p:tgtEl>
                                          <p:spTgt spid="3">
                                            <p:txEl>
                                              <p:pRg st="5" end="5"/>
                                            </p:txEl>
                                          </p:spTgt>
                                        </p:tgtEl>
                                        <p:attrNameLst>
                                          <p:attrName>ppt_x</p:attrName>
                                        </p:attrNameLst>
                                      </p:cBhvr>
                                    </p:anim>
                                    <p:anim from="0" to="-1.0" calcmode="lin" valueType="num">
                                      <p:cBhvr>
                                        <p:cTn id="50" dur="200" decel="50000" autoRev="1" fill="hold">
                                          <p:stCondLst>
                                            <p:cond delay="600"/>
                                          </p:stCondLst>
                                        </p:cTn>
                                        <p:tgtEl>
                                          <p:spTgt spid="3">
                                            <p:txEl>
                                              <p:pRg st="5" end="5"/>
                                            </p:txEl>
                                          </p:spTgt>
                                        </p:tgtEl>
                                        <p:attrNameLst>
                                          <p:attrName>xshear</p:attrName>
                                        </p:attrNameLst>
                                      </p:cBhvr>
                                    </p:anim>
                                    <p:animScale>
                                      <p:cBhvr>
                                        <p:cTn id="51" dur="200" decel="100000" autoRev="1" fill="hold">
                                          <p:stCondLst>
                                            <p:cond delay="600"/>
                                          </p:stCondLst>
                                        </p:cTn>
                                        <p:tgtEl>
                                          <p:spTgt spid="3">
                                            <p:txEl>
                                              <p:pRg st="5" end="5"/>
                                            </p:txEl>
                                          </p:spTgt>
                                        </p:tgtEl>
                                      </p:cBhvr>
                                      <p:from x="100000" y="100000"/>
                                      <p:to x="80000" y="100000"/>
                                    </p:animScale>
                                    <p:anim by="(#ppt_h/3+#ppt_w*0.1)" calcmode="lin" valueType="num">
                                      <p:cBhvr additive="sum">
                                        <p:cTn id="52" dur="200" decel="100000" autoRev="1" fill="hold">
                                          <p:stCondLst>
                                            <p:cond delay="600"/>
                                          </p:stCondLst>
                                        </p:cTn>
                                        <p:tgtEl>
                                          <p:spTgt spid="3">
                                            <p:txEl>
                                              <p:pRg st="5" end="5"/>
                                            </p:txEl>
                                          </p:spTgt>
                                        </p:tgtEl>
                                        <p:attrNameLst>
                                          <p:attrName>ppt_x</p:attrName>
                                        </p:attrNameLst>
                                      </p:cBhvr>
                                    </p:anim>
                                  </p:childTnLst>
                                </p:cTn>
                              </p:par>
                              <p:par>
                                <p:cTn id="53" presetID="34"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3">
                                            <p:txEl>
                                              <p:pRg st="6" end="6"/>
                                            </p:txEl>
                                          </p:spTgt>
                                        </p:tgtEl>
                                        <p:attrNameLst>
                                          <p:attrName>ppt_x</p:attrName>
                                        </p:attrNameLst>
                                      </p:cBhvr>
                                    </p:anim>
                                    <p:anim from="0" to="-1.0" calcmode="lin" valueType="num">
                                      <p:cBhvr>
                                        <p:cTn id="56" dur="200" decel="50000" autoRev="1" fill="hold">
                                          <p:stCondLst>
                                            <p:cond delay="600"/>
                                          </p:stCondLst>
                                        </p:cTn>
                                        <p:tgtEl>
                                          <p:spTgt spid="3">
                                            <p:txEl>
                                              <p:pRg st="6" end="6"/>
                                            </p:txEl>
                                          </p:spTgt>
                                        </p:tgtEl>
                                        <p:attrNameLst>
                                          <p:attrName>xshear</p:attrName>
                                        </p:attrNameLst>
                                      </p:cBhvr>
                                    </p:anim>
                                    <p:animScale>
                                      <p:cBhvr>
                                        <p:cTn id="57" dur="200" decel="100000" autoRev="1" fill="hold">
                                          <p:stCondLst>
                                            <p:cond delay="600"/>
                                          </p:stCondLst>
                                        </p:cTn>
                                        <p:tgtEl>
                                          <p:spTgt spid="3">
                                            <p:txEl>
                                              <p:pRg st="6" end="6"/>
                                            </p:txEl>
                                          </p:spTgt>
                                        </p:tgtEl>
                                      </p:cBhvr>
                                      <p:from x="100000" y="100000"/>
                                      <p:to x="80000" y="100000"/>
                                    </p:animScale>
                                    <p:anim by="(#ppt_h/3+#ppt_w*0.1)" calcmode="lin" valueType="num">
                                      <p:cBhvr additive="sum">
                                        <p:cTn id="58"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23554"/>
                                        </p:tgtEl>
                                        <p:attrNameLst>
                                          <p:attrName>style.visibility</p:attrName>
                                        </p:attrNameLst>
                                      </p:cBhvr>
                                      <p:to>
                                        <p:strVal val="visible"/>
                                      </p:to>
                                    </p:set>
                                    <p:animEffect transition="in" filter="fade">
                                      <p:cBhvr>
                                        <p:cTn id="63" dur="800" decel="100000"/>
                                        <p:tgtEl>
                                          <p:spTgt spid="23554"/>
                                        </p:tgtEl>
                                      </p:cBhvr>
                                    </p:animEffect>
                                    <p:anim calcmode="lin" valueType="num">
                                      <p:cBhvr>
                                        <p:cTn id="64" dur="800" decel="100000" fill="hold"/>
                                        <p:tgtEl>
                                          <p:spTgt spid="23554"/>
                                        </p:tgtEl>
                                        <p:attrNameLst>
                                          <p:attrName>style.rotation</p:attrName>
                                        </p:attrNameLst>
                                      </p:cBhvr>
                                      <p:tavLst>
                                        <p:tav tm="0">
                                          <p:val>
                                            <p:fltVal val="-90"/>
                                          </p:val>
                                        </p:tav>
                                        <p:tav tm="100000">
                                          <p:val>
                                            <p:fltVal val="0"/>
                                          </p:val>
                                        </p:tav>
                                      </p:tavLst>
                                    </p:anim>
                                    <p:anim calcmode="lin" valueType="num">
                                      <p:cBhvr>
                                        <p:cTn id="65" dur="800" decel="100000" fill="hold"/>
                                        <p:tgtEl>
                                          <p:spTgt spid="23554"/>
                                        </p:tgtEl>
                                        <p:attrNameLst>
                                          <p:attrName>ppt_x</p:attrName>
                                        </p:attrNameLst>
                                      </p:cBhvr>
                                      <p:tavLst>
                                        <p:tav tm="0">
                                          <p:val>
                                            <p:strVal val="#ppt_x+0.4"/>
                                          </p:val>
                                        </p:tav>
                                        <p:tav tm="100000">
                                          <p:val>
                                            <p:strVal val="#ppt_x-0.05"/>
                                          </p:val>
                                        </p:tav>
                                      </p:tavLst>
                                    </p:anim>
                                    <p:anim calcmode="lin" valueType="num">
                                      <p:cBhvr>
                                        <p:cTn id="66" dur="800" decel="100000" fill="hold"/>
                                        <p:tgtEl>
                                          <p:spTgt spid="23554"/>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71736" y="428612"/>
            <a:ext cx="6115064" cy="1143000"/>
          </a:xfrm>
        </p:spPr>
        <p:txBody>
          <a:bodyPr>
            <a:normAutofit fontScale="90000"/>
          </a:bodyPr>
          <a:lstStyle/>
          <a:p>
            <a:r>
              <a:rPr lang="es-MX" b="1" i="1" dirty="0" smtClean="0"/>
              <a:t>Herramientas: ¿Qué dice la ley?</a:t>
            </a:r>
            <a:br>
              <a:rPr lang="es-MX" b="1" i="1" dirty="0" smtClean="0"/>
            </a:br>
            <a:endParaRPr lang="es-MX" dirty="0"/>
          </a:p>
        </p:txBody>
      </p:sp>
      <p:sp>
        <p:nvSpPr>
          <p:cNvPr id="3" name="2 Marcador de contenido"/>
          <p:cNvSpPr>
            <a:spLocks noGrp="1"/>
          </p:cNvSpPr>
          <p:nvPr>
            <p:ph idx="1"/>
          </p:nvPr>
        </p:nvSpPr>
        <p:spPr>
          <a:xfrm>
            <a:off x="2500298" y="1600200"/>
            <a:ext cx="6357982" cy="4525963"/>
          </a:xfrm>
        </p:spPr>
        <p:txBody>
          <a:bodyPr>
            <a:normAutofit/>
          </a:bodyPr>
          <a:lstStyle/>
          <a:p>
            <a:r>
              <a:rPr lang="es-MX" sz="2000" dirty="0" smtClean="0"/>
              <a:t>Las </a:t>
            </a:r>
            <a:r>
              <a:rPr lang="es-MX" sz="2000" dirty="0"/>
              <a:t>máquinas y las herramientas manuales tradicionales son, en la </a:t>
            </a:r>
            <a:r>
              <a:rPr lang="es-MX" sz="2000" dirty="0" smtClean="0"/>
              <a:t>actual terminología </a:t>
            </a:r>
            <a:r>
              <a:rPr lang="es-MX" sz="2000" dirty="0"/>
              <a:t>legal, «equipos de trabajo», definición que incluye «</a:t>
            </a:r>
            <a:r>
              <a:rPr lang="es-MX" sz="2000" dirty="0" smtClean="0"/>
              <a:t>cualquier máquina</a:t>
            </a:r>
            <a:r>
              <a:rPr lang="es-MX" sz="2000" dirty="0"/>
              <a:t>, aparato, instrumento o instalación utilizado en el trabajo</a:t>
            </a:r>
            <a:r>
              <a:rPr lang="es-MX" sz="2000" dirty="0" smtClean="0"/>
              <a:t>».</a:t>
            </a:r>
            <a:endParaRPr lang="es-MX" sz="2000" dirty="0" smtClean="0"/>
          </a:p>
          <a:p>
            <a:endParaRPr lang="es-MX" sz="2000" dirty="0"/>
          </a:p>
          <a:p>
            <a:r>
              <a:rPr lang="es-MX" sz="2000" dirty="0"/>
              <a:t>En consecuencia, todas las obligaciones del empresario que se han </a:t>
            </a:r>
            <a:r>
              <a:rPr lang="es-MX" sz="2000" dirty="0" smtClean="0"/>
              <a:t>señalado con </a:t>
            </a:r>
            <a:r>
              <a:rPr lang="es-MX" sz="2000" dirty="0"/>
              <a:t>relación a las máquinas existen también, con las </a:t>
            </a:r>
            <a:r>
              <a:rPr lang="es-MX" sz="2000" dirty="0" smtClean="0"/>
              <a:t>adaptaciones pertinentes</a:t>
            </a:r>
            <a:r>
              <a:rPr lang="es-MX" sz="2000" dirty="0"/>
              <a:t>, respecto de las herramientas manuales que el empresario </a:t>
            </a:r>
            <a:r>
              <a:rPr lang="es-MX" sz="2000" dirty="0" smtClean="0"/>
              <a:t>pone a </a:t>
            </a:r>
            <a:r>
              <a:rPr lang="es-MX" sz="2000" dirty="0"/>
              <a:t>disposición de sus trabajadores.</a:t>
            </a:r>
            <a:endParaRPr lang="es-MX"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from="(-#ppt_w/2)" to="(#ppt_x)" calcmode="lin" valueType="num">
                                      <p:cBhvr>
                                        <p:cTn id="31" dur="600" fill="hold">
                                          <p:stCondLst>
                                            <p:cond delay="0"/>
                                          </p:stCondLst>
                                        </p:cTn>
                                        <p:tgtEl>
                                          <p:spTgt spid="3">
                                            <p:txEl>
                                              <p:pRg st="2" end="2"/>
                                            </p:txEl>
                                          </p:spTgt>
                                        </p:tgtEl>
                                        <p:attrNameLst>
                                          <p:attrName>ppt_x</p:attrName>
                                        </p:attrNameLst>
                                      </p:cBhvr>
                                    </p:anim>
                                    <p:anim from="0" to="-1.0" calcmode="lin" valueType="num">
                                      <p:cBhvr>
                                        <p:cTn id="32" dur="200" decel="50000" autoRev="1" fill="hold">
                                          <p:stCondLst>
                                            <p:cond delay="600"/>
                                          </p:stCondLst>
                                        </p:cTn>
                                        <p:tgtEl>
                                          <p:spTgt spid="3">
                                            <p:txEl>
                                              <p:pRg st="2" end="2"/>
                                            </p:txEl>
                                          </p:spTgt>
                                        </p:tgtEl>
                                        <p:attrNameLst>
                                          <p:attrName>xshear</p:attrName>
                                        </p:attrNameLst>
                                      </p:cBhvr>
                                    </p:anim>
                                    <p:animScale>
                                      <p:cBhvr>
                                        <p:cTn id="33" dur="200" decel="100000" autoRev="1" fill="hold">
                                          <p:stCondLst>
                                            <p:cond delay="600"/>
                                          </p:stCondLst>
                                        </p:cTn>
                                        <p:tgtEl>
                                          <p:spTgt spid="3">
                                            <p:txEl>
                                              <p:pRg st="2" end="2"/>
                                            </p:txEl>
                                          </p:spTgt>
                                        </p:tgtEl>
                                      </p:cBhvr>
                                      <p:from x="100000" y="100000"/>
                                      <p:to x="80000" y="100000"/>
                                    </p:animScale>
                                    <p:anim by="(#ppt_h/3+#ppt_w*0.1)" calcmode="lin" valueType="num">
                                      <p:cBhvr additive="sum">
                                        <p:cTn id="34"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0298" y="274638"/>
            <a:ext cx="6186502" cy="1143000"/>
          </a:xfrm>
        </p:spPr>
        <p:txBody>
          <a:bodyPr/>
          <a:lstStyle/>
          <a:p>
            <a:r>
              <a:rPr lang="es-MX" b="1" i="1" dirty="0"/>
              <a:t>Máquinas</a:t>
            </a:r>
            <a:endParaRPr lang="es-MX" dirty="0"/>
          </a:p>
        </p:txBody>
      </p:sp>
      <p:sp>
        <p:nvSpPr>
          <p:cNvPr id="3" name="2 Marcador de contenido"/>
          <p:cNvSpPr>
            <a:spLocks noGrp="1"/>
          </p:cNvSpPr>
          <p:nvPr>
            <p:ph idx="1"/>
          </p:nvPr>
        </p:nvSpPr>
        <p:spPr>
          <a:xfrm>
            <a:off x="2571736" y="1600200"/>
            <a:ext cx="6115064" cy="4525963"/>
          </a:xfrm>
        </p:spPr>
        <p:txBody>
          <a:bodyPr>
            <a:normAutofit/>
          </a:bodyPr>
          <a:lstStyle/>
          <a:p>
            <a:r>
              <a:rPr lang="es-MX" sz="2000" i="1" dirty="0"/>
              <a:t>¿Cuál es el riesgo</a:t>
            </a:r>
            <a:r>
              <a:rPr lang="es-MX" sz="2000" i="1" dirty="0" smtClean="0"/>
              <a:t>?</a:t>
            </a:r>
            <a:endParaRPr lang="es-MX" sz="2000" i="1" dirty="0" smtClean="0"/>
          </a:p>
          <a:p>
            <a:endParaRPr lang="es-MX" sz="2000" i="1" dirty="0"/>
          </a:p>
          <a:p>
            <a:r>
              <a:rPr lang="es-MX" sz="2000" dirty="0"/>
              <a:t>Los accidentes en el trabajo con máquinas pueden ser por contacto </a:t>
            </a:r>
            <a:r>
              <a:rPr lang="es-MX" sz="2000" dirty="0" smtClean="0"/>
              <a:t>o </a:t>
            </a:r>
            <a:r>
              <a:rPr lang="es-MX" sz="2000" dirty="0" err="1" smtClean="0"/>
              <a:t>atrapamiento</a:t>
            </a:r>
            <a:r>
              <a:rPr lang="es-MX" sz="2000" dirty="0" smtClean="0"/>
              <a:t> </a:t>
            </a:r>
            <a:r>
              <a:rPr lang="es-MX" sz="2000" dirty="0"/>
              <a:t>en partes móviles y por golpes con elementos de </a:t>
            </a:r>
            <a:r>
              <a:rPr lang="es-MX" sz="2000" dirty="0" smtClean="0"/>
              <a:t>la máquina </a:t>
            </a:r>
            <a:r>
              <a:rPr lang="es-MX" sz="2000" dirty="0"/>
              <a:t>o con objetos despedidos durante el funcionamiento de </a:t>
            </a:r>
            <a:r>
              <a:rPr lang="es-MX" sz="2000" dirty="0" smtClean="0"/>
              <a:t>la misma</a:t>
            </a:r>
            <a:r>
              <a:rPr lang="es-MX" sz="2000" dirty="0"/>
              <a:t>.</a:t>
            </a:r>
            <a:endParaRPr lang="es-MX" sz="2000" dirty="0"/>
          </a:p>
          <a:p>
            <a:endParaRPr lang="es-MX" sz="2000" dirty="0" smtClean="0"/>
          </a:p>
          <a:p>
            <a:r>
              <a:rPr lang="es-MX" sz="2000" dirty="0" smtClean="0"/>
              <a:t>De </a:t>
            </a:r>
            <a:r>
              <a:rPr lang="es-MX" sz="2000" dirty="0"/>
              <a:t>aquí que las lesiones sean, principalmente, por alguno de </a:t>
            </a:r>
            <a:r>
              <a:rPr lang="es-MX" sz="2000" dirty="0" smtClean="0"/>
              <a:t>estos motivos</a:t>
            </a:r>
            <a:r>
              <a:rPr lang="es-MX" sz="2000" dirty="0"/>
              <a:t>: aplastamiento, cizallamiento, corte o seccionamiento, </a:t>
            </a:r>
            <a:r>
              <a:rPr lang="es-MX" sz="2000" dirty="0" smtClean="0"/>
              <a:t>arrastre, impacto</a:t>
            </a:r>
            <a:r>
              <a:rPr lang="es-MX" sz="2000" dirty="0"/>
              <a:t>, </a:t>
            </a:r>
            <a:r>
              <a:rPr lang="es-MX" sz="2000" dirty="0" err="1"/>
              <a:t>puncionamiento</a:t>
            </a:r>
            <a:r>
              <a:rPr lang="es-MX" sz="2000" dirty="0"/>
              <a:t>, fricción o abrasión y proyección </a:t>
            </a:r>
            <a:r>
              <a:rPr lang="es-MX" sz="2000" dirty="0" smtClean="0"/>
              <a:t>de materiales</a:t>
            </a:r>
            <a:r>
              <a:rPr lang="es-MX" sz="2000" dirty="0"/>
              <a:t>.</a:t>
            </a:r>
            <a:endParaRPr lang="es-MX"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from="(-#ppt_w/2)" to="(#ppt_x)" calcmode="lin" valueType="num">
                                      <p:cBhvr>
                                        <p:cTn id="33" dur="600" fill="hold">
                                          <p:stCondLst>
                                            <p:cond delay="0"/>
                                          </p:stCondLst>
                                        </p:cTn>
                                        <p:tgtEl>
                                          <p:spTgt spid="3">
                                            <p:txEl>
                                              <p:pRg st="2" end="2"/>
                                            </p:txEl>
                                          </p:spTgt>
                                        </p:tgtEl>
                                        <p:attrNameLst>
                                          <p:attrName>ppt_x</p:attrName>
                                        </p:attrNameLst>
                                      </p:cBhvr>
                                    </p:anim>
                                    <p:anim from="0" to="-1.0" calcmode="lin" valueType="num">
                                      <p:cBhvr>
                                        <p:cTn id="34" dur="200" decel="50000" autoRev="1" fill="hold">
                                          <p:stCondLst>
                                            <p:cond delay="600"/>
                                          </p:stCondLst>
                                        </p:cTn>
                                        <p:tgtEl>
                                          <p:spTgt spid="3">
                                            <p:txEl>
                                              <p:pRg st="2" end="2"/>
                                            </p:txEl>
                                          </p:spTgt>
                                        </p:tgtEl>
                                        <p:attrNameLst>
                                          <p:attrName>xshear</p:attrName>
                                        </p:attrNameLst>
                                      </p:cBhvr>
                                    </p:anim>
                                    <p:animScale>
                                      <p:cBhvr>
                                        <p:cTn id="35" dur="200" decel="100000" autoRev="1" fill="hold">
                                          <p:stCondLst>
                                            <p:cond delay="600"/>
                                          </p:stCondLst>
                                        </p:cTn>
                                        <p:tgtEl>
                                          <p:spTgt spid="3">
                                            <p:txEl>
                                              <p:pRg st="2" end="2"/>
                                            </p:txEl>
                                          </p:spTgt>
                                        </p:tgtEl>
                                      </p:cBhvr>
                                      <p:from x="100000" y="100000"/>
                                      <p:to x="80000" y="100000"/>
                                    </p:animScale>
                                    <p:anim by="(#ppt_h/3+#ppt_w*0.1)" calcmode="lin" valueType="num">
                                      <p:cBhvr additive="sum">
                                        <p:cTn id="3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from="(-#ppt_w/2)" to="(#ppt_x)" calcmode="lin" valueType="num">
                                      <p:cBhvr>
                                        <p:cTn id="41" dur="600" fill="hold">
                                          <p:stCondLst>
                                            <p:cond delay="0"/>
                                          </p:stCondLst>
                                        </p:cTn>
                                        <p:tgtEl>
                                          <p:spTgt spid="3">
                                            <p:txEl>
                                              <p:pRg st="4" end="4"/>
                                            </p:txEl>
                                          </p:spTgt>
                                        </p:tgtEl>
                                        <p:attrNameLst>
                                          <p:attrName>ppt_x</p:attrName>
                                        </p:attrNameLst>
                                      </p:cBhvr>
                                    </p:anim>
                                    <p:anim from="0" to="-1.0" calcmode="lin" valueType="num">
                                      <p:cBhvr>
                                        <p:cTn id="42" dur="200" decel="50000" autoRev="1" fill="hold">
                                          <p:stCondLst>
                                            <p:cond delay="600"/>
                                          </p:stCondLst>
                                        </p:cTn>
                                        <p:tgtEl>
                                          <p:spTgt spid="3">
                                            <p:txEl>
                                              <p:pRg st="4" end="4"/>
                                            </p:txEl>
                                          </p:spTgt>
                                        </p:tgtEl>
                                        <p:attrNameLst>
                                          <p:attrName>xshear</p:attrName>
                                        </p:attrNameLst>
                                      </p:cBhvr>
                                    </p:anim>
                                    <p:animScale>
                                      <p:cBhvr>
                                        <p:cTn id="43" dur="200" decel="100000" autoRev="1" fill="hold">
                                          <p:stCondLst>
                                            <p:cond delay="600"/>
                                          </p:stCondLst>
                                        </p:cTn>
                                        <p:tgtEl>
                                          <p:spTgt spid="3">
                                            <p:txEl>
                                              <p:pRg st="4" end="4"/>
                                            </p:txEl>
                                          </p:spTgt>
                                        </p:tgtEl>
                                      </p:cBhvr>
                                      <p:from x="100000" y="100000"/>
                                      <p:to x="80000" y="100000"/>
                                    </p:animScale>
                                    <p:anim by="(#ppt_h/3+#ppt_w*0.1)" calcmode="lin" valueType="num">
                                      <p:cBhvr additive="sum">
                                        <p:cTn id="44"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8860" y="785794"/>
            <a:ext cx="6186502" cy="1857387"/>
          </a:xfrm>
        </p:spPr>
        <p:txBody>
          <a:bodyPr>
            <a:normAutofit lnSpcReduction="10000"/>
          </a:bodyPr>
          <a:lstStyle/>
          <a:p>
            <a:pPr>
              <a:buNone/>
            </a:pPr>
            <a:r>
              <a:rPr lang="es-MX" sz="2800" b="1" i="1" dirty="0" smtClean="0"/>
              <a:t>¿Dónde está el riesgo?</a:t>
            </a:r>
            <a:endParaRPr lang="es-MX" sz="2800" b="1" i="1" dirty="0" smtClean="0"/>
          </a:p>
          <a:p>
            <a:r>
              <a:rPr lang="es-MX" sz="2000" dirty="0" smtClean="0"/>
              <a:t>En las partes móviles de la máquina.</a:t>
            </a:r>
            <a:endParaRPr lang="es-MX" sz="2000" dirty="0" smtClean="0"/>
          </a:p>
          <a:p>
            <a:r>
              <a:rPr lang="es-MX" sz="2000" dirty="0" smtClean="0"/>
              <a:t>Al entrar en contacto con las partes móviles de la máquina, la persona p</a:t>
            </a:r>
            <a:r>
              <a:rPr lang="pt-BR" sz="2000" dirty="0" err="1" smtClean="0"/>
              <a:t>uede</a:t>
            </a:r>
            <a:r>
              <a:rPr lang="pt-BR" sz="2000" dirty="0" smtClean="0"/>
              <a:t> ser golpeada o </a:t>
            </a:r>
            <a:r>
              <a:rPr lang="pt-BR" sz="2000" dirty="0" err="1" smtClean="0"/>
              <a:t>atrapada</a:t>
            </a:r>
            <a:r>
              <a:rPr lang="pt-BR" sz="2000" dirty="0" smtClean="0"/>
              <a:t>.</a:t>
            </a:r>
            <a:endParaRPr lang="es-MX" sz="2000" dirty="0"/>
          </a:p>
        </p:txBody>
      </p:sp>
      <p:pic>
        <p:nvPicPr>
          <p:cNvPr id="2050" name="Picture 2"/>
          <p:cNvPicPr>
            <a:picLocks noChangeAspect="1" noChangeArrowheads="1"/>
          </p:cNvPicPr>
          <p:nvPr/>
        </p:nvPicPr>
        <p:blipFill>
          <a:blip r:embed="rId1" cstate="print"/>
          <a:srcRect/>
          <a:stretch>
            <a:fillRect/>
          </a:stretch>
        </p:blipFill>
        <p:spPr bwMode="auto">
          <a:xfrm>
            <a:off x="2357422" y="2786082"/>
            <a:ext cx="6715172" cy="3929066"/>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box(in)">
                                      <p:cBhvr>
                                        <p:cTn id="3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1" cstate="print"/>
          <a:srcRect/>
          <a:stretch>
            <a:fillRect/>
          </a:stretch>
        </p:blipFill>
        <p:spPr bwMode="auto">
          <a:xfrm>
            <a:off x="2285981" y="1428736"/>
            <a:ext cx="6858019" cy="4750244"/>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4)">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cstate="print"/>
          <a:srcRect/>
          <a:stretch>
            <a:fillRect/>
          </a:stretch>
        </p:blipFill>
        <p:spPr bwMode="auto">
          <a:xfrm>
            <a:off x="2285984" y="1357298"/>
            <a:ext cx="6858016" cy="492922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strVal val="#ppt_w*2.5"/>
                                          </p:val>
                                        </p:tav>
                                        <p:tav tm="100000">
                                          <p:val>
                                            <p:strVal val="#ppt_w"/>
                                          </p:val>
                                        </p:tav>
                                      </p:tavLst>
                                    </p:anim>
                                    <p:anim calcmode="lin" valueType="num">
                                      <p:cBhvr>
                                        <p:cTn id="8" dur="500" fill="hold"/>
                                        <p:tgtEl>
                                          <p:spTgt spid="4098"/>
                                        </p:tgtEl>
                                        <p:attrNameLst>
                                          <p:attrName>ppt_h</p:attrName>
                                        </p:attrNameLst>
                                      </p:cBhvr>
                                      <p:tavLst>
                                        <p:tav tm="0">
                                          <p:val>
                                            <p:strVal val="#ppt_h*0.01"/>
                                          </p:val>
                                        </p:tav>
                                        <p:tav tm="100000">
                                          <p:val>
                                            <p:strVal val="#ppt_h"/>
                                          </p:val>
                                        </p:tav>
                                      </p:tavLst>
                                    </p:anim>
                                    <p:anim calcmode="lin" valueType="num">
                                      <p:cBhvr>
                                        <p:cTn id="9" dur="500" fill="hold"/>
                                        <p:tgtEl>
                                          <p:spTgt spid="4098"/>
                                        </p:tgtEl>
                                        <p:attrNameLst>
                                          <p:attrName>ppt_x</p:attrName>
                                        </p:attrNameLst>
                                      </p:cBhvr>
                                      <p:tavLst>
                                        <p:tav tm="0">
                                          <p:val>
                                            <p:strVal val="#ppt_x"/>
                                          </p:val>
                                        </p:tav>
                                        <p:tav tm="100000">
                                          <p:val>
                                            <p:strVal val="#ppt_x"/>
                                          </p:val>
                                        </p:tav>
                                      </p:tavLst>
                                    </p:anim>
                                    <p:anim calcmode="lin" valueType="num">
                                      <p:cBhvr>
                                        <p:cTn id="10" dur="500" fill="hold"/>
                                        <p:tgtEl>
                                          <p:spTgt spid="4098"/>
                                        </p:tgtEl>
                                        <p:attrNameLst>
                                          <p:attrName>ppt_y</p:attrName>
                                        </p:attrNameLst>
                                      </p:cBhvr>
                                      <p:tavLst>
                                        <p:tav tm="0">
                                          <p:val>
                                            <p:strVal val="#ppt_h+1"/>
                                          </p:val>
                                        </p:tav>
                                        <p:tav tm="100000">
                                          <p:val>
                                            <p:strVal val="#ppt_y"/>
                                          </p:val>
                                        </p:tav>
                                      </p:tavLst>
                                    </p:anim>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8860" y="274638"/>
            <a:ext cx="6257940" cy="1143000"/>
          </a:xfrm>
        </p:spPr>
        <p:txBody>
          <a:bodyPr/>
          <a:lstStyle/>
          <a:p>
            <a:r>
              <a:rPr lang="es-MX" dirty="0" smtClean="0"/>
              <a:t>Prevención del Riesgo</a:t>
            </a:r>
            <a:endParaRPr lang="es-MX" dirty="0"/>
          </a:p>
        </p:txBody>
      </p:sp>
      <p:sp>
        <p:nvSpPr>
          <p:cNvPr id="3" name="2 Marcador de contenido"/>
          <p:cNvSpPr>
            <a:spLocks noGrp="1"/>
          </p:cNvSpPr>
          <p:nvPr>
            <p:ph idx="1"/>
          </p:nvPr>
        </p:nvSpPr>
        <p:spPr>
          <a:xfrm>
            <a:off x="2343160" y="1357298"/>
            <a:ext cx="6800840" cy="4857784"/>
          </a:xfrm>
        </p:spPr>
        <p:txBody>
          <a:bodyPr>
            <a:normAutofit/>
          </a:bodyPr>
          <a:lstStyle/>
          <a:p>
            <a:r>
              <a:rPr lang="es-MX" sz="2000" dirty="0"/>
              <a:t>Se suele distinguir entre medidas integradas en la máquina y medidas </a:t>
            </a:r>
            <a:r>
              <a:rPr lang="es-MX" sz="2000" dirty="0" smtClean="0"/>
              <a:t>no integradas </a:t>
            </a:r>
            <a:r>
              <a:rPr lang="es-MX" sz="2000" dirty="0"/>
              <a:t>en la máquina. La prevención integrada incluye todas </a:t>
            </a:r>
            <a:r>
              <a:rPr lang="es-MX" sz="2000" dirty="0" smtClean="0"/>
              <a:t>las técnicas de </a:t>
            </a:r>
            <a:r>
              <a:rPr lang="es-MX" sz="2000" dirty="0"/>
              <a:t>seguridad aplicadas en el diseño y construcción de la máquina.</a:t>
            </a:r>
            <a:endParaRPr lang="es-MX" sz="2000" dirty="0"/>
          </a:p>
          <a:p>
            <a:endParaRPr lang="es-MX" sz="2000" dirty="0" smtClean="0"/>
          </a:p>
          <a:p>
            <a:r>
              <a:rPr lang="es-MX" sz="2000" dirty="0" smtClean="0"/>
              <a:t>La </a:t>
            </a:r>
            <a:r>
              <a:rPr lang="es-MX" sz="2000" dirty="0"/>
              <a:t>prevención no integrada se refiere a la protección personal, la </a:t>
            </a:r>
            <a:r>
              <a:rPr lang="es-MX" sz="2000" dirty="0" smtClean="0"/>
              <a:t>formación, los </a:t>
            </a:r>
            <a:r>
              <a:rPr lang="es-MX" sz="2000" dirty="0"/>
              <a:t>métodos de trabajo y las normas de la empresa y el </a:t>
            </a:r>
            <a:r>
              <a:rPr lang="es-MX" sz="2000" dirty="0" smtClean="0"/>
              <a:t>mantenimiento de </a:t>
            </a:r>
            <a:r>
              <a:rPr lang="es-MX" sz="2000" dirty="0"/>
              <a:t>las </a:t>
            </a:r>
            <a:r>
              <a:rPr lang="es-MX" sz="2000" dirty="0" smtClean="0"/>
              <a:t>máquinas. Entre </a:t>
            </a:r>
            <a:r>
              <a:rPr lang="es-MX" sz="2000" dirty="0"/>
              <a:t>las distintas posibilidades de actuación para reforzar la </a:t>
            </a:r>
            <a:r>
              <a:rPr lang="es-MX" sz="2000" dirty="0" smtClean="0"/>
              <a:t>seguridad en </a:t>
            </a:r>
            <a:r>
              <a:rPr lang="es-MX" sz="2000" dirty="0"/>
              <a:t>máquinas tenemos:</a:t>
            </a:r>
            <a:endParaRPr lang="es-MX" sz="2000" dirty="0"/>
          </a:p>
          <a:p>
            <a:pPr>
              <a:buNone/>
            </a:pPr>
            <a:endParaRPr lang="es-MX"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3">
                                            <p:txEl>
                                              <p:pRg st="0" end="0"/>
                                            </p:txEl>
                                          </p:spTgt>
                                        </p:tgtEl>
                                        <p:attrNameLst>
                                          <p:attrName>ppt_x</p:attrName>
                                        </p:attrNameLst>
                                      </p:cBhvr>
                                    </p:anim>
                                    <p:anim from="0" to="-1.0" calcmode="lin" valueType="num">
                                      <p:cBhvr>
                                        <p:cTn id="26" dur="200" decel="50000" autoRev="1" fill="hold">
                                          <p:stCondLst>
                                            <p:cond delay="600"/>
                                          </p:stCondLst>
                                        </p:cTn>
                                        <p:tgtEl>
                                          <p:spTgt spid="3">
                                            <p:txEl>
                                              <p:pRg st="0" end="0"/>
                                            </p:txEl>
                                          </p:spTgt>
                                        </p:tgtEl>
                                        <p:attrNameLst>
                                          <p:attrName>xshear</p:attrName>
                                        </p:attrNameLst>
                                      </p:cBhvr>
                                    </p:anim>
                                    <p:animScale>
                                      <p:cBhvr>
                                        <p:cTn id="27" dur="200" decel="100000" autoRev="1" fill="hold">
                                          <p:stCondLst>
                                            <p:cond delay="600"/>
                                          </p:stCondLst>
                                        </p:cTn>
                                        <p:tgtEl>
                                          <p:spTgt spid="3">
                                            <p:txEl>
                                              <p:pRg st="0" end="0"/>
                                            </p:txEl>
                                          </p:spTgt>
                                        </p:tgtEl>
                                      </p:cBhvr>
                                      <p:from x="100000" y="100000"/>
                                      <p:to x="80000" y="100000"/>
                                    </p:animScale>
                                    <p:anim by="(#ppt_h/3+#ppt_w*0.1)" calcmode="lin" valueType="num">
                                      <p:cBhvr additive="sum">
                                        <p:cTn id="2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from="(-#ppt_w/2)" to="(#ppt_x)" calcmode="lin" valueType="num">
                                      <p:cBhvr>
                                        <p:cTn id="33" dur="600" fill="hold">
                                          <p:stCondLst>
                                            <p:cond delay="0"/>
                                          </p:stCondLst>
                                        </p:cTn>
                                        <p:tgtEl>
                                          <p:spTgt spid="3">
                                            <p:txEl>
                                              <p:pRg st="2" end="2"/>
                                            </p:txEl>
                                          </p:spTgt>
                                        </p:tgtEl>
                                        <p:attrNameLst>
                                          <p:attrName>ppt_x</p:attrName>
                                        </p:attrNameLst>
                                      </p:cBhvr>
                                    </p:anim>
                                    <p:anim from="0" to="-1.0" calcmode="lin" valueType="num">
                                      <p:cBhvr>
                                        <p:cTn id="34" dur="200" decel="50000" autoRev="1" fill="hold">
                                          <p:stCondLst>
                                            <p:cond delay="600"/>
                                          </p:stCondLst>
                                        </p:cTn>
                                        <p:tgtEl>
                                          <p:spTgt spid="3">
                                            <p:txEl>
                                              <p:pRg st="2" end="2"/>
                                            </p:txEl>
                                          </p:spTgt>
                                        </p:tgtEl>
                                        <p:attrNameLst>
                                          <p:attrName>xshear</p:attrName>
                                        </p:attrNameLst>
                                      </p:cBhvr>
                                    </p:anim>
                                    <p:animScale>
                                      <p:cBhvr>
                                        <p:cTn id="35" dur="200" decel="100000" autoRev="1" fill="hold">
                                          <p:stCondLst>
                                            <p:cond delay="600"/>
                                          </p:stCondLst>
                                        </p:cTn>
                                        <p:tgtEl>
                                          <p:spTgt spid="3">
                                            <p:txEl>
                                              <p:pRg st="2" end="2"/>
                                            </p:txEl>
                                          </p:spTgt>
                                        </p:tgtEl>
                                      </p:cBhvr>
                                      <p:from x="100000" y="100000"/>
                                      <p:to x="80000" y="100000"/>
                                    </p:animScale>
                                    <p:anim by="(#ppt_h/3+#ppt_w*0.1)" calcmode="lin" valueType="num">
                                      <p:cBhvr additive="sum">
                                        <p:cTn id="36"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85984" y="1428736"/>
            <a:ext cx="6858016" cy="4900634"/>
          </a:xfrm>
        </p:spPr>
        <p:txBody>
          <a:bodyPr>
            <a:normAutofit fontScale="25000" lnSpcReduction="20000"/>
          </a:bodyPr>
          <a:lstStyle/>
          <a:p>
            <a:r>
              <a:rPr lang="es-MX" sz="8000" dirty="0" smtClean="0"/>
              <a:t> Prevención intrínseca: se refiere a la concepción de la máquina, disposición y montaje de sus elementos para que en sí mismos no constituyan un riesgo (dimensionamiento de las partes mecánicas, diseño de circuitos en los que el fallo no sea posible, eliminación de salientes y aristas cortantes, aislamiento de mecanismos de transmisión peligrosos, etc.).</a:t>
            </a:r>
            <a:endParaRPr lang="es-MX" sz="8000" dirty="0" smtClean="0"/>
          </a:p>
          <a:p>
            <a:endParaRPr lang="es-MX" sz="8000" dirty="0" smtClean="0"/>
          </a:p>
          <a:p>
            <a:r>
              <a:rPr lang="es-MX" sz="8000" dirty="0" smtClean="0"/>
              <a:t> </a:t>
            </a:r>
            <a:r>
              <a:rPr lang="es-MX" sz="8000" dirty="0"/>
              <a:t>Técnicas de protección: cuando después de lo anterior </a:t>
            </a:r>
            <a:r>
              <a:rPr lang="es-MX" sz="8000" dirty="0" smtClean="0"/>
              <a:t>persisten riesgos</a:t>
            </a:r>
            <a:r>
              <a:rPr lang="es-MX" sz="8000" dirty="0"/>
              <a:t>, se pueden incorporar elementos de seguridad, como:</a:t>
            </a:r>
            <a:endParaRPr lang="es-MX" sz="8000" dirty="0"/>
          </a:p>
          <a:p>
            <a:pPr>
              <a:buNone/>
            </a:pPr>
            <a:r>
              <a:rPr lang="es-MX" sz="8000" dirty="0" smtClean="0"/>
              <a:t>	a</a:t>
            </a:r>
            <a:r>
              <a:rPr lang="es-MX" sz="8000" dirty="0"/>
              <a:t>) resguardos: sirven de barrera para evitar el contacto del cuerpo </a:t>
            </a:r>
            <a:r>
              <a:rPr lang="es-MX" sz="8000" dirty="0" smtClean="0"/>
              <a:t>con la </a:t>
            </a:r>
            <a:r>
              <a:rPr lang="es-MX" sz="8000" dirty="0"/>
              <a:t>parte peligrosa de la máquina;</a:t>
            </a:r>
            <a:endParaRPr lang="es-MX" sz="8000" dirty="0"/>
          </a:p>
          <a:p>
            <a:pPr>
              <a:buNone/>
            </a:pPr>
            <a:r>
              <a:rPr lang="es-MX" sz="8000" dirty="0" smtClean="0"/>
              <a:t>	b</a:t>
            </a:r>
            <a:r>
              <a:rPr lang="es-MX" sz="8000" dirty="0"/>
              <a:t>) detectores de presencia: detienen la máquina antes de que se </a:t>
            </a:r>
            <a:r>
              <a:rPr lang="es-MX" sz="8000" dirty="0" smtClean="0"/>
              <a:t>produzca el </a:t>
            </a:r>
            <a:r>
              <a:rPr lang="es-MX" sz="8000" dirty="0"/>
              <a:t>contacto de la persona con el punto de peligro;</a:t>
            </a:r>
            <a:endParaRPr lang="es-MX" sz="8000" dirty="0"/>
          </a:p>
          <a:p>
            <a:pPr>
              <a:buNone/>
            </a:pPr>
            <a:r>
              <a:rPr lang="es-MX" sz="8000" dirty="0" smtClean="0"/>
              <a:t>	c</a:t>
            </a:r>
            <a:r>
              <a:rPr lang="es-MX" sz="8000" dirty="0"/>
              <a:t>) dispositivos de protección: obligan a tener las partes del cuerpo </a:t>
            </a:r>
            <a:r>
              <a:rPr lang="es-MX" sz="8000" dirty="0" smtClean="0"/>
              <a:t>con posible </a:t>
            </a:r>
            <a:r>
              <a:rPr lang="es-MX" sz="8000" dirty="0"/>
              <a:t>riesgo fuera de la zona de peligro.</a:t>
            </a:r>
            <a:endParaRPr lang="es-MX" sz="8000" dirty="0" smtClean="0"/>
          </a:p>
          <a:p>
            <a:endParaRPr lang="es-MX"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3">
                                            <p:txEl>
                                              <p:pRg st="2" end="2"/>
                                            </p:txEl>
                                          </p:spTgt>
                                        </p:tgtEl>
                                        <p:attrNameLst>
                                          <p:attrName>ppt_x</p:attrName>
                                        </p:attrNameLst>
                                      </p:cBhvr>
                                    </p:anim>
                                    <p:anim from="0" to="-1.0" calcmode="lin" valueType="num">
                                      <p:cBhvr>
                                        <p:cTn id="16" dur="200" decel="50000" autoRev="1" fill="hold">
                                          <p:stCondLst>
                                            <p:cond delay="600"/>
                                          </p:stCondLst>
                                        </p:cTn>
                                        <p:tgtEl>
                                          <p:spTgt spid="3">
                                            <p:txEl>
                                              <p:pRg st="2" end="2"/>
                                            </p:txEl>
                                          </p:spTgt>
                                        </p:tgtEl>
                                        <p:attrNameLst>
                                          <p:attrName>xshear</p:attrName>
                                        </p:attrNameLst>
                                      </p:cBhvr>
                                    </p:anim>
                                    <p:animScale>
                                      <p:cBhvr>
                                        <p:cTn id="17" dur="200" decel="100000" autoRev="1" fill="hold">
                                          <p:stCondLst>
                                            <p:cond delay="600"/>
                                          </p:stCondLst>
                                        </p:cTn>
                                        <p:tgtEl>
                                          <p:spTgt spid="3">
                                            <p:txEl>
                                              <p:pRg st="2" end="2"/>
                                            </p:txEl>
                                          </p:spTgt>
                                        </p:tgtEl>
                                      </p:cBhvr>
                                      <p:from x="100000" y="100000"/>
                                      <p:to x="80000" y="100000"/>
                                    </p:animScale>
                                    <p:anim by="(#ppt_h/3+#ppt_w*0.1)" calcmode="lin" valueType="num">
                                      <p:cBhvr additive="sum">
                                        <p:cTn id="18"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57422" y="1600200"/>
            <a:ext cx="6786578" cy="4525963"/>
          </a:xfrm>
        </p:spPr>
        <p:txBody>
          <a:bodyPr>
            <a:normAutofit lnSpcReduction="10000"/>
          </a:bodyPr>
          <a:lstStyle/>
          <a:p>
            <a:pPr algn="ctr">
              <a:buNone/>
            </a:pPr>
            <a:r>
              <a:rPr lang="es-MX" b="1" i="1" u="sng" dirty="0" smtClean="0"/>
              <a:t>SI TRABAJAS CON MÁQUINAS</a:t>
            </a:r>
            <a:endParaRPr lang="es-MX" b="1" i="1" u="sng" dirty="0" smtClean="0"/>
          </a:p>
          <a:p>
            <a:pPr>
              <a:buNone/>
            </a:pPr>
            <a:r>
              <a:rPr lang="es-MX" i="1" dirty="0" smtClean="0"/>
              <a:t>Asegúrate</a:t>
            </a:r>
            <a:r>
              <a:rPr lang="es-MX" i="1" dirty="0"/>
              <a:t>...</a:t>
            </a:r>
            <a:endParaRPr lang="es-MX" i="1" dirty="0"/>
          </a:p>
          <a:p>
            <a:r>
              <a:rPr lang="es-MX" sz="2000" dirty="0" smtClean="0"/>
              <a:t>Que </a:t>
            </a:r>
            <a:r>
              <a:rPr lang="es-MX" sz="2000" dirty="0"/>
              <a:t>sabes parar la máquina antes de usarla.</a:t>
            </a:r>
            <a:endParaRPr lang="es-MX" sz="2000" dirty="0"/>
          </a:p>
          <a:p>
            <a:r>
              <a:rPr lang="es-MX" sz="2000" dirty="0" smtClean="0"/>
              <a:t>Que </a:t>
            </a:r>
            <a:r>
              <a:rPr lang="es-MX" sz="2000" dirty="0"/>
              <a:t>los resguardos fijos están colocados correctamente y que funcionan.</a:t>
            </a:r>
            <a:endParaRPr lang="es-MX" sz="2000" dirty="0"/>
          </a:p>
          <a:p>
            <a:r>
              <a:rPr lang="es-MX" sz="2000" dirty="0" smtClean="0"/>
              <a:t>Que </a:t>
            </a:r>
            <a:r>
              <a:rPr lang="es-MX" sz="2000" dirty="0"/>
              <a:t>los materiales a utilizar no entorpecen los movimientos de </a:t>
            </a:r>
            <a:r>
              <a:rPr lang="es-MX" sz="2000" dirty="0" smtClean="0"/>
              <a:t>la máquina</a:t>
            </a:r>
            <a:r>
              <a:rPr lang="es-MX" sz="2000" dirty="0"/>
              <a:t>.</a:t>
            </a:r>
            <a:endParaRPr lang="es-MX" sz="2000" dirty="0"/>
          </a:p>
          <a:p>
            <a:r>
              <a:rPr lang="es-MX" sz="2000" dirty="0" smtClean="0"/>
              <a:t>Que </a:t>
            </a:r>
            <a:r>
              <a:rPr lang="es-MX" sz="2000" dirty="0"/>
              <a:t>la zona de trabajo alrededor de la máquina está despejada, </a:t>
            </a:r>
            <a:r>
              <a:rPr lang="es-MX" sz="2000" dirty="0" smtClean="0"/>
              <a:t>limpia y </a:t>
            </a:r>
            <a:r>
              <a:rPr lang="es-MX" sz="2000" dirty="0"/>
              <a:t>libre de obstáculos.</a:t>
            </a:r>
            <a:endParaRPr lang="es-MX" sz="2000" dirty="0"/>
          </a:p>
          <a:p>
            <a:r>
              <a:rPr lang="es-MX" sz="2000" dirty="0" smtClean="0"/>
              <a:t>Que </a:t>
            </a:r>
            <a:r>
              <a:rPr lang="es-MX" sz="2000" dirty="0"/>
              <a:t>el encargado está enterado cuando una máquina no </a:t>
            </a:r>
            <a:r>
              <a:rPr lang="es-MX" sz="2000" dirty="0" smtClean="0"/>
              <a:t>funciona correctamente</a:t>
            </a:r>
            <a:r>
              <a:rPr lang="es-MX" sz="2000" dirty="0"/>
              <a:t>.</a:t>
            </a:r>
            <a:endParaRPr lang="es-MX" sz="2000" dirty="0"/>
          </a:p>
          <a:p>
            <a:r>
              <a:rPr lang="es-MX" sz="2000" dirty="0" smtClean="0"/>
              <a:t>Que </a:t>
            </a:r>
            <a:r>
              <a:rPr lang="es-MX" sz="2000" dirty="0"/>
              <a:t>dispones de los elementos de protección personal necesarios.</a:t>
            </a:r>
            <a:endParaRPr lang="es-MX" sz="2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3">
                                            <p:txEl>
                                              <p:pRg st="1" end="1"/>
                                            </p:txEl>
                                          </p:spTgt>
                                        </p:tgtEl>
                                        <p:attrNameLst>
                                          <p:attrName>ppt_x</p:attrName>
                                        </p:attrNameLst>
                                      </p:cBhvr>
                                    </p:anim>
                                    <p:anim from="0" to="-1.0" calcmode="lin" valueType="num">
                                      <p:cBhvr>
                                        <p:cTn id="26" dur="200" decel="50000" autoRev="1" fill="hold">
                                          <p:stCondLst>
                                            <p:cond delay="600"/>
                                          </p:stCondLst>
                                        </p:cTn>
                                        <p:tgtEl>
                                          <p:spTgt spid="3">
                                            <p:txEl>
                                              <p:pRg st="1" end="1"/>
                                            </p:txEl>
                                          </p:spTgt>
                                        </p:tgtEl>
                                        <p:attrNameLst>
                                          <p:attrName>xshear</p:attrName>
                                        </p:attrNameLst>
                                      </p:cBhvr>
                                    </p:anim>
                                    <p:animScale>
                                      <p:cBhvr>
                                        <p:cTn id="27" dur="200" decel="100000" autoRev="1" fill="hold">
                                          <p:stCondLst>
                                            <p:cond delay="600"/>
                                          </p:stCondLst>
                                        </p:cTn>
                                        <p:tgtEl>
                                          <p:spTgt spid="3">
                                            <p:txEl>
                                              <p:pRg st="1" end="1"/>
                                            </p:txEl>
                                          </p:spTgt>
                                        </p:tgtEl>
                                      </p:cBhvr>
                                      <p:from x="100000" y="100000"/>
                                      <p:to x="80000" y="100000"/>
                                    </p:animScale>
                                    <p:anim by="(#ppt_h/3+#ppt_w*0.1)" calcmode="lin" valueType="num">
                                      <p:cBhvr additive="sum">
                                        <p:cTn id="2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nodeType="clickEffect">
                                  <p:stCondLst>
                                    <p:cond delay="0"/>
                                  </p:stCondLst>
                                  <p:iterate type="lt">
                                    <p:tmPct val="10000"/>
                                  </p:iterate>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
                                          </p:val>
                                        </p:tav>
                                        <p:tav tm="100000">
                                          <p:val>
                                            <p:strVal val="#ppt_y"/>
                                          </p:val>
                                        </p:tav>
                                      </p:tavLst>
                                    </p:anim>
                                  </p:childTnLst>
                                </p:cTn>
                              </p:par>
                              <p:par>
                                <p:cTn id="36" presetID="40" presetClass="entr" presetSubtype="0" fill="hold" nodeType="withEffect">
                                  <p:stCondLst>
                                    <p:cond delay="0"/>
                                  </p:stCondLst>
                                  <p:iterate type="lt">
                                    <p:tmPct val="10000"/>
                                  </p:iterate>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
                                          </p:val>
                                        </p:tav>
                                        <p:tav tm="100000">
                                          <p:val>
                                            <p:strVal val="#ppt_y"/>
                                          </p:val>
                                        </p:tav>
                                      </p:tavLst>
                                    </p:anim>
                                  </p:childTnLst>
                                </p:cTn>
                              </p:par>
                              <p:par>
                                <p:cTn id="41" presetID="40" presetClass="entr" presetSubtype="0" fill="hold" nodeType="with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
                                          </p:val>
                                        </p:tav>
                                        <p:tav tm="100000">
                                          <p:val>
                                            <p:strVal val="#ppt_y"/>
                                          </p:val>
                                        </p:tav>
                                      </p:tavLst>
                                    </p:anim>
                                  </p:childTnLst>
                                </p:cTn>
                              </p:par>
                              <p:par>
                                <p:cTn id="46" presetID="40" presetClass="entr" presetSubtype="0" fill="hold" nodeType="withEffect">
                                  <p:stCondLst>
                                    <p:cond delay="0"/>
                                  </p:stCondLst>
                                  <p:iterate type="lt">
                                    <p:tmPct val="10000"/>
                                  </p:iterate>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1"/>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
                                          </p:val>
                                        </p:tav>
                                        <p:tav tm="100000">
                                          <p:val>
                                            <p:strVal val="#ppt_y"/>
                                          </p:val>
                                        </p:tav>
                                      </p:tavLst>
                                    </p:anim>
                                  </p:childTnLst>
                                </p:cTn>
                              </p:par>
                              <p:par>
                                <p:cTn id="51" presetID="40" presetClass="entr" presetSubtype="0" fill="hold" nodeType="withEffect">
                                  <p:stCondLst>
                                    <p:cond delay="0"/>
                                  </p:stCondLst>
                                  <p:iterate type="lt">
                                    <p:tmPct val="10000"/>
                                  </p:iterate>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
                                          </p:val>
                                        </p:tav>
                                        <p:tav tm="100000">
                                          <p:val>
                                            <p:strVal val="#ppt_y"/>
                                          </p:val>
                                        </p:tav>
                                      </p:tavLst>
                                    </p:anim>
                                  </p:childTnLst>
                                </p:cTn>
                              </p:par>
                              <p:par>
                                <p:cTn id="56" presetID="40" presetClass="entr" presetSubtype="0" fill="hold" nodeType="withEffect">
                                  <p:stCondLst>
                                    <p:cond delay="0"/>
                                  </p:stCondLst>
                                  <p:iterate type="lt">
                                    <p:tmPct val="10000"/>
                                  </p:iterate>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1"/>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9393</Words>
  <Application>WPS Presentation</Application>
  <PresentationFormat>Presentación en pantalla (4:3)</PresentationFormat>
  <Paragraphs>172</Paragraphs>
  <Slides>23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Arial</vt:lpstr>
      <vt:lpstr>SimSun</vt:lpstr>
      <vt:lpstr>Wingdings</vt:lpstr>
      <vt:lpstr>Trebuchet MS</vt:lpstr>
      <vt:lpstr>Microsoft YaHei</vt:lpstr>
      <vt:lpstr>Arial Unicode MS</vt:lpstr>
      <vt:lpstr>Calibri</vt:lpstr>
      <vt:lpstr>Tema de Office</vt:lpstr>
      <vt:lpstr>UNIDAD 4</vt:lpstr>
      <vt:lpstr>Riesgos Mecánicos</vt:lpstr>
      <vt:lpstr>Máquinas</vt:lpstr>
      <vt:lpstr>PowerPoint 演示文稿</vt:lpstr>
      <vt:lpstr>PowerPoint 演示文稿</vt:lpstr>
      <vt:lpstr>PowerPoint 演示文稿</vt:lpstr>
      <vt:lpstr>Prevención del Riesgo</vt:lpstr>
      <vt:lpstr>PowerPoint 演示文稿</vt:lpstr>
      <vt:lpstr>PowerPoint 演示文稿</vt:lpstr>
      <vt:lpstr>PowerPoint 演示文稿</vt:lpstr>
      <vt:lpstr>Herramientas</vt:lpstr>
      <vt:lpstr>PowerPoint 演示文稿</vt:lpstr>
      <vt:lpstr>PowerPoint 演示文稿</vt:lpstr>
      <vt:lpstr>Condiciones de seguridad</vt:lpstr>
      <vt:lpstr>PowerPoint 演示文稿</vt:lpstr>
      <vt:lpstr>PowerPoint 演示文稿</vt:lpstr>
      <vt:lpstr>Herramientas mecánicas portátiles</vt:lpstr>
      <vt:lpstr>PowerPoint 演示文稿</vt:lpstr>
      <vt:lpstr>PowerPoint 演示文稿</vt:lpstr>
      <vt:lpstr>PowerPoint 演示文稿</vt:lpstr>
      <vt:lpstr>PowerPoint 演示文稿</vt:lpstr>
      <vt:lpstr>PowerPoint 演示文稿</vt:lpstr>
      <vt:lpstr>Herramientas: ¿Qué dice la ley?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Gonzalo Lagunes</dc:creator>
  <cp:lastModifiedBy>Juan Muñoz</cp:lastModifiedBy>
  <cp:revision>51</cp:revision>
  <dcterms:created xsi:type="dcterms:W3CDTF">2010-04-24T19:29:00Z</dcterms:created>
  <dcterms:modified xsi:type="dcterms:W3CDTF">2026-03-30T22:24:19Z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84319700DC4C42859888E91CC0DFD9D4_13</vt:lpwstr>
  </property>
  <property fmtid="{D5CDD505-2E9C-101B-9397-08002B2CF9AE}" pid="3" name="KSOProductBuildVer">
    <vt:lpwstr>2058-12.2.0.23196</vt:lpwstr>
  </property>
</Properties>
</file>