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6" r:id="rId10"/>
    <p:sldId id="269" r:id="rId11"/>
    <p:sldId id="270" r:id="rId12"/>
    <p:sldId id="271" r:id="rId13"/>
    <p:sldId id="272" r:id="rId14"/>
    <p:sldId id="273" r:id="rId15"/>
    <p:sldId id="274" r:id="rId16"/>
    <p:sldId id="275" r:id="rId17"/>
    <p:sldId id="276" r:id="rId18"/>
    <p:sldId id="277" r:id="rId19"/>
    <p:sldId id="278" r:id="rId20"/>
    <p:sldId id="280" r:id="rId21"/>
    <p:sldId id="281" r:id="rId22"/>
    <p:sldId id="282" r:id="rId23"/>
    <p:sldId id="284" r:id="rId24"/>
    <p:sldId id="285" r:id="rId25"/>
    <p:sldId id="283" r:id="rId26"/>
    <p:sldId id="286" r:id="rId27"/>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C6450FA1-1B88-4C92-A74E-BEEB781F2D7A}" type="datetimeFigureOut">
              <a:rPr lang="es-AR" smtClean="0"/>
              <a:t>16/10/2025</a:t>
            </a:fld>
            <a:endParaRPr lang="es-A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s-A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7B41A69-2E91-497F-A071-8265630BE76D}" type="slidenum">
              <a:rPr lang="es-AR" smtClean="0"/>
              <a:t>‹Nº›</a:t>
            </a:fld>
            <a:endParaRPr lang="es-A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6450FA1-1B88-4C92-A74E-BEEB781F2D7A}" type="datetimeFigureOut">
              <a:rPr lang="es-AR" smtClean="0"/>
              <a:t>16/10/2025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7B41A69-2E91-497F-A071-8265630BE76D}" type="slidenum">
              <a:rPr lang="es-AR" smtClean="0"/>
              <a:t>‹Nº›</a:t>
            </a:fld>
            <a:endParaRPr lang="es-A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6450FA1-1B88-4C92-A74E-BEEB781F2D7A}" type="datetimeFigureOut">
              <a:rPr lang="es-AR" smtClean="0"/>
              <a:t>16/10/2025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7B41A69-2E91-497F-A071-8265630BE76D}" type="slidenum">
              <a:rPr lang="es-AR" smtClean="0"/>
              <a:t>‹Nº›</a:t>
            </a:fld>
            <a:endParaRPr lang="es-A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6450FA1-1B88-4C92-A74E-BEEB781F2D7A}" type="datetimeFigureOut">
              <a:rPr lang="es-AR" smtClean="0"/>
              <a:t>16/10/2025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7B41A69-2E91-497F-A071-8265630BE76D}" type="slidenum">
              <a:rPr lang="es-AR" smtClean="0"/>
              <a:t>‹Nº›</a:t>
            </a:fld>
            <a:endParaRPr lang="es-AR"/>
          </a:p>
        </p:txBody>
      </p:sp>
      <p:sp>
        <p:nvSpPr>
          <p:cNvPr id="11" name="Title 10"/>
          <p:cNvSpPr>
            <a:spLocks noGrp="1"/>
          </p:cNvSpPr>
          <p:nvPr>
            <p:ph type="title"/>
          </p:nvPr>
        </p:nvSpPr>
        <p:spPr/>
        <p:txBody>
          <a:bodyPr/>
          <a:lstStyle/>
          <a:p>
            <a:r>
              <a:rPr lang="es-ES" smtClean="0"/>
              <a:t>Haga clic para modificar el estilo de título del patrón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6450FA1-1B88-4C92-A74E-BEEB781F2D7A}" type="datetimeFigureOut">
              <a:rPr lang="es-AR" smtClean="0"/>
              <a:t>16/10/2025</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F7B41A69-2E91-497F-A071-8265630BE76D}" type="slidenum">
              <a:rPr lang="es-AR" smtClean="0"/>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6450FA1-1B88-4C92-A74E-BEEB781F2D7A}" type="datetimeFigureOut">
              <a:rPr lang="es-AR" smtClean="0"/>
              <a:t>16/10/2025</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F7B41A69-2E91-497F-A071-8265630BE76D}" type="slidenum">
              <a:rPr lang="es-AR" smtClean="0"/>
              <a:t>‹Nº›</a:t>
            </a:fld>
            <a:endParaRPr lang="es-AR"/>
          </a:p>
        </p:txBody>
      </p:sp>
      <p:sp>
        <p:nvSpPr>
          <p:cNvPr id="12" name="Title 11"/>
          <p:cNvSpPr>
            <a:spLocks noGrp="1"/>
          </p:cNvSpPr>
          <p:nvPr>
            <p:ph type="title"/>
          </p:nvPr>
        </p:nvSpPr>
        <p:spPr/>
        <p:txBody>
          <a:bodyPr/>
          <a:lstStyle>
            <a:lvl1pPr>
              <a:defRPr>
                <a:solidFill>
                  <a:schemeClr val="tx2"/>
                </a:solidFill>
              </a:defRPr>
            </a:lvl1pPr>
          </a:lstStyle>
          <a:p>
            <a:r>
              <a:rPr lang="es-ES" smtClean="0"/>
              <a:t>Haga clic para modificar el estilo de título del patrón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6450FA1-1B88-4C92-A74E-BEEB781F2D7A}" type="datetimeFigureOut">
              <a:rPr lang="es-AR" smtClean="0"/>
              <a:t>16/10/2025</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F7B41A69-2E91-497F-A071-8265630BE76D}" type="slidenum">
              <a:rPr lang="es-AR" smtClean="0"/>
              <a:t>‹Nº›</a:t>
            </a:fld>
            <a:endParaRPr lang="es-A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6450FA1-1B88-4C92-A74E-BEEB781F2D7A}" type="datetimeFigureOut">
              <a:rPr lang="es-AR" smtClean="0"/>
              <a:t>16/10/2025</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F7B41A69-2E91-497F-A071-8265630BE76D}" type="slidenum">
              <a:rPr lang="es-AR" smtClean="0"/>
              <a:t>‹Nº›</a:t>
            </a:fld>
            <a:endParaRPr lang="es-A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450FA1-1B88-4C92-A74E-BEEB781F2D7A}" type="datetimeFigureOut">
              <a:rPr lang="es-AR" smtClean="0"/>
              <a:t>16/10/2025</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F7B41A69-2E91-497F-A071-8265630BE76D}"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6450FA1-1B88-4C92-A74E-BEEB781F2D7A}" type="datetimeFigureOut">
              <a:rPr lang="es-AR" smtClean="0"/>
              <a:t>16/10/2025</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F7B41A69-2E91-497F-A071-8265630BE76D}" type="slidenum">
              <a:rPr lang="es-AR" smtClean="0"/>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6450FA1-1B88-4C92-A74E-BEEB781F2D7A}" type="datetimeFigureOut">
              <a:rPr lang="es-AR" smtClean="0"/>
              <a:t>16/10/2025</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F7B41A69-2E91-497F-A071-8265630BE76D}" type="slidenum">
              <a:rPr lang="es-AR" smtClean="0"/>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C6450FA1-1B88-4C92-A74E-BEEB781F2D7A}" type="datetimeFigureOut">
              <a:rPr lang="es-AR" smtClean="0"/>
              <a:t>16/10/2025</a:t>
            </a:fld>
            <a:endParaRPr lang="es-A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A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7B41A69-2E91-497F-A071-8265630BE76D}" type="slidenum">
              <a:rPr lang="es-AR" smtClean="0"/>
              <a:t>‹Nº›</a:t>
            </a:fld>
            <a:endParaRPr lang="es-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0" indent="0" algn="ctr">
              <a:buNone/>
            </a:pPr>
            <a:endParaRPr lang="es-ES" sz="4400" dirty="0" smtClean="0"/>
          </a:p>
          <a:p>
            <a:pPr algn="ctr"/>
            <a:endParaRPr lang="es-ES" sz="4400" dirty="0"/>
          </a:p>
          <a:p>
            <a:pPr algn="ctr"/>
            <a:r>
              <a:rPr lang="es-ES" sz="4400" dirty="0" smtClean="0"/>
              <a:t>SOCIEDADES</a:t>
            </a:r>
            <a:endParaRPr lang="es-AR" sz="4400" dirty="0"/>
          </a:p>
        </p:txBody>
      </p:sp>
      <p:sp>
        <p:nvSpPr>
          <p:cNvPr id="2" name="1 Título"/>
          <p:cNvSpPr>
            <a:spLocks noGrp="1"/>
          </p:cNvSpPr>
          <p:nvPr>
            <p:ph type="title"/>
          </p:nvPr>
        </p:nvSpPr>
        <p:spPr/>
        <p:txBody>
          <a:bodyPr/>
          <a:lstStyle/>
          <a:p>
            <a:pPr algn="ctr"/>
            <a:r>
              <a:rPr lang="es-ES" dirty="0" smtClean="0"/>
              <a:t>LEGISLACION</a:t>
            </a:r>
            <a:endParaRPr lang="es-AR" dirty="0"/>
          </a:p>
        </p:txBody>
      </p:sp>
    </p:spTree>
    <p:extLst>
      <p:ext uri="{BB962C8B-B14F-4D97-AF65-F5344CB8AC3E}">
        <p14:creationId xmlns:p14="http://schemas.microsoft.com/office/powerpoint/2010/main" val="1497610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algn="just"/>
            <a:r>
              <a:rPr lang="es-AR" altLang="es-AR" sz="3200" dirty="0"/>
              <a:t>La sociedad </a:t>
            </a:r>
            <a:r>
              <a:rPr lang="es-AR" altLang="es-AR" sz="3200" b="1" u="sng" dirty="0"/>
              <a:t>que no se constituya con sujeción a los tipos</a:t>
            </a:r>
            <a:r>
              <a:rPr lang="es-AR" altLang="es-AR" sz="3200" dirty="0"/>
              <a:t> del Capítulo II, </a:t>
            </a:r>
            <a:r>
              <a:rPr lang="es-AR" altLang="es-AR" sz="3200" dirty="0">
                <a:solidFill>
                  <a:srgbClr val="FF0000"/>
                </a:solidFill>
              </a:rPr>
              <a:t>que </a:t>
            </a:r>
            <a:r>
              <a:rPr lang="es-AR" altLang="es-AR" sz="3200" b="1" dirty="0">
                <a:solidFill>
                  <a:srgbClr val="FF0000"/>
                </a:solidFill>
              </a:rPr>
              <a:t>omita</a:t>
            </a:r>
            <a:r>
              <a:rPr lang="es-AR" altLang="es-AR" sz="3200" b="1" dirty="0"/>
              <a:t> </a:t>
            </a:r>
            <a:r>
              <a:rPr lang="es-AR" altLang="es-AR" sz="3200" b="1" u="sng" dirty="0"/>
              <a:t>requisitos </a:t>
            </a:r>
            <a:r>
              <a:rPr lang="es-AR" altLang="es-AR" sz="3200" b="1" u="sng" dirty="0" smtClean="0"/>
              <a:t>esenciales o </a:t>
            </a:r>
            <a:r>
              <a:rPr lang="es-AR" altLang="es-AR" sz="3200" b="1" u="sng" dirty="0"/>
              <a:t>que incumpla con las formalidades exigidas por esta ley</a:t>
            </a:r>
            <a:r>
              <a:rPr lang="es-AR" altLang="es-AR" sz="3200" dirty="0"/>
              <a:t>, se rige por lo dispuesto por esta Sección</a:t>
            </a:r>
            <a:r>
              <a:rPr lang="es-AR" altLang="es-AR" sz="3200" dirty="0" smtClean="0"/>
              <a:t>. (Art. 21)</a:t>
            </a:r>
            <a:endParaRPr lang="es-AR" altLang="es-AR" sz="3200" dirty="0"/>
          </a:p>
        </p:txBody>
      </p:sp>
      <p:sp>
        <p:nvSpPr>
          <p:cNvPr id="2" name="Título 1"/>
          <p:cNvSpPr>
            <a:spLocks noGrp="1"/>
          </p:cNvSpPr>
          <p:nvPr>
            <p:ph type="title"/>
          </p:nvPr>
        </p:nvSpPr>
        <p:spPr/>
        <p:txBody>
          <a:bodyPr>
            <a:noAutofit/>
          </a:bodyPr>
          <a:lstStyle/>
          <a:p>
            <a:r>
              <a:rPr lang="es-MX" sz="3200" dirty="0" smtClean="0"/>
              <a:t>DE LAS SOCIEDADES NO CONSTITUIDAS REGULARMENTE </a:t>
            </a:r>
            <a:endParaRPr lang="es-AR" sz="3200" dirty="0"/>
          </a:p>
        </p:txBody>
      </p:sp>
    </p:spTree>
    <p:extLst>
      <p:ext uri="{BB962C8B-B14F-4D97-AF65-F5344CB8AC3E}">
        <p14:creationId xmlns:p14="http://schemas.microsoft.com/office/powerpoint/2010/main" val="33689113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92500" lnSpcReduction="10000"/>
          </a:bodyPr>
          <a:lstStyle/>
          <a:p>
            <a:pPr algn="just"/>
            <a:r>
              <a:rPr lang="es-AR" altLang="es-AR" sz="3200" dirty="0"/>
              <a:t>El contrato social puede ser invocado entre los socios. </a:t>
            </a:r>
            <a:r>
              <a:rPr lang="es-AR" altLang="es-AR" sz="3200" b="1" u="sng" dirty="0"/>
              <a:t>Es oponible a los terceros sólo si se prueba que lo conocieron efectivamente al tiempo de la contratación </a:t>
            </a:r>
            <a:r>
              <a:rPr lang="es-AR" altLang="es-AR" sz="3200" dirty="0"/>
              <a:t>o del nacimiento de la relación obligatoria </a:t>
            </a:r>
            <a:r>
              <a:rPr lang="es-AR" altLang="es-AR" sz="3200" b="1" u="sng" dirty="0"/>
              <a:t>y también puede ser invocado por los terceros contra la sociedad, los socios y los administradores</a:t>
            </a:r>
            <a:endParaRPr lang="es-ES" altLang="es-AR" sz="3200" b="1" u="sng" dirty="0"/>
          </a:p>
          <a:p>
            <a:endParaRPr lang="es-AR" dirty="0"/>
          </a:p>
        </p:txBody>
      </p:sp>
      <p:sp>
        <p:nvSpPr>
          <p:cNvPr id="2" name="Título 1"/>
          <p:cNvSpPr>
            <a:spLocks noGrp="1"/>
          </p:cNvSpPr>
          <p:nvPr>
            <p:ph type="title"/>
          </p:nvPr>
        </p:nvSpPr>
        <p:spPr/>
        <p:txBody>
          <a:bodyPr/>
          <a:lstStyle/>
          <a:p>
            <a:r>
              <a:rPr lang="es-MX" dirty="0" smtClean="0"/>
              <a:t>REGIMEN APLICABLE</a:t>
            </a:r>
            <a:endParaRPr lang="es-AR" dirty="0"/>
          </a:p>
        </p:txBody>
      </p:sp>
    </p:spTree>
    <p:extLst>
      <p:ext uri="{BB962C8B-B14F-4D97-AF65-F5344CB8AC3E}">
        <p14:creationId xmlns:p14="http://schemas.microsoft.com/office/powerpoint/2010/main" val="26397277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algn="just"/>
            <a:r>
              <a:rPr lang="es-AR" altLang="es-AR" sz="3200" dirty="0"/>
              <a:t>Las </a:t>
            </a:r>
            <a:r>
              <a:rPr lang="es-AR" altLang="es-AR" sz="3200" i="1" u="sng" dirty="0"/>
              <a:t>cláusulas relativas a la representación, la administración y las demás que disponen sobre la organización y gobierno </a:t>
            </a:r>
            <a:r>
              <a:rPr lang="es-AR" altLang="es-AR" sz="3200" dirty="0"/>
              <a:t>de la sociedad </a:t>
            </a:r>
            <a:r>
              <a:rPr lang="es-AR" altLang="es-AR" sz="3200" b="1" u="sng" dirty="0"/>
              <a:t>pueden ser invocadas entre los socios.</a:t>
            </a:r>
          </a:p>
          <a:p>
            <a:pPr algn="just"/>
            <a:endParaRPr lang="es-AR" sz="3200" dirty="0"/>
          </a:p>
        </p:txBody>
      </p:sp>
      <p:sp>
        <p:nvSpPr>
          <p:cNvPr id="2" name="Título 1"/>
          <p:cNvSpPr>
            <a:spLocks noGrp="1"/>
          </p:cNvSpPr>
          <p:nvPr>
            <p:ph type="title"/>
          </p:nvPr>
        </p:nvSpPr>
        <p:spPr/>
        <p:txBody>
          <a:bodyPr>
            <a:normAutofit/>
          </a:bodyPr>
          <a:lstStyle/>
          <a:p>
            <a:r>
              <a:rPr lang="es-MX" sz="2800" b="1" u="sng" dirty="0" smtClean="0"/>
              <a:t>REPRESENTACION: </a:t>
            </a:r>
            <a:r>
              <a:rPr lang="es-MX" sz="2800" dirty="0" smtClean="0"/>
              <a:t>ADMINISTRACION Y GOBERNO</a:t>
            </a:r>
            <a:endParaRPr lang="es-AR" sz="2800" dirty="0"/>
          </a:p>
        </p:txBody>
      </p:sp>
    </p:spTree>
    <p:extLst>
      <p:ext uri="{BB962C8B-B14F-4D97-AF65-F5344CB8AC3E}">
        <p14:creationId xmlns:p14="http://schemas.microsoft.com/office/powerpoint/2010/main" val="41896603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algn="just"/>
            <a:r>
              <a:rPr lang="es-AR" altLang="es-AR" sz="3600" dirty="0"/>
              <a:t>En las relaciones con terceros </a:t>
            </a:r>
            <a:r>
              <a:rPr lang="es-AR" altLang="es-AR" sz="3600" b="1" i="1" u="sng" dirty="0"/>
              <a:t>cualquiera de los socios representa a la sociedad exhibiendo el contrato</a:t>
            </a:r>
            <a:r>
              <a:rPr lang="es-AR" altLang="es-AR" sz="3600" dirty="0"/>
              <a:t>,</a:t>
            </a:r>
            <a:endParaRPr lang="es-AR" sz="3600" dirty="0"/>
          </a:p>
        </p:txBody>
      </p:sp>
      <p:sp>
        <p:nvSpPr>
          <p:cNvPr id="2" name="Título 1"/>
          <p:cNvSpPr>
            <a:spLocks noGrp="1"/>
          </p:cNvSpPr>
          <p:nvPr>
            <p:ph type="title"/>
          </p:nvPr>
        </p:nvSpPr>
        <p:spPr/>
        <p:txBody>
          <a:bodyPr/>
          <a:lstStyle/>
          <a:p>
            <a:r>
              <a:rPr lang="es-MX" dirty="0" smtClean="0"/>
              <a:t>RELACION CON TERCEROS</a:t>
            </a:r>
            <a:endParaRPr lang="es-AR" dirty="0"/>
          </a:p>
        </p:txBody>
      </p:sp>
    </p:spTree>
    <p:extLst>
      <p:ext uri="{BB962C8B-B14F-4D97-AF65-F5344CB8AC3E}">
        <p14:creationId xmlns:p14="http://schemas.microsoft.com/office/powerpoint/2010/main" val="855799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Autofit/>
          </a:bodyPr>
          <a:lstStyle/>
          <a:p>
            <a:pPr algn="just">
              <a:lnSpc>
                <a:spcPct val="90000"/>
              </a:lnSpc>
            </a:pPr>
            <a:r>
              <a:rPr lang="es-AR" altLang="es-AR" sz="2800" dirty="0"/>
              <a:t>Para adquirir bienes registrables </a:t>
            </a:r>
            <a:r>
              <a:rPr lang="es-AR" altLang="es-AR" sz="2800" i="1" u="sng" dirty="0"/>
              <a:t>la sociedad debe acreditar ante el Registro su existencia </a:t>
            </a:r>
            <a:r>
              <a:rPr lang="es-AR" altLang="es-AR" sz="2800" dirty="0"/>
              <a:t>y las facultades de su representante por un acto de reconocimiento de todos quienes afirman ser sus socios.</a:t>
            </a:r>
          </a:p>
          <a:p>
            <a:pPr algn="just">
              <a:lnSpc>
                <a:spcPct val="90000"/>
              </a:lnSpc>
            </a:pPr>
            <a:r>
              <a:rPr lang="es-AR" altLang="es-AR" sz="2800" dirty="0"/>
              <a:t> </a:t>
            </a:r>
            <a:r>
              <a:rPr lang="es-AR" altLang="es-AR" sz="2800" i="1" u="sng" dirty="0"/>
              <a:t>Este acto debe ser instrumentado en escritura pública o instrumento privado con firma autenticada </a:t>
            </a:r>
            <a:r>
              <a:rPr lang="es-AR" altLang="es-AR" sz="2800" dirty="0"/>
              <a:t>por escribano. </a:t>
            </a:r>
          </a:p>
          <a:p>
            <a:pPr algn="just">
              <a:lnSpc>
                <a:spcPct val="90000"/>
              </a:lnSpc>
            </a:pPr>
            <a:r>
              <a:rPr lang="es-AR" altLang="es-AR" sz="2800" dirty="0"/>
              <a:t>El bien </a:t>
            </a:r>
            <a:r>
              <a:rPr lang="es-AR" altLang="es-AR" sz="2800" i="1" u="sng" dirty="0"/>
              <a:t>se inscribirá a nombre de la sociedad, debiéndose indicar la proporción en que participan los socios en tal sociedad</a:t>
            </a:r>
            <a:r>
              <a:rPr lang="es-AR" altLang="es-AR" sz="2800" dirty="0"/>
              <a:t>.</a:t>
            </a:r>
            <a:endParaRPr lang="es-ES" altLang="es-AR" sz="2800" dirty="0"/>
          </a:p>
          <a:p>
            <a:pPr algn="just"/>
            <a:endParaRPr lang="es-AR" sz="2800" dirty="0"/>
          </a:p>
        </p:txBody>
      </p:sp>
      <p:sp>
        <p:nvSpPr>
          <p:cNvPr id="2" name="Título 1"/>
          <p:cNvSpPr>
            <a:spLocks noGrp="1"/>
          </p:cNvSpPr>
          <p:nvPr>
            <p:ph type="title"/>
          </p:nvPr>
        </p:nvSpPr>
        <p:spPr/>
        <p:txBody>
          <a:bodyPr/>
          <a:lstStyle/>
          <a:p>
            <a:r>
              <a:rPr lang="es-MX" dirty="0" smtClean="0"/>
              <a:t>BIENES REGISTRABLES</a:t>
            </a:r>
            <a:endParaRPr lang="es-AR" dirty="0"/>
          </a:p>
        </p:txBody>
      </p:sp>
    </p:spTree>
    <p:extLst>
      <p:ext uri="{BB962C8B-B14F-4D97-AF65-F5344CB8AC3E}">
        <p14:creationId xmlns:p14="http://schemas.microsoft.com/office/powerpoint/2010/main" val="3037603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algn="just"/>
            <a:r>
              <a:rPr lang="es-MX" sz="3600" dirty="0" smtClean="0"/>
              <a:t>La existencia de la sociedad puede acreditarse por cualquier medio de prueba.-</a:t>
            </a:r>
            <a:endParaRPr lang="es-AR" sz="3600" dirty="0"/>
          </a:p>
        </p:txBody>
      </p:sp>
      <p:sp>
        <p:nvSpPr>
          <p:cNvPr id="2" name="Título 1"/>
          <p:cNvSpPr>
            <a:spLocks noGrp="1"/>
          </p:cNvSpPr>
          <p:nvPr>
            <p:ph type="title"/>
          </p:nvPr>
        </p:nvSpPr>
        <p:spPr/>
        <p:txBody>
          <a:bodyPr/>
          <a:lstStyle/>
          <a:p>
            <a:r>
              <a:rPr lang="es-MX" dirty="0" smtClean="0"/>
              <a:t>PRUEBA DE LA SOCIEDAD</a:t>
            </a:r>
            <a:endParaRPr lang="es-AR" dirty="0"/>
          </a:p>
        </p:txBody>
      </p:sp>
    </p:spTree>
    <p:extLst>
      <p:ext uri="{BB962C8B-B14F-4D97-AF65-F5344CB8AC3E}">
        <p14:creationId xmlns:p14="http://schemas.microsoft.com/office/powerpoint/2010/main" val="3709985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5536" y="2060848"/>
            <a:ext cx="8712968" cy="5399314"/>
          </a:xfrm>
        </p:spPr>
        <p:txBody>
          <a:bodyPr>
            <a:normAutofit/>
          </a:bodyPr>
          <a:lstStyle/>
          <a:p>
            <a:r>
              <a:rPr lang="es-AR" altLang="es-AR" sz="2400" dirty="0"/>
              <a:t>Los socios responden frente a los terceros como obligados </a:t>
            </a:r>
            <a:r>
              <a:rPr lang="es-AR" altLang="es-AR" sz="2400" b="1" u="sng" dirty="0"/>
              <a:t>simplemente mancomunados </a:t>
            </a:r>
            <a:r>
              <a:rPr lang="es-AR" altLang="es-AR" sz="2400" dirty="0"/>
              <a:t>y por partes iguales, salvo que la solidaridad con la sociedad o entre ellos, o una distinta proporción, resulten:</a:t>
            </a:r>
            <a:br>
              <a:rPr lang="es-AR" altLang="es-AR" sz="2400" dirty="0"/>
            </a:br>
            <a:r>
              <a:rPr lang="es-AR" altLang="es-AR" sz="2400" dirty="0"/>
              <a:t/>
            </a:r>
            <a:br>
              <a:rPr lang="es-AR" altLang="es-AR" sz="2400" dirty="0"/>
            </a:br>
            <a:r>
              <a:rPr lang="es-AR" altLang="es-AR" sz="2400" dirty="0"/>
              <a:t>1) de una estipulación expresa respecto de una relación o un conjunto de relaciones</a:t>
            </a:r>
            <a:r>
              <a:rPr lang="es-AR" altLang="es-AR" sz="2400" dirty="0" smtClean="0"/>
              <a:t>;</a:t>
            </a:r>
          </a:p>
          <a:p>
            <a:r>
              <a:rPr lang="es-AR" altLang="es-AR" sz="2400" dirty="0" smtClean="0"/>
              <a:t>2) de una estipulación del contrato social</a:t>
            </a:r>
          </a:p>
          <a:p>
            <a:r>
              <a:rPr lang="es-AR" altLang="es-AR" sz="2400" dirty="0" smtClean="0"/>
              <a:t>3) de las reglas comunes del tipo que manifestaron adoptar </a:t>
            </a:r>
            <a:r>
              <a:rPr lang="es-AR" altLang="es-AR" sz="2400" dirty="0"/>
              <a:t/>
            </a:r>
            <a:br>
              <a:rPr lang="es-AR" altLang="es-AR" sz="2400" dirty="0"/>
            </a:br>
            <a:endParaRPr lang="es-AR" altLang="es-AR" sz="2400" dirty="0"/>
          </a:p>
          <a:p>
            <a:endParaRPr lang="es-AR" dirty="0"/>
          </a:p>
        </p:txBody>
      </p:sp>
      <p:sp>
        <p:nvSpPr>
          <p:cNvPr id="2" name="Título 1"/>
          <p:cNvSpPr>
            <a:spLocks noGrp="1"/>
          </p:cNvSpPr>
          <p:nvPr>
            <p:ph type="title"/>
          </p:nvPr>
        </p:nvSpPr>
        <p:spPr/>
        <p:txBody>
          <a:bodyPr/>
          <a:lstStyle/>
          <a:p>
            <a:r>
              <a:rPr lang="es-MX" sz="3600" dirty="0" smtClean="0"/>
              <a:t>RESPONSABILIDAD DE LOS SOCIOS</a:t>
            </a:r>
            <a:endParaRPr lang="es-AR" sz="3600" dirty="0"/>
          </a:p>
        </p:txBody>
      </p:sp>
    </p:spTree>
    <p:extLst>
      <p:ext uri="{BB962C8B-B14F-4D97-AF65-F5344CB8AC3E}">
        <p14:creationId xmlns:p14="http://schemas.microsoft.com/office/powerpoint/2010/main" val="12313569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5536" y="1988840"/>
            <a:ext cx="8568952" cy="4709886"/>
          </a:xfrm>
        </p:spPr>
        <p:txBody>
          <a:bodyPr>
            <a:normAutofit fontScale="92500" lnSpcReduction="10000"/>
          </a:bodyPr>
          <a:lstStyle/>
          <a:p>
            <a:pPr algn="just"/>
            <a:r>
              <a:rPr lang="es-AR" altLang="es-AR" sz="2800" dirty="0"/>
              <a:t>En el caso de sociedades incluidas en esta Sección, </a:t>
            </a:r>
            <a:r>
              <a:rPr lang="es-AR" altLang="es-AR" sz="2800" i="1" dirty="0"/>
              <a:t>la omisión de requisitos esenciales, tipificantes o no tipificantes, la existencia de elementos incompatibles con el tipo elegido o la omisión de cumplimiento de requisitos formales</a:t>
            </a:r>
            <a:r>
              <a:rPr lang="es-AR" altLang="es-AR" sz="2800" dirty="0"/>
              <a:t>, </a:t>
            </a:r>
            <a:r>
              <a:rPr lang="es-AR" altLang="es-AR" sz="2800" b="1" u="sng" dirty="0"/>
              <a:t>pueden subsanarse a iniciativa de la sociedad o de los socios en cualquier tiempo durante el plazo de la duración previsto en el contrato</a:t>
            </a:r>
            <a:r>
              <a:rPr lang="es-AR" altLang="es-AR" sz="2800" dirty="0" smtClean="0"/>
              <a:t>.</a:t>
            </a:r>
          </a:p>
          <a:p>
            <a:pPr algn="just"/>
            <a:r>
              <a:rPr lang="es-AR" altLang="es-AR" sz="2800" dirty="0"/>
              <a:t>A </a:t>
            </a:r>
            <a:r>
              <a:rPr lang="es-AR" altLang="es-AR" sz="2800" b="1" u="sng" dirty="0"/>
              <a:t>falta de acuerdo unánime </a:t>
            </a:r>
            <a:r>
              <a:rPr lang="es-AR" altLang="es-AR" sz="2800" dirty="0"/>
              <a:t>de los socios, la subsanación </a:t>
            </a:r>
            <a:r>
              <a:rPr lang="es-AR" altLang="es-AR" sz="2800" b="1" u="sng" dirty="0"/>
              <a:t>puede ser ordenada judicialmente en procedimiento sumarísimo</a:t>
            </a:r>
            <a:r>
              <a:rPr lang="es-AR" altLang="es-AR" sz="2800" dirty="0"/>
              <a:t>. En caso necesario, el juez puede suplir la falta de acuerdo, sin imponer mayor responsabilidad a los socios que no lo consientan.</a:t>
            </a:r>
          </a:p>
          <a:p>
            <a:pPr algn="just"/>
            <a:endParaRPr lang="es-AR" altLang="es-AR" sz="2800" dirty="0"/>
          </a:p>
          <a:p>
            <a:pPr algn="just"/>
            <a:endParaRPr lang="es-AR" sz="2800" dirty="0"/>
          </a:p>
        </p:txBody>
      </p:sp>
      <p:sp>
        <p:nvSpPr>
          <p:cNvPr id="2" name="Título 1"/>
          <p:cNvSpPr>
            <a:spLocks noGrp="1"/>
          </p:cNvSpPr>
          <p:nvPr>
            <p:ph type="title"/>
          </p:nvPr>
        </p:nvSpPr>
        <p:spPr>
          <a:xfrm>
            <a:off x="1691680" y="260648"/>
            <a:ext cx="6447501" cy="1320800"/>
          </a:xfrm>
        </p:spPr>
        <p:txBody>
          <a:bodyPr/>
          <a:lstStyle/>
          <a:p>
            <a:r>
              <a:rPr lang="es-MX" sz="3200" dirty="0" smtClean="0"/>
              <a:t>SUBSANACION (art 25)</a:t>
            </a:r>
            <a:endParaRPr lang="es-AR" sz="3200" dirty="0"/>
          </a:p>
        </p:txBody>
      </p:sp>
    </p:spTree>
    <p:extLst>
      <p:ext uri="{BB962C8B-B14F-4D97-AF65-F5344CB8AC3E}">
        <p14:creationId xmlns:p14="http://schemas.microsoft.com/office/powerpoint/2010/main" val="16693968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pPr algn="just"/>
            <a:r>
              <a:rPr lang="es-AR" altLang="es-AR" sz="2000" i="1" u="sng" dirty="0"/>
              <a:t>Cualquiera de los socios puede provocar la disolución de la sociedad cuando no media estipulación escrita del pacto de duración</a:t>
            </a:r>
            <a:r>
              <a:rPr lang="es-AR" altLang="es-AR" sz="2000" dirty="0"/>
              <a:t>, notificando fehacientemente tal decisión a todos los socios. Sus efectos se producirán de pleno derecho entre los socios a los NOVENTA (90) días de la última notificación</a:t>
            </a:r>
            <a:r>
              <a:rPr lang="es-AR" altLang="es-AR" sz="2000" dirty="0" smtClean="0"/>
              <a:t>.</a:t>
            </a:r>
          </a:p>
          <a:p>
            <a:pPr marL="0" indent="0" algn="just">
              <a:buNone/>
            </a:pPr>
            <a:r>
              <a:rPr lang="es-AR" altLang="es-AR" sz="2000" dirty="0"/>
              <a:t/>
            </a:r>
            <a:br>
              <a:rPr lang="es-AR" altLang="es-AR" sz="2000" dirty="0"/>
            </a:br>
            <a:r>
              <a:rPr lang="es-AR" altLang="es-AR" sz="2000" dirty="0"/>
              <a:t/>
            </a:r>
            <a:br>
              <a:rPr lang="es-AR" altLang="es-AR" sz="2000" dirty="0"/>
            </a:br>
            <a:r>
              <a:rPr lang="es-AR" altLang="es-AR" sz="2000" i="1" u="sng" dirty="0"/>
              <a:t>Los socios que deseen permanecer en la sociedad, deben pagar a los salientes </a:t>
            </a:r>
            <a:r>
              <a:rPr lang="es-AR" altLang="es-AR" sz="2000" dirty="0"/>
              <a:t>su parte social</a:t>
            </a:r>
            <a:r>
              <a:rPr lang="es-AR" altLang="es-AR" sz="2000" dirty="0" smtClean="0"/>
              <a:t>.</a:t>
            </a:r>
          </a:p>
          <a:p>
            <a:pPr marL="0" indent="0" algn="just">
              <a:buNone/>
            </a:pPr>
            <a:r>
              <a:rPr lang="es-AR" altLang="es-AR" sz="2000" dirty="0"/>
              <a:t/>
            </a:r>
            <a:br>
              <a:rPr lang="es-AR" altLang="es-AR" sz="2000" dirty="0"/>
            </a:br>
            <a:r>
              <a:rPr lang="es-AR" altLang="es-AR" sz="2000" dirty="0"/>
              <a:t/>
            </a:r>
            <a:br>
              <a:rPr lang="es-AR" altLang="es-AR" sz="2000" dirty="0"/>
            </a:br>
            <a:r>
              <a:rPr lang="es-AR" altLang="es-AR" sz="2000" i="1" u="sng" dirty="0"/>
              <a:t>La liquidación se rige por las normas del contrato y de esta ley.</a:t>
            </a:r>
          </a:p>
          <a:p>
            <a:pPr algn="just"/>
            <a:endParaRPr lang="es-AR" sz="2000" dirty="0"/>
          </a:p>
        </p:txBody>
      </p:sp>
      <p:sp>
        <p:nvSpPr>
          <p:cNvPr id="2" name="Título 1"/>
          <p:cNvSpPr>
            <a:spLocks noGrp="1"/>
          </p:cNvSpPr>
          <p:nvPr>
            <p:ph type="title"/>
          </p:nvPr>
        </p:nvSpPr>
        <p:spPr/>
        <p:txBody>
          <a:bodyPr/>
          <a:lstStyle/>
          <a:p>
            <a:r>
              <a:rPr lang="es-MX" sz="2800" dirty="0" smtClean="0"/>
              <a:t>DISOLUCION - LIQUIDACION</a:t>
            </a:r>
            <a:endParaRPr lang="es-AR" sz="2800" dirty="0"/>
          </a:p>
        </p:txBody>
      </p:sp>
    </p:spTree>
    <p:extLst>
      <p:ext uri="{BB962C8B-B14F-4D97-AF65-F5344CB8AC3E}">
        <p14:creationId xmlns:p14="http://schemas.microsoft.com/office/powerpoint/2010/main" val="3758367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8001" y="2111829"/>
            <a:ext cx="6447501" cy="4419600"/>
          </a:xfrm>
        </p:spPr>
        <p:txBody>
          <a:bodyPr>
            <a:normAutofit/>
          </a:bodyPr>
          <a:lstStyle/>
          <a:p>
            <a:r>
              <a:rPr lang="es-MX" sz="2400" b="1" dirty="0" smtClean="0">
                <a:solidFill>
                  <a:schemeClr val="accent5"/>
                </a:solidFill>
              </a:rPr>
              <a:t>CONYUGES</a:t>
            </a:r>
          </a:p>
          <a:p>
            <a:pPr lvl="1"/>
            <a:r>
              <a:rPr lang="es-AR" altLang="es-AR" sz="2400" dirty="0"/>
              <a:t>Los cónyuges pueden integrar entre sí sociedades de cualquier tipo y las reguladas en la Sección </a:t>
            </a:r>
            <a:r>
              <a:rPr lang="es-AR" altLang="es-AR" sz="2400" dirty="0" smtClean="0"/>
              <a:t>IV (SH)</a:t>
            </a:r>
            <a:endParaRPr lang="es-MX" sz="2400" dirty="0"/>
          </a:p>
          <a:p>
            <a:r>
              <a:rPr lang="es-MX" sz="2400" b="1" dirty="0" smtClean="0">
                <a:solidFill>
                  <a:schemeClr val="accent5"/>
                </a:solidFill>
              </a:rPr>
              <a:t>HEREDEROS MENORES</a:t>
            </a:r>
          </a:p>
          <a:p>
            <a:pPr lvl="1"/>
            <a:r>
              <a:rPr lang="es-AR" altLang="es-AR" sz="2400" dirty="0"/>
              <a:t>En la sociedad constituida con bienes sometidos a indivisión forzosa hereditaria, los herederos menores de edad, incapaces, o con capacidad restringida </a:t>
            </a:r>
            <a:r>
              <a:rPr lang="es-AR" altLang="es-AR" sz="2400" b="1" i="1" u="sng" dirty="0"/>
              <a:t>sólo pueden ser socios con responsabilidad </a:t>
            </a:r>
            <a:r>
              <a:rPr lang="es-AR" altLang="es-AR" sz="2400" b="1" i="1" u="sng" dirty="0" smtClean="0"/>
              <a:t>limitada</a:t>
            </a:r>
            <a:endParaRPr lang="es-MX" sz="2400" dirty="0"/>
          </a:p>
          <a:p>
            <a:pPr marL="0" indent="0">
              <a:buNone/>
            </a:pPr>
            <a:endParaRPr lang="es-ES" altLang="es-AR" sz="2400" dirty="0"/>
          </a:p>
          <a:p>
            <a:pPr lvl="1"/>
            <a:endParaRPr lang="es-MX" sz="2400" dirty="0" smtClean="0"/>
          </a:p>
        </p:txBody>
      </p:sp>
      <p:sp>
        <p:nvSpPr>
          <p:cNvPr id="2" name="Título 1"/>
          <p:cNvSpPr>
            <a:spLocks noGrp="1"/>
          </p:cNvSpPr>
          <p:nvPr>
            <p:ph type="title"/>
          </p:nvPr>
        </p:nvSpPr>
        <p:spPr/>
        <p:txBody>
          <a:bodyPr/>
          <a:lstStyle/>
          <a:p>
            <a:pPr algn="ctr"/>
            <a:r>
              <a:rPr lang="es-MX" dirty="0" smtClean="0"/>
              <a:t>DE LOS SOCIOS</a:t>
            </a:r>
            <a:endParaRPr lang="es-AR" dirty="0"/>
          </a:p>
        </p:txBody>
      </p:sp>
    </p:spTree>
    <p:extLst>
      <p:ext uri="{BB962C8B-B14F-4D97-AF65-F5344CB8AC3E}">
        <p14:creationId xmlns:p14="http://schemas.microsoft.com/office/powerpoint/2010/main" val="1219530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36601" y="2276872"/>
            <a:ext cx="8083871" cy="4080385"/>
          </a:xfrm>
        </p:spPr>
        <p:txBody>
          <a:bodyPr>
            <a:normAutofit fontScale="77500" lnSpcReduction="20000"/>
          </a:bodyPr>
          <a:lstStyle/>
          <a:p>
            <a:pPr algn="just"/>
            <a:r>
              <a:rPr lang="es-ES" altLang="es-AR" sz="2800" b="1" u="sng" dirty="0" smtClean="0">
                <a:cs typeface="Times New Roman" panose="02020603050405020304" pitchFamily="18" charset="0"/>
              </a:rPr>
              <a:t>Marco Jurídico</a:t>
            </a:r>
            <a:r>
              <a:rPr lang="es-ES" altLang="es-AR" sz="2800" dirty="0" smtClean="0">
                <a:cs typeface="Times New Roman" panose="02020603050405020304" pitchFamily="18" charset="0"/>
              </a:rPr>
              <a:t>: 		Ley 19.550 LGS</a:t>
            </a:r>
          </a:p>
          <a:p>
            <a:pPr algn="just"/>
            <a:endParaRPr lang="es-ES" altLang="es-AR" sz="2800" dirty="0">
              <a:cs typeface="Times New Roman" panose="02020603050405020304" pitchFamily="18" charset="0"/>
            </a:endParaRPr>
          </a:p>
          <a:p>
            <a:pPr algn="ctr"/>
            <a:r>
              <a:rPr lang="es-ES" altLang="es-AR" sz="3300" i="1" dirty="0" smtClean="0">
                <a:cs typeface="Times New Roman" panose="02020603050405020304" pitchFamily="18" charset="0"/>
              </a:rPr>
              <a:t>Habrá </a:t>
            </a:r>
            <a:r>
              <a:rPr lang="es-ES" altLang="es-AR" sz="3300" i="1" dirty="0">
                <a:cs typeface="Times New Roman" panose="02020603050405020304" pitchFamily="18" charset="0"/>
              </a:rPr>
              <a:t>sociedad </a:t>
            </a:r>
            <a:r>
              <a:rPr lang="es-ES" altLang="es-AR" sz="3300" b="1" i="1" u="sng" dirty="0" smtClean="0">
                <a:cs typeface="Times New Roman" panose="02020603050405020304" pitchFamily="18" charset="0"/>
              </a:rPr>
              <a:t>si </a:t>
            </a:r>
            <a:r>
              <a:rPr lang="es-ES" altLang="es-AR" sz="3300" b="1" i="1" u="sng" dirty="0">
                <a:cs typeface="Times New Roman" panose="02020603050405020304" pitchFamily="18" charset="0"/>
              </a:rPr>
              <a:t>una o más </a:t>
            </a:r>
            <a:r>
              <a:rPr lang="es-ES" altLang="es-AR" sz="3300" i="1" dirty="0">
                <a:cs typeface="Times New Roman" panose="02020603050405020304" pitchFamily="18" charset="0"/>
              </a:rPr>
              <a:t>personas en forma </a:t>
            </a:r>
            <a:r>
              <a:rPr lang="es-ES" altLang="es-AR" sz="3300" b="1" i="1" u="sng" dirty="0">
                <a:cs typeface="Times New Roman" panose="02020603050405020304" pitchFamily="18" charset="0"/>
              </a:rPr>
              <a:t>organizada, </a:t>
            </a:r>
            <a:r>
              <a:rPr lang="es-ES" altLang="es-AR" sz="3300" i="1" dirty="0">
                <a:cs typeface="Times New Roman" panose="02020603050405020304" pitchFamily="18" charset="0"/>
              </a:rPr>
              <a:t>conforme a </a:t>
            </a:r>
            <a:r>
              <a:rPr lang="es-ES" altLang="es-AR" sz="3300" b="1" i="1" u="sng" dirty="0">
                <a:cs typeface="Times New Roman" panose="02020603050405020304" pitchFamily="18" charset="0"/>
              </a:rPr>
              <a:t>uno de los tipos </a:t>
            </a:r>
            <a:r>
              <a:rPr lang="es-ES" altLang="es-AR" sz="3300" i="1" dirty="0">
                <a:cs typeface="Times New Roman" panose="02020603050405020304" pitchFamily="18" charset="0"/>
              </a:rPr>
              <a:t>previstos en esta Ley, se obliguen a realizar </a:t>
            </a:r>
            <a:r>
              <a:rPr lang="es-ES" altLang="es-AR" sz="3300" b="1" i="1" u="sng" dirty="0">
                <a:cs typeface="Times New Roman" panose="02020603050405020304" pitchFamily="18" charset="0"/>
              </a:rPr>
              <a:t>aportes</a:t>
            </a:r>
            <a:r>
              <a:rPr lang="es-ES" altLang="es-AR" sz="3300" i="1" dirty="0">
                <a:cs typeface="Times New Roman" panose="02020603050405020304" pitchFamily="18" charset="0"/>
              </a:rPr>
              <a:t> para </a:t>
            </a:r>
            <a:r>
              <a:rPr lang="es-ES" altLang="es-AR" sz="3300" b="1" i="1" u="sng" dirty="0">
                <a:cs typeface="Times New Roman" panose="02020603050405020304" pitchFamily="18" charset="0"/>
              </a:rPr>
              <a:t>aplicarlos a la producción </a:t>
            </a:r>
            <a:r>
              <a:rPr lang="es-ES" altLang="es-AR" sz="3300" i="1" dirty="0">
                <a:cs typeface="Times New Roman" panose="02020603050405020304" pitchFamily="18" charset="0"/>
              </a:rPr>
              <a:t>o </a:t>
            </a:r>
            <a:r>
              <a:rPr lang="es-ES" altLang="es-AR" sz="3300" b="1" i="1" u="sng" dirty="0">
                <a:cs typeface="Times New Roman" panose="02020603050405020304" pitchFamily="18" charset="0"/>
              </a:rPr>
              <a:t>intercambio de bienes o servicios </a:t>
            </a:r>
            <a:r>
              <a:rPr lang="es-ES" altLang="es-AR" sz="3300" i="1" dirty="0">
                <a:cs typeface="Times New Roman" panose="02020603050405020304" pitchFamily="18" charset="0"/>
              </a:rPr>
              <a:t>participando de los </a:t>
            </a:r>
            <a:r>
              <a:rPr lang="es-ES" altLang="es-AR" sz="3300" b="1" i="1" u="sng" dirty="0">
                <a:cs typeface="Times New Roman" panose="02020603050405020304" pitchFamily="18" charset="0"/>
              </a:rPr>
              <a:t>beneficios y </a:t>
            </a:r>
            <a:r>
              <a:rPr lang="es-ES" altLang="es-AR" sz="3300" i="1" dirty="0">
                <a:cs typeface="Times New Roman" panose="02020603050405020304" pitchFamily="18" charset="0"/>
              </a:rPr>
              <a:t>soportando </a:t>
            </a:r>
            <a:r>
              <a:rPr lang="es-ES" altLang="es-AR" sz="3300" b="1" i="1" u="sng" dirty="0">
                <a:cs typeface="Times New Roman" panose="02020603050405020304" pitchFamily="18" charset="0"/>
              </a:rPr>
              <a:t>las </a:t>
            </a:r>
            <a:r>
              <a:rPr lang="es-ES" altLang="es-AR" sz="3300" b="1" i="1" u="sng" dirty="0" smtClean="0">
                <a:cs typeface="Times New Roman" panose="02020603050405020304" pitchFamily="18" charset="0"/>
              </a:rPr>
              <a:t>pérdidas</a:t>
            </a:r>
          </a:p>
          <a:p>
            <a:pPr marL="0" indent="0" algn="just">
              <a:buNone/>
            </a:pPr>
            <a:r>
              <a:rPr lang="es-MX" sz="2800" dirty="0" smtClean="0"/>
              <a:t>			(Art. 1)</a:t>
            </a:r>
          </a:p>
          <a:p>
            <a:pPr algn="just"/>
            <a:endParaRPr lang="es-MX" sz="2800" dirty="0"/>
          </a:p>
          <a:p>
            <a:pPr algn="just"/>
            <a:r>
              <a:rPr lang="es-MX" sz="2800" b="1" u="sng" dirty="0" smtClean="0"/>
              <a:t>CAPACIDAD</a:t>
            </a:r>
            <a:r>
              <a:rPr lang="es-MX" sz="2800" dirty="0" smtClean="0"/>
              <a:t>: Es un sujeto de derecho con el alcance fijado por la ley (art 2)</a:t>
            </a:r>
            <a:endParaRPr lang="es-AR" sz="2800" dirty="0"/>
          </a:p>
          <a:p>
            <a:pPr algn="just"/>
            <a:endParaRPr lang="es-AR" sz="2800" dirty="0"/>
          </a:p>
        </p:txBody>
      </p:sp>
      <p:sp>
        <p:nvSpPr>
          <p:cNvPr id="2" name="Título 1"/>
          <p:cNvSpPr>
            <a:spLocks noGrp="1"/>
          </p:cNvSpPr>
          <p:nvPr>
            <p:ph type="title"/>
          </p:nvPr>
        </p:nvSpPr>
        <p:spPr>
          <a:xfrm>
            <a:off x="1763688" y="188640"/>
            <a:ext cx="6447501" cy="1320800"/>
          </a:xfrm>
        </p:spPr>
        <p:txBody>
          <a:bodyPr/>
          <a:lstStyle/>
          <a:p>
            <a:pPr algn="ctr"/>
            <a:r>
              <a:rPr lang="es-MX" dirty="0" smtClean="0"/>
              <a:t>Concepto - tipicidad</a:t>
            </a:r>
            <a:endParaRPr lang="es-AR" dirty="0"/>
          </a:p>
        </p:txBody>
      </p:sp>
      <p:sp>
        <p:nvSpPr>
          <p:cNvPr id="4" name="3 Flecha derecha"/>
          <p:cNvSpPr/>
          <p:nvPr/>
        </p:nvSpPr>
        <p:spPr>
          <a:xfrm>
            <a:off x="3419872" y="2420888"/>
            <a:ext cx="936104"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9815481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51520" y="2204864"/>
            <a:ext cx="8640960" cy="4464496"/>
          </a:xfrm>
        </p:spPr>
        <p:txBody>
          <a:bodyPr>
            <a:normAutofit/>
          </a:bodyPr>
          <a:lstStyle/>
          <a:p>
            <a:r>
              <a:rPr lang="es-MX" sz="2600" dirty="0" smtClean="0">
                <a:solidFill>
                  <a:schemeClr val="tx1"/>
                </a:solidFill>
              </a:rPr>
              <a:t>Pueden </a:t>
            </a:r>
            <a:r>
              <a:rPr lang="es-MX" sz="2600" dirty="0">
                <a:solidFill>
                  <a:schemeClr val="tx1"/>
                </a:solidFill>
              </a:rPr>
              <a:t>ser obligaciones </a:t>
            </a:r>
            <a:r>
              <a:rPr lang="es-MX" sz="2600" b="1" u="sng" dirty="0">
                <a:solidFill>
                  <a:schemeClr val="tx1"/>
                </a:solidFill>
              </a:rPr>
              <a:t>de dar </a:t>
            </a:r>
            <a:r>
              <a:rPr lang="es-MX" sz="2600" dirty="0">
                <a:solidFill>
                  <a:schemeClr val="tx1"/>
                </a:solidFill>
              </a:rPr>
              <a:t>o </a:t>
            </a:r>
            <a:r>
              <a:rPr lang="es-MX" sz="2600" b="1" u="sng" dirty="0">
                <a:solidFill>
                  <a:schemeClr val="tx1"/>
                </a:solidFill>
              </a:rPr>
              <a:t>de hacer </a:t>
            </a:r>
            <a:r>
              <a:rPr lang="es-MX" sz="2600" dirty="0">
                <a:solidFill>
                  <a:schemeClr val="tx1"/>
                </a:solidFill>
              </a:rPr>
              <a:t>salvo para los tipos de sociedad en los que se exige que sean de dar</a:t>
            </a:r>
            <a:br>
              <a:rPr lang="es-MX" sz="2600" dirty="0">
                <a:solidFill>
                  <a:schemeClr val="tx1"/>
                </a:solidFill>
              </a:rPr>
            </a:br>
            <a:r>
              <a:rPr lang="es-MX" sz="2600" dirty="0">
                <a:solidFill>
                  <a:schemeClr val="tx1"/>
                </a:solidFill>
              </a:rPr>
              <a:t/>
            </a:r>
            <a:br>
              <a:rPr lang="es-MX" sz="2600" dirty="0">
                <a:solidFill>
                  <a:schemeClr val="tx1"/>
                </a:solidFill>
              </a:rPr>
            </a:br>
            <a:r>
              <a:rPr lang="es-MX" sz="2600" dirty="0">
                <a:solidFill>
                  <a:schemeClr val="tx1"/>
                </a:solidFill>
              </a:rPr>
              <a:t>Deben ajustarse a los requisitos legales según sea la naturaleza de los bienes a aportarse</a:t>
            </a:r>
            <a:br>
              <a:rPr lang="es-MX" sz="2600" dirty="0">
                <a:solidFill>
                  <a:schemeClr val="tx1"/>
                </a:solidFill>
              </a:rPr>
            </a:br>
            <a:r>
              <a:rPr lang="es-MX" sz="2600" dirty="0">
                <a:solidFill>
                  <a:schemeClr val="tx1"/>
                </a:solidFill>
              </a:rPr>
              <a:t/>
            </a:r>
            <a:br>
              <a:rPr lang="es-MX" sz="2600" dirty="0">
                <a:solidFill>
                  <a:schemeClr val="tx1"/>
                </a:solidFill>
              </a:rPr>
            </a:br>
            <a:r>
              <a:rPr lang="es-MX" sz="2600" b="1" u="sng" dirty="0">
                <a:solidFill>
                  <a:schemeClr val="tx1"/>
                </a:solidFill>
              </a:rPr>
              <a:t>SRL y SA</a:t>
            </a:r>
            <a:r>
              <a:rPr lang="es-MX" sz="2600" dirty="0">
                <a:solidFill>
                  <a:schemeClr val="tx1"/>
                </a:solidFill>
              </a:rPr>
              <a:t>: Tienen que ser determinados, susceptibles de ejecución forzada</a:t>
            </a:r>
            <a:endParaRPr lang="es-MX" sz="2600" dirty="0">
              <a:solidFill>
                <a:schemeClr val="accent1"/>
              </a:solidFill>
            </a:endParaRPr>
          </a:p>
          <a:p>
            <a:r>
              <a:rPr lang="es-MX" sz="3200" dirty="0" smtClean="0">
                <a:solidFill>
                  <a:schemeClr val="accent1"/>
                </a:solidFill>
              </a:rPr>
              <a:t>MORA EN EL APORTE - Efectos</a:t>
            </a:r>
          </a:p>
        </p:txBody>
      </p:sp>
      <p:sp>
        <p:nvSpPr>
          <p:cNvPr id="2" name="Título 1"/>
          <p:cNvSpPr>
            <a:spLocks noGrp="1"/>
          </p:cNvSpPr>
          <p:nvPr>
            <p:ph type="title"/>
          </p:nvPr>
        </p:nvSpPr>
        <p:spPr>
          <a:xfrm>
            <a:off x="1547664" y="548680"/>
            <a:ext cx="6447501" cy="1235225"/>
          </a:xfrm>
        </p:spPr>
        <p:txBody>
          <a:bodyPr>
            <a:normAutofit fontScale="90000"/>
          </a:bodyPr>
          <a:lstStyle/>
          <a:p>
            <a:r>
              <a:rPr lang="es-MX" sz="3600" dirty="0" smtClean="0"/>
              <a:t>APORTES</a:t>
            </a:r>
            <a:r>
              <a:rPr lang="es-MX" dirty="0" smtClean="0"/>
              <a:t>: </a:t>
            </a:r>
            <a:br>
              <a:rPr lang="es-MX" dirty="0" smtClean="0"/>
            </a:br>
            <a:endParaRPr lang="es-AR" sz="2200" dirty="0">
              <a:solidFill>
                <a:schemeClr val="tx1"/>
              </a:solidFill>
            </a:endParaRPr>
          </a:p>
        </p:txBody>
      </p:sp>
    </p:spTree>
    <p:extLst>
      <p:ext uri="{BB962C8B-B14F-4D97-AF65-F5344CB8AC3E}">
        <p14:creationId xmlns:p14="http://schemas.microsoft.com/office/powerpoint/2010/main" val="7485842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39552" y="2060848"/>
            <a:ext cx="8240463" cy="4463142"/>
          </a:xfrm>
        </p:spPr>
        <p:txBody>
          <a:bodyPr>
            <a:normAutofit/>
          </a:bodyPr>
          <a:lstStyle/>
          <a:p>
            <a:pPr algn="just"/>
            <a:r>
              <a:rPr lang="es-MX" sz="3200" dirty="0" smtClean="0">
                <a:solidFill>
                  <a:schemeClr val="accent1"/>
                </a:solidFill>
              </a:rPr>
              <a:t>FUSION:</a:t>
            </a:r>
            <a:r>
              <a:rPr lang="es-MX" sz="2000" dirty="0" smtClean="0"/>
              <a:t> </a:t>
            </a:r>
            <a:r>
              <a:rPr lang="es-ES" altLang="es-AR" sz="2000" dirty="0">
                <a:cs typeface="Times New Roman" panose="02020603050405020304" pitchFamily="18" charset="0"/>
              </a:rPr>
              <a:t>Hay fusión cuando dos o más sociedades se disuelven sin liquidarse, para constituir una nueva, o cuando una ya existente incorpora a una u </a:t>
            </a:r>
            <a:r>
              <a:rPr lang="es-ES" altLang="es-AR" sz="2000" dirty="0" smtClean="0">
                <a:cs typeface="Times New Roman" panose="02020603050405020304" pitchFamily="18" charset="0"/>
              </a:rPr>
              <a:t>otras</a:t>
            </a:r>
            <a:r>
              <a:rPr lang="es-ES" altLang="es-AR" sz="2000" dirty="0">
                <a:cs typeface="Times New Roman" panose="02020603050405020304" pitchFamily="18" charset="0"/>
              </a:rPr>
              <a:t>, que sin liquidarse son </a:t>
            </a:r>
            <a:r>
              <a:rPr lang="es-ES" altLang="es-AR" sz="2000" dirty="0" smtClean="0">
                <a:cs typeface="Times New Roman" panose="02020603050405020304" pitchFamily="18" charset="0"/>
              </a:rPr>
              <a:t>disueltas</a:t>
            </a:r>
          </a:p>
          <a:p>
            <a:pPr algn="just"/>
            <a:r>
              <a:rPr lang="es-ES" sz="3200" dirty="0" smtClean="0">
                <a:solidFill>
                  <a:schemeClr val="accent1"/>
                </a:solidFill>
                <a:cs typeface="Times New Roman" panose="02020603050405020304" pitchFamily="18" charset="0"/>
              </a:rPr>
              <a:t>ESCISION:</a:t>
            </a:r>
            <a:r>
              <a:rPr lang="es-ES" sz="2000" dirty="0" smtClean="0">
                <a:cs typeface="Times New Roman" panose="02020603050405020304" pitchFamily="18" charset="0"/>
              </a:rPr>
              <a:t> </a:t>
            </a:r>
          </a:p>
          <a:p>
            <a:pPr lvl="1" algn="just"/>
            <a:r>
              <a:rPr lang="es-ES" sz="2000" dirty="0" smtClean="0">
                <a:cs typeface="Times New Roman" panose="02020603050405020304" pitchFamily="18" charset="0"/>
              </a:rPr>
              <a:t>1.- Una Sociedad </a:t>
            </a:r>
            <a:r>
              <a:rPr lang="es-ES" sz="2000" u="sng" dirty="0" smtClean="0">
                <a:cs typeface="Times New Roman" panose="02020603050405020304" pitchFamily="18" charset="0"/>
              </a:rPr>
              <a:t>sin disolverse </a:t>
            </a:r>
            <a:r>
              <a:rPr lang="es-ES" sz="2000" dirty="0" smtClean="0">
                <a:cs typeface="Times New Roman" panose="02020603050405020304" pitchFamily="18" charset="0"/>
              </a:rPr>
              <a:t>destina parte de su patrimonio para fusionarse con otra existente o para crear con ella una nueva</a:t>
            </a:r>
          </a:p>
          <a:p>
            <a:pPr lvl="1" algn="just"/>
            <a:r>
              <a:rPr lang="es-ES" sz="2000" dirty="0" smtClean="0">
                <a:cs typeface="Times New Roman" panose="02020603050405020304" pitchFamily="18" charset="0"/>
              </a:rPr>
              <a:t>2.- Una Sociedad </a:t>
            </a:r>
            <a:r>
              <a:rPr lang="es-ES" sz="2000" u="sng" dirty="0" smtClean="0">
                <a:cs typeface="Times New Roman" panose="02020603050405020304" pitchFamily="18" charset="0"/>
              </a:rPr>
              <a:t>sin disolverse </a:t>
            </a:r>
            <a:r>
              <a:rPr lang="es-ES" sz="2000" dirty="0" smtClean="0">
                <a:cs typeface="Times New Roman" panose="02020603050405020304" pitchFamily="18" charset="0"/>
              </a:rPr>
              <a:t>destina parte de su patrimonio para constituir una o varias sociedades nuevas</a:t>
            </a:r>
          </a:p>
          <a:p>
            <a:pPr lvl="1" algn="just"/>
            <a:r>
              <a:rPr lang="es-ES" sz="2000" dirty="0" smtClean="0">
                <a:cs typeface="Times New Roman" panose="02020603050405020304" pitchFamily="18" charset="0"/>
              </a:rPr>
              <a:t>3.- una sociedad </a:t>
            </a:r>
            <a:r>
              <a:rPr lang="es-ES" sz="2000" u="sng" dirty="0" smtClean="0">
                <a:cs typeface="Times New Roman" panose="02020603050405020304" pitchFamily="18" charset="0"/>
              </a:rPr>
              <a:t>se disuelve </a:t>
            </a:r>
            <a:r>
              <a:rPr lang="es-ES" sz="2000" dirty="0" smtClean="0">
                <a:cs typeface="Times New Roman" panose="02020603050405020304" pitchFamily="18" charset="0"/>
              </a:rPr>
              <a:t>para constituir con la totalidad de su patrimonio nuevas sociedades</a:t>
            </a:r>
            <a:endParaRPr lang="es-AR" sz="2000" dirty="0"/>
          </a:p>
        </p:txBody>
      </p:sp>
      <p:sp>
        <p:nvSpPr>
          <p:cNvPr id="2" name="Título 1"/>
          <p:cNvSpPr>
            <a:spLocks noGrp="1"/>
          </p:cNvSpPr>
          <p:nvPr>
            <p:ph type="title"/>
          </p:nvPr>
        </p:nvSpPr>
        <p:spPr>
          <a:xfrm>
            <a:off x="827584" y="332656"/>
            <a:ext cx="7756263" cy="1584176"/>
          </a:xfrm>
        </p:spPr>
        <p:txBody>
          <a:bodyPr>
            <a:normAutofit fontScale="90000"/>
          </a:bodyPr>
          <a:lstStyle/>
          <a:p>
            <a:r>
              <a:rPr lang="es-MX" sz="3100" dirty="0" smtClean="0"/>
              <a:t>TRANSFORMACION:</a:t>
            </a:r>
            <a:r>
              <a:rPr lang="es-MX" dirty="0" smtClean="0"/>
              <a:t> </a:t>
            </a:r>
            <a:br>
              <a:rPr lang="es-MX" dirty="0" smtClean="0"/>
            </a:br>
            <a:r>
              <a:rPr lang="es-MX" sz="2700" dirty="0">
                <a:solidFill>
                  <a:schemeClr val="tx1"/>
                </a:solidFill>
              </a:rPr>
              <a:t/>
            </a:r>
            <a:br>
              <a:rPr lang="es-MX" sz="2700" dirty="0">
                <a:solidFill>
                  <a:schemeClr val="tx1"/>
                </a:solidFill>
              </a:rPr>
            </a:br>
            <a:r>
              <a:rPr lang="es-MX" sz="2200" dirty="0" smtClean="0">
                <a:solidFill>
                  <a:schemeClr val="tx1"/>
                </a:solidFill>
              </a:rPr>
              <a:t>C</a:t>
            </a:r>
            <a:r>
              <a:rPr lang="es-ES" altLang="es-AR" sz="2200" dirty="0" smtClean="0">
                <a:solidFill>
                  <a:schemeClr val="tx1"/>
                </a:solidFill>
                <a:cs typeface="Times New Roman" panose="02020603050405020304" pitchFamily="18" charset="0"/>
              </a:rPr>
              <a:t>cuando </a:t>
            </a:r>
            <a:r>
              <a:rPr lang="es-ES" altLang="es-AR" sz="2200" dirty="0">
                <a:solidFill>
                  <a:schemeClr val="tx1"/>
                </a:solidFill>
                <a:cs typeface="Times New Roman" panose="02020603050405020304" pitchFamily="18" charset="0"/>
              </a:rPr>
              <a:t>una sociedad adopta otro de los tipos previstos. No se disuelve la sociedad ni se alteran sus derechos y obligaciones</a:t>
            </a:r>
            <a:r>
              <a:rPr lang="es-ES" altLang="es-AR" sz="2200" dirty="0" smtClean="0">
                <a:solidFill>
                  <a:schemeClr val="tx1"/>
                </a:solidFill>
                <a:cs typeface="Times New Roman" panose="02020603050405020304" pitchFamily="18" charset="0"/>
              </a:rPr>
              <a:t>. Tampoco las responsabilidades solidarias e ilimitadas anteriores</a:t>
            </a:r>
            <a:r>
              <a:rPr lang="es-ES" altLang="es-AR" sz="2700" dirty="0" smtClean="0">
                <a:solidFill>
                  <a:schemeClr val="tx1"/>
                </a:solidFill>
                <a:cs typeface="Times New Roman" panose="02020603050405020304" pitchFamily="18" charset="0"/>
              </a:rPr>
              <a:t/>
            </a:r>
            <a:br>
              <a:rPr lang="es-ES" altLang="es-AR" sz="2700" dirty="0" smtClean="0">
                <a:solidFill>
                  <a:schemeClr val="tx1"/>
                </a:solidFill>
                <a:cs typeface="Times New Roman" panose="02020603050405020304" pitchFamily="18" charset="0"/>
              </a:rPr>
            </a:br>
            <a:r>
              <a:rPr lang="es-ES" altLang="es-AR" sz="2700" dirty="0">
                <a:solidFill>
                  <a:schemeClr val="tx1"/>
                </a:solidFill>
                <a:cs typeface="Times New Roman" panose="02020603050405020304" pitchFamily="18" charset="0"/>
              </a:rPr>
              <a:t/>
            </a:r>
            <a:br>
              <a:rPr lang="es-ES" altLang="es-AR" sz="2700" dirty="0">
                <a:solidFill>
                  <a:schemeClr val="tx1"/>
                </a:solidFill>
                <a:cs typeface="Times New Roman" panose="02020603050405020304" pitchFamily="18" charset="0"/>
              </a:rPr>
            </a:br>
            <a:endParaRPr lang="es-AR" sz="2700" dirty="0">
              <a:solidFill>
                <a:schemeClr val="tx1"/>
              </a:solidFill>
            </a:endParaRPr>
          </a:p>
        </p:txBody>
      </p:sp>
    </p:spTree>
    <p:extLst>
      <p:ext uri="{BB962C8B-B14F-4D97-AF65-F5344CB8AC3E}">
        <p14:creationId xmlns:p14="http://schemas.microsoft.com/office/powerpoint/2010/main" val="27432189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11560" y="2348880"/>
            <a:ext cx="8456487" cy="4185793"/>
          </a:xfrm>
        </p:spPr>
        <p:txBody>
          <a:bodyPr>
            <a:normAutofit/>
          </a:bodyPr>
          <a:lstStyle/>
          <a:p>
            <a:r>
              <a:rPr lang="es-MX" sz="2000" dirty="0" smtClean="0"/>
              <a:t>1) Por Decisión de los Socios</a:t>
            </a:r>
          </a:p>
          <a:p>
            <a:r>
              <a:rPr lang="es-MX" sz="2000" dirty="0" smtClean="0"/>
              <a:t>2) Por Expiración del término por el cual se constituyo </a:t>
            </a:r>
          </a:p>
          <a:p>
            <a:r>
              <a:rPr lang="es-MX" sz="2000" dirty="0" smtClean="0"/>
              <a:t>3) Por Cumplimiento de la condición a la que se sujeto su existencia</a:t>
            </a:r>
          </a:p>
          <a:p>
            <a:r>
              <a:rPr lang="es-MX" sz="2000" dirty="0" smtClean="0"/>
              <a:t>4) Por cumplimiento del Objeto o imposibilidad sobreviniente</a:t>
            </a:r>
          </a:p>
          <a:p>
            <a:r>
              <a:rPr lang="es-MX" sz="2000" dirty="0" smtClean="0"/>
              <a:t>5) Por Pérdida del Capital Social</a:t>
            </a:r>
          </a:p>
          <a:p>
            <a:r>
              <a:rPr lang="es-MX" sz="2000" dirty="0" smtClean="0"/>
              <a:t>6) Por Quiebra</a:t>
            </a:r>
          </a:p>
          <a:p>
            <a:r>
              <a:rPr lang="es-MX" sz="2000" dirty="0" smtClean="0"/>
              <a:t>7) Por Fusión</a:t>
            </a:r>
          </a:p>
          <a:p>
            <a:r>
              <a:rPr lang="es-MX" sz="2000" dirty="0" smtClean="0"/>
              <a:t>8) Por sanción firme de cancelación de oferta publica o de la cotización de acciones</a:t>
            </a:r>
          </a:p>
          <a:p>
            <a:r>
              <a:rPr lang="es-MX" sz="2000" dirty="0" smtClean="0"/>
              <a:t>9) por Resolución firme de retiro de la autorización para funcionar en razón de imposibilidad de cumplimiento del objeto</a:t>
            </a:r>
            <a:endParaRPr lang="es-AR" sz="2000" dirty="0"/>
          </a:p>
        </p:txBody>
      </p:sp>
      <p:sp>
        <p:nvSpPr>
          <p:cNvPr id="2" name="Título 1"/>
          <p:cNvSpPr>
            <a:spLocks noGrp="1"/>
          </p:cNvSpPr>
          <p:nvPr>
            <p:ph type="title"/>
          </p:nvPr>
        </p:nvSpPr>
        <p:spPr/>
        <p:txBody>
          <a:bodyPr>
            <a:noAutofit/>
          </a:bodyPr>
          <a:lstStyle/>
          <a:p>
            <a:pPr algn="ctr"/>
            <a:r>
              <a:rPr lang="es-MX" sz="3200" dirty="0" smtClean="0"/>
              <a:t>DISOLUCION</a:t>
            </a:r>
            <a:br>
              <a:rPr lang="es-MX" sz="3200" dirty="0" smtClean="0"/>
            </a:br>
            <a:r>
              <a:rPr lang="es-MX" sz="3200" dirty="0" smtClean="0"/>
              <a:t>CAUSALES</a:t>
            </a:r>
            <a:endParaRPr lang="es-AR" sz="3200" dirty="0"/>
          </a:p>
        </p:txBody>
      </p:sp>
    </p:spTree>
    <p:extLst>
      <p:ext uri="{BB962C8B-B14F-4D97-AF65-F5344CB8AC3E}">
        <p14:creationId xmlns:p14="http://schemas.microsoft.com/office/powerpoint/2010/main" val="6046625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r>
              <a:rPr lang="es-ES" dirty="0" smtClean="0"/>
              <a:t>Reducción a uno en la cantidad de socios: Transformación de Pleno derecho (3 meses) en:</a:t>
            </a:r>
          </a:p>
          <a:p>
            <a:endParaRPr lang="es-ES" dirty="0" smtClean="0"/>
          </a:p>
          <a:p>
            <a:pPr lvl="1">
              <a:buFont typeface="Arial" pitchFamily="34" charset="0"/>
              <a:buChar char="•"/>
            </a:pPr>
            <a:r>
              <a:rPr lang="es-ES" dirty="0" smtClean="0"/>
              <a:t>Soc. en Comandita simple</a:t>
            </a:r>
          </a:p>
          <a:p>
            <a:pPr lvl="1">
              <a:buFont typeface="Arial" pitchFamily="34" charset="0"/>
              <a:buChar char="•"/>
            </a:pPr>
            <a:r>
              <a:rPr lang="es-ES" dirty="0" smtClean="0"/>
              <a:t>Soc. en comandita por acciones       Soc. Anónima 							Unipersonal</a:t>
            </a:r>
          </a:p>
          <a:p>
            <a:pPr lvl="1">
              <a:buFont typeface="Arial" pitchFamily="34" charset="0"/>
              <a:buChar char="•"/>
            </a:pPr>
            <a:r>
              <a:rPr lang="es-ES" dirty="0" smtClean="0"/>
              <a:t>Soc. de Capital e Industria</a:t>
            </a:r>
            <a:endParaRPr lang="es-AR" dirty="0"/>
          </a:p>
        </p:txBody>
      </p:sp>
      <p:sp>
        <p:nvSpPr>
          <p:cNvPr id="3" name="2 Título"/>
          <p:cNvSpPr>
            <a:spLocks noGrp="1"/>
          </p:cNvSpPr>
          <p:nvPr>
            <p:ph type="title"/>
          </p:nvPr>
        </p:nvSpPr>
        <p:spPr/>
        <p:txBody>
          <a:bodyPr/>
          <a:lstStyle/>
          <a:p>
            <a:r>
              <a:rPr lang="es-ES" dirty="0" smtClean="0"/>
              <a:t>Disolución </a:t>
            </a:r>
            <a:r>
              <a:rPr lang="es-ES" dirty="0" err="1" smtClean="0"/>
              <a:t>Cont</a:t>
            </a:r>
            <a:r>
              <a:rPr lang="es-ES" dirty="0" smtClean="0"/>
              <a:t>…</a:t>
            </a:r>
            <a:endParaRPr lang="es-AR" dirty="0"/>
          </a:p>
        </p:txBody>
      </p:sp>
      <p:sp>
        <p:nvSpPr>
          <p:cNvPr id="4" name="3 Cerrar llave"/>
          <p:cNvSpPr/>
          <p:nvPr/>
        </p:nvSpPr>
        <p:spPr>
          <a:xfrm>
            <a:off x="5436446" y="3140968"/>
            <a:ext cx="432048" cy="165618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Tree>
    <p:extLst>
      <p:ext uri="{BB962C8B-B14F-4D97-AF65-F5344CB8AC3E}">
        <p14:creationId xmlns:p14="http://schemas.microsoft.com/office/powerpoint/2010/main" val="29050257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endParaRPr lang="es-ES" dirty="0" smtClean="0"/>
          </a:p>
          <a:p>
            <a:r>
              <a:rPr lang="es-ES" b="1" u="sng" dirty="0" smtClean="0"/>
              <a:t>Pérdida del Capital:</a:t>
            </a:r>
            <a:r>
              <a:rPr lang="es-ES" dirty="0" smtClean="0"/>
              <a:t> solo si los socios reintegran total o parcialmente el capital o lo aumentan</a:t>
            </a:r>
          </a:p>
          <a:p>
            <a:endParaRPr lang="es-ES" dirty="0"/>
          </a:p>
          <a:p>
            <a:r>
              <a:rPr lang="es-ES" b="1" u="sng" dirty="0" smtClean="0"/>
              <a:t>Disolución Judicial:</a:t>
            </a:r>
            <a:r>
              <a:rPr lang="es-ES" dirty="0" smtClean="0"/>
              <a:t> con efecto retroactivo desde el momento en que tuvo lugar la causa generadora.-</a:t>
            </a:r>
            <a:endParaRPr lang="es-AR" dirty="0"/>
          </a:p>
        </p:txBody>
      </p:sp>
      <p:sp>
        <p:nvSpPr>
          <p:cNvPr id="3" name="2 Título"/>
          <p:cNvSpPr>
            <a:spLocks noGrp="1"/>
          </p:cNvSpPr>
          <p:nvPr>
            <p:ph type="title"/>
          </p:nvPr>
        </p:nvSpPr>
        <p:spPr/>
        <p:txBody>
          <a:bodyPr/>
          <a:lstStyle/>
          <a:p>
            <a:r>
              <a:rPr lang="es-ES" sz="3200" dirty="0" smtClean="0"/>
              <a:t>Disolución </a:t>
            </a:r>
            <a:r>
              <a:rPr lang="es-ES" sz="3200" dirty="0" err="1" smtClean="0"/>
              <a:t>Cont</a:t>
            </a:r>
            <a:r>
              <a:rPr lang="es-ES" sz="3200" dirty="0" smtClean="0"/>
              <a:t>….</a:t>
            </a:r>
            <a:endParaRPr lang="es-AR" sz="3200" dirty="0"/>
          </a:p>
        </p:txBody>
      </p:sp>
    </p:spTree>
    <p:extLst>
      <p:ext uri="{BB962C8B-B14F-4D97-AF65-F5344CB8AC3E}">
        <p14:creationId xmlns:p14="http://schemas.microsoft.com/office/powerpoint/2010/main" val="31036565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0" y="2204864"/>
            <a:ext cx="9036496" cy="4320480"/>
          </a:xfrm>
        </p:spPr>
        <p:txBody>
          <a:bodyPr/>
          <a:lstStyle/>
          <a:p>
            <a:r>
              <a:rPr lang="es-ES" dirty="0" smtClean="0"/>
              <a:t>En cuanto a su existencia y formas, se rigen por las leyes del lugar de su constitución. En principio, se hallan habilitadas para </a:t>
            </a:r>
            <a:r>
              <a:rPr lang="es-ES" dirty="0" smtClean="0">
                <a:solidFill>
                  <a:srgbClr val="FF0000"/>
                </a:solidFill>
              </a:rPr>
              <a:t>actos aislados.</a:t>
            </a:r>
          </a:p>
          <a:p>
            <a:r>
              <a:rPr lang="es-ES" dirty="0" smtClean="0"/>
              <a:t>Si la actividad va a ser </a:t>
            </a:r>
            <a:r>
              <a:rPr lang="es-ES" dirty="0" smtClean="0">
                <a:solidFill>
                  <a:srgbClr val="FF0000"/>
                </a:solidFill>
              </a:rPr>
              <a:t>habitual</a:t>
            </a:r>
            <a:r>
              <a:rPr lang="es-ES" dirty="0" smtClean="0"/>
              <a:t>: </a:t>
            </a:r>
          </a:p>
          <a:p>
            <a:pPr lvl="1"/>
            <a:r>
              <a:rPr lang="es-ES" dirty="0" smtClean="0"/>
              <a:t>1) Acreditar sus existencia según la ley de su país</a:t>
            </a:r>
          </a:p>
          <a:p>
            <a:pPr lvl="1"/>
            <a:r>
              <a:rPr lang="es-ES" dirty="0" smtClean="0"/>
              <a:t>2) Fijar domicilio en la República con inscripción y publicaciones legales</a:t>
            </a:r>
          </a:p>
          <a:p>
            <a:pPr lvl="1"/>
            <a:r>
              <a:rPr lang="es-ES" dirty="0" smtClean="0"/>
              <a:t>3) Justificar la decisión de crear dicha representación y designar persona responsable</a:t>
            </a:r>
          </a:p>
          <a:p>
            <a:pPr lvl="1"/>
            <a:endParaRPr lang="es-ES" dirty="0"/>
          </a:p>
          <a:p>
            <a:pPr lvl="1"/>
            <a:r>
              <a:rPr lang="es-ES" b="1" u="sng" dirty="0" smtClean="0"/>
              <a:t>Tipo desconocido</a:t>
            </a:r>
            <a:r>
              <a:rPr lang="es-ES" dirty="0" smtClean="0"/>
              <a:t>: El Juez de Inscripción</a:t>
            </a:r>
            <a:endParaRPr lang="es-AR" dirty="0"/>
          </a:p>
        </p:txBody>
      </p:sp>
      <p:sp>
        <p:nvSpPr>
          <p:cNvPr id="2" name="Título 1"/>
          <p:cNvSpPr>
            <a:spLocks noGrp="1"/>
          </p:cNvSpPr>
          <p:nvPr>
            <p:ph type="title"/>
          </p:nvPr>
        </p:nvSpPr>
        <p:spPr>
          <a:xfrm>
            <a:off x="508001" y="609599"/>
            <a:ext cx="8456487" cy="1235225"/>
          </a:xfrm>
        </p:spPr>
        <p:txBody>
          <a:bodyPr>
            <a:normAutofit/>
          </a:bodyPr>
          <a:lstStyle/>
          <a:p>
            <a:r>
              <a:rPr lang="es-ES" sz="2700" dirty="0" smtClean="0"/>
              <a:t>Sociedades Constituidas en el Extranjero</a:t>
            </a:r>
            <a:endParaRPr lang="es-AR" sz="2700" dirty="0"/>
          </a:p>
        </p:txBody>
      </p:sp>
    </p:spTree>
    <p:extLst>
      <p:ext uri="{BB962C8B-B14F-4D97-AF65-F5344CB8AC3E}">
        <p14:creationId xmlns:p14="http://schemas.microsoft.com/office/powerpoint/2010/main" val="21368776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idx="1"/>
          </p:nvPr>
        </p:nvSpPr>
        <p:spPr>
          <a:xfrm>
            <a:off x="699247" y="2248347"/>
            <a:ext cx="7745505" cy="4493021"/>
          </a:xfrm>
        </p:spPr>
        <p:txBody>
          <a:bodyPr>
            <a:normAutofit/>
          </a:bodyPr>
          <a:lstStyle/>
          <a:p>
            <a:r>
              <a:rPr lang="es-ES" dirty="0" smtClean="0"/>
              <a:t>1.- Sociedades colectivas</a:t>
            </a:r>
          </a:p>
          <a:p>
            <a:r>
              <a:rPr lang="es-ES" dirty="0" smtClean="0"/>
              <a:t>2.- Sociedades en Comandita Simple</a:t>
            </a:r>
          </a:p>
          <a:p>
            <a:r>
              <a:rPr lang="es-ES" dirty="0" smtClean="0"/>
              <a:t>3.- Sociedades de Capital e Industria</a:t>
            </a:r>
          </a:p>
          <a:p>
            <a:r>
              <a:rPr lang="es-ES" dirty="0" smtClean="0"/>
              <a:t>4.- Sociedad de Responsabilidad Limitada</a:t>
            </a:r>
          </a:p>
          <a:p>
            <a:r>
              <a:rPr lang="es-ES" dirty="0" smtClean="0"/>
              <a:t>5.- Sociedad Anónima</a:t>
            </a:r>
          </a:p>
          <a:p>
            <a:r>
              <a:rPr lang="es-ES" dirty="0" smtClean="0"/>
              <a:t>6.- Sociedades Anónimas con Participación Estatal mayoritaria</a:t>
            </a:r>
          </a:p>
          <a:p>
            <a:r>
              <a:rPr lang="es-ES" dirty="0" smtClean="0"/>
              <a:t>7.- Sociedad en Comandita por Acciones</a:t>
            </a:r>
          </a:p>
          <a:p>
            <a:r>
              <a:rPr lang="es-ES" dirty="0" smtClean="0"/>
              <a:t>8.- Sociedad Anónima Unipersonal</a:t>
            </a:r>
          </a:p>
          <a:p>
            <a:r>
              <a:rPr lang="es-ES" dirty="0" smtClean="0"/>
              <a:t>9.- Sociedad Anónima Simplificada</a:t>
            </a:r>
            <a:endParaRPr lang="es-ES" dirty="0"/>
          </a:p>
        </p:txBody>
      </p:sp>
      <p:sp>
        <p:nvSpPr>
          <p:cNvPr id="3" name="Título 2"/>
          <p:cNvSpPr>
            <a:spLocks noGrp="1"/>
          </p:cNvSpPr>
          <p:nvPr>
            <p:ph type="title"/>
          </p:nvPr>
        </p:nvSpPr>
        <p:spPr/>
        <p:txBody>
          <a:bodyPr/>
          <a:lstStyle/>
          <a:p>
            <a:r>
              <a:rPr lang="es-ES" sz="4800" dirty="0" smtClean="0"/>
              <a:t>TIPOS DE SOCIEDADES</a:t>
            </a:r>
            <a:endParaRPr lang="es-ES" sz="4800" dirty="0"/>
          </a:p>
        </p:txBody>
      </p:sp>
    </p:spTree>
    <p:extLst>
      <p:ext uri="{BB962C8B-B14F-4D97-AF65-F5344CB8AC3E}">
        <p14:creationId xmlns:p14="http://schemas.microsoft.com/office/powerpoint/2010/main" val="1837585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39552" y="2060848"/>
            <a:ext cx="8240463" cy="4533838"/>
          </a:xfrm>
        </p:spPr>
        <p:txBody>
          <a:bodyPr>
            <a:noAutofit/>
          </a:bodyPr>
          <a:lstStyle/>
          <a:p>
            <a:r>
              <a:rPr lang="es-MX" sz="2400" dirty="0" smtClean="0"/>
              <a:t>- Materialización de proyectos difícil de lograr en forma individual</a:t>
            </a:r>
          </a:p>
          <a:p>
            <a:r>
              <a:rPr lang="es-MX" sz="2400" dirty="0" smtClean="0"/>
              <a:t>Mayor capital para mayores proyectos</a:t>
            </a:r>
          </a:p>
          <a:p>
            <a:r>
              <a:rPr lang="es-MX" sz="2400" dirty="0" smtClean="0"/>
              <a:t>Favorece las inversiones en la actividad empresarial</a:t>
            </a:r>
          </a:p>
          <a:p>
            <a:r>
              <a:rPr lang="es-MX" sz="2400" dirty="0" smtClean="0"/>
              <a:t>Mayor y mejor prestación de servicios</a:t>
            </a:r>
          </a:p>
          <a:p>
            <a:pPr lvl="1"/>
            <a:r>
              <a:rPr lang="es-MX" sz="2400" dirty="0" smtClean="0"/>
              <a:t>Telecomunicaciones </a:t>
            </a:r>
          </a:p>
          <a:p>
            <a:pPr lvl="1"/>
            <a:r>
              <a:rPr lang="es-MX" sz="2400" dirty="0" smtClean="0"/>
              <a:t>Transporte</a:t>
            </a:r>
          </a:p>
          <a:p>
            <a:pPr lvl="1"/>
            <a:r>
              <a:rPr lang="es-MX" sz="2400" dirty="0" smtClean="0"/>
              <a:t>Seguros </a:t>
            </a:r>
          </a:p>
          <a:p>
            <a:pPr lvl="1"/>
            <a:r>
              <a:rPr lang="es-MX" sz="2400" dirty="0" smtClean="0"/>
              <a:t>Comercio</a:t>
            </a:r>
          </a:p>
          <a:p>
            <a:pPr lvl="1"/>
            <a:r>
              <a:rPr lang="es-MX" sz="2400" dirty="0" smtClean="0"/>
              <a:t>Industrias</a:t>
            </a:r>
          </a:p>
          <a:p>
            <a:pPr marL="0" indent="0">
              <a:buNone/>
            </a:pPr>
            <a:r>
              <a:rPr lang="es-MX" sz="2400" dirty="0" smtClean="0"/>
              <a:t>  </a:t>
            </a:r>
            <a:endParaRPr lang="es-AR" sz="2400" dirty="0"/>
          </a:p>
        </p:txBody>
      </p:sp>
      <p:sp>
        <p:nvSpPr>
          <p:cNvPr id="2" name="Título 1"/>
          <p:cNvSpPr>
            <a:spLocks noGrp="1"/>
          </p:cNvSpPr>
          <p:nvPr>
            <p:ph type="title"/>
          </p:nvPr>
        </p:nvSpPr>
        <p:spPr/>
        <p:txBody>
          <a:bodyPr/>
          <a:lstStyle/>
          <a:p>
            <a:pPr algn="ctr"/>
            <a:r>
              <a:rPr lang="es-MX" dirty="0" smtClean="0"/>
              <a:t>Ventajas</a:t>
            </a:r>
            <a:endParaRPr lang="es-AR" dirty="0"/>
          </a:p>
        </p:txBody>
      </p:sp>
    </p:spTree>
    <p:extLst>
      <p:ext uri="{BB962C8B-B14F-4D97-AF65-F5344CB8AC3E}">
        <p14:creationId xmlns:p14="http://schemas.microsoft.com/office/powerpoint/2010/main" val="8186600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8001" y="2132855"/>
            <a:ext cx="8312471" cy="4725145"/>
          </a:xfrm>
        </p:spPr>
        <p:txBody>
          <a:bodyPr>
            <a:normAutofit lnSpcReduction="10000"/>
          </a:bodyPr>
          <a:lstStyle/>
          <a:p>
            <a:r>
              <a:rPr lang="es-MX" sz="2000" b="1" u="sng" dirty="0" smtClean="0">
                <a:solidFill>
                  <a:srgbClr val="C00000"/>
                </a:solidFill>
              </a:rPr>
              <a:t>FORMA</a:t>
            </a:r>
            <a:r>
              <a:rPr lang="es-MX" sz="2000" dirty="0" smtClean="0">
                <a:solidFill>
                  <a:srgbClr val="C00000"/>
                </a:solidFill>
              </a:rPr>
              <a:t>:</a:t>
            </a:r>
            <a:r>
              <a:rPr lang="es-MX" sz="2000" dirty="0" smtClean="0"/>
              <a:t> </a:t>
            </a:r>
          </a:p>
          <a:p>
            <a:pPr marL="1120140" lvl="2" indent="-342900">
              <a:buAutoNum type="arabicParenR"/>
            </a:pPr>
            <a:r>
              <a:rPr lang="es-MX" dirty="0" smtClean="0"/>
              <a:t>por instrumento público o privado (Certificación Notarial)</a:t>
            </a:r>
          </a:p>
          <a:p>
            <a:pPr marL="1120140" lvl="2" indent="-342900">
              <a:buAutoNum type="arabicParenR"/>
            </a:pPr>
            <a:r>
              <a:rPr lang="es-MX" dirty="0" smtClean="0"/>
              <a:t>Inscripción </a:t>
            </a:r>
            <a:r>
              <a:rPr lang="es-MX" b="1" u="sng" dirty="0" smtClean="0"/>
              <a:t>Registro Público de Comercio</a:t>
            </a:r>
          </a:p>
          <a:p>
            <a:pPr marL="777240" lvl="2" indent="0">
              <a:buNone/>
            </a:pPr>
            <a:r>
              <a:rPr lang="es-MX" dirty="0" smtClean="0"/>
              <a:t>	a) </a:t>
            </a:r>
            <a:r>
              <a:rPr lang="es-MX" sz="2000" dirty="0" smtClean="0"/>
              <a:t>Contrato constitutivo, su modificación y los 			reglamentos si existiesen el RPC del domicilio social y en los de 	cada una de las sucursales </a:t>
            </a:r>
          </a:p>
          <a:p>
            <a:pPr marL="457200" lvl="1" indent="0">
              <a:buNone/>
            </a:pPr>
            <a:r>
              <a:rPr lang="es-MX" sz="2000" dirty="0" smtClean="0"/>
              <a:t>	b) Dicha inscripción debe estar detallado en todas las 	documentaciones de la sociedad, para su identificación.- </a:t>
            </a:r>
          </a:p>
          <a:p>
            <a:pPr marL="457200" lvl="1" indent="0">
              <a:buNone/>
            </a:pPr>
            <a:r>
              <a:rPr lang="es-MX" sz="2000" dirty="0" smtClean="0"/>
              <a:t>	c) Tiene que ser ratificada salvo certificación notarial</a:t>
            </a:r>
          </a:p>
          <a:p>
            <a:pPr marL="457200" lvl="1" indent="0">
              <a:buNone/>
            </a:pPr>
            <a:r>
              <a:rPr lang="es-MX" sz="2000" dirty="0" smtClean="0"/>
              <a:t>	d) puede ser realizado por autorizados</a:t>
            </a:r>
          </a:p>
          <a:p>
            <a:pPr marL="457200" lvl="1" indent="0">
              <a:buNone/>
            </a:pPr>
            <a:r>
              <a:rPr lang="es-MX" sz="2000" dirty="0" smtClean="0"/>
              <a:t>	e) se forman legajos para cada sociedad de consulta publica</a:t>
            </a:r>
          </a:p>
          <a:p>
            <a:pPr marL="457200" lvl="1" indent="0">
              <a:buNone/>
            </a:pPr>
            <a:r>
              <a:rPr lang="es-MX" sz="2000" dirty="0" smtClean="0"/>
              <a:t> </a:t>
            </a:r>
            <a:r>
              <a:rPr lang="es-MX" sz="2000" dirty="0" smtClean="0">
                <a:solidFill>
                  <a:schemeClr val="tx2"/>
                </a:solidFill>
              </a:rPr>
              <a:t>3) </a:t>
            </a:r>
            <a:r>
              <a:rPr lang="es-MX" sz="2000" b="1" u="sng" dirty="0"/>
              <a:t>REGISTRO NACIONAL DE SOCIEDADES POR ACCIONES</a:t>
            </a:r>
          </a:p>
          <a:p>
            <a:pPr marL="0" indent="0">
              <a:buNone/>
            </a:pPr>
            <a:r>
              <a:rPr lang="es-MX" sz="2000" dirty="0"/>
              <a:t>Ministerio de Justicia y Derechos Humanos o el organismo que este indique</a:t>
            </a:r>
            <a:endParaRPr lang="es-AR" sz="2000" dirty="0"/>
          </a:p>
          <a:p>
            <a:pPr marL="457200" lvl="1" indent="0">
              <a:buNone/>
            </a:pPr>
            <a:endParaRPr lang="es-MX" sz="2000" dirty="0" smtClean="0"/>
          </a:p>
          <a:p>
            <a:pPr marL="457200" lvl="1" indent="0">
              <a:buNone/>
            </a:pPr>
            <a:endParaRPr lang="es-MX" sz="2000" dirty="0" smtClean="0"/>
          </a:p>
          <a:p>
            <a:pPr marL="457200" lvl="1" indent="0">
              <a:buNone/>
            </a:pPr>
            <a:endParaRPr lang="es-MX" dirty="0" smtClean="0"/>
          </a:p>
        </p:txBody>
      </p:sp>
      <p:sp>
        <p:nvSpPr>
          <p:cNvPr id="2" name="Título 1"/>
          <p:cNvSpPr>
            <a:spLocks noGrp="1"/>
          </p:cNvSpPr>
          <p:nvPr>
            <p:ph type="title"/>
          </p:nvPr>
        </p:nvSpPr>
        <p:spPr/>
        <p:txBody>
          <a:bodyPr/>
          <a:lstStyle/>
          <a:p>
            <a:r>
              <a:rPr lang="es-MX" sz="3600" dirty="0" smtClean="0"/>
              <a:t>CONSTITUCION Y MODIFICACION</a:t>
            </a:r>
            <a:endParaRPr lang="es-AR" sz="3600" dirty="0"/>
          </a:p>
        </p:txBody>
      </p:sp>
    </p:spTree>
    <p:extLst>
      <p:ext uri="{BB962C8B-B14F-4D97-AF65-F5344CB8AC3E}">
        <p14:creationId xmlns:p14="http://schemas.microsoft.com/office/powerpoint/2010/main" val="32721516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8001" y="2060847"/>
            <a:ext cx="8168455" cy="3980515"/>
          </a:xfrm>
        </p:spPr>
        <p:txBody>
          <a:bodyPr>
            <a:normAutofit/>
          </a:bodyPr>
          <a:lstStyle/>
          <a:p>
            <a:r>
              <a:rPr lang="es-MX" sz="2000" dirty="0" smtClean="0">
                <a:solidFill>
                  <a:srgbClr val="FF0000"/>
                </a:solidFill>
              </a:rPr>
              <a:t>20</a:t>
            </a:r>
            <a:r>
              <a:rPr lang="es-MX" sz="2000" dirty="0" smtClean="0"/>
              <a:t> días del acto constitutivo</a:t>
            </a:r>
          </a:p>
          <a:p>
            <a:r>
              <a:rPr lang="es-MX" sz="2000" dirty="0" smtClean="0">
                <a:solidFill>
                  <a:srgbClr val="FF0000"/>
                </a:solidFill>
              </a:rPr>
              <a:t>30</a:t>
            </a:r>
            <a:r>
              <a:rPr lang="es-MX" sz="2000" dirty="0" smtClean="0"/>
              <a:t> días para culminación del tramite salvo prorroga </a:t>
            </a:r>
          </a:p>
          <a:p>
            <a:endParaRPr lang="es-MX" sz="2000" dirty="0"/>
          </a:p>
          <a:p>
            <a:r>
              <a:rPr lang="es-MX" sz="2000" dirty="0" smtClean="0"/>
              <a:t>I</a:t>
            </a:r>
            <a:r>
              <a:rPr lang="es-MX" sz="2000" u="sng" dirty="0" smtClean="0"/>
              <a:t>nscripción tardía</a:t>
            </a:r>
            <a:r>
              <a:rPr lang="es-MX" sz="2000" dirty="0" smtClean="0"/>
              <a:t>: Es válida si no media oposición  </a:t>
            </a:r>
          </a:p>
          <a:p>
            <a:endParaRPr lang="es-MX" sz="2000" dirty="0"/>
          </a:p>
          <a:p>
            <a:r>
              <a:rPr lang="es-MX" sz="2000" b="1" u="sng" dirty="0" smtClean="0"/>
              <a:t>Efectos:</a:t>
            </a:r>
            <a:r>
              <a:rPr lang="es-MX" sz="2000" dirty="0" smtClean="0"/>
              <a:t> regularmente constituida</a:t>
            </a:r>
          </a:p>
          <a:p>
            <a:endParaRPr lang="es-MX" sz="2000" dirty="0"/>
          </a:p>
          <a:p>
            <a:r>
              <a:rPr lang="es-MX" sz="2000" b="1" u="sng" dirty="0" smtClean="0"/>
              <a:t>REGISTRO NACIONAL DE SOCIEDADES POR ACCIONES</a:t>
            </a:r>
          </a:p>
          <a:p>
            <a:pPr marL="0" indent="0">
              <a:buNone/>
            </a:pPr>
            <a:r>
              <a:rPr lang="es-MX" sz="2000" dirty="0" smtClean="0"/>
              <a:t>Ministerio de Justicia y Derechos Humanos o el organismo que este indique</a:t>
            </a:r>
            <a:endParaRPr lang="es-AR" sz="2000" dirty="0"/>
          </a:p>
        </p:txBody>
      </p:sp>
      <p:sp>
        <p:nvSpPr>
          <p:cNvPr id="2" name="Título 1"/>
          <p:cNvSpPr>
            <a:spLocks noGrp="1"/>
          </p:cNvSpPr>
          <p:nvPr>
            <p:ph type="title"/>
          </p:nvPr>
        </p:nvSpPr>
        <p:spPr>
          <a:xfrm>
            <a:off x="827584" y="332656"/>
            <a:ext cx="7776864" cy="1320800"/>
          </a:xfrm>
        </p:spPr>
        <p:txBody>
          <a:bodyPr/>
          <a:lstStyle/>
          <a:p>
            <a:r>
              <a:rPr lang="es-MX" sz="2800" dirty="0" smtClean="0"/>
              <a:t>Plazo para la Inscripción</a:t>
            </a:r>
            <a:endParaRPr lang="es-AR" sz="2800" dirty="0"/>
          </a:p>
        </p:txBody>
      </p:sp>
    </p:spTree>
    <p:extLst>
      <p:ext uri="{BB962C8B-B14F-4D97-AF65-F5344CB8AC3E}">
        <p14:creationId xmlns:p14="http://schemas.microsoft.com/office/powerpoint/2010/main" val="1511178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85000" lnSpcReduction="20000"/>
          </a:bodyPr>
          <a:lstStyle/>
          <a:p>
            <a:r>
              <a:rPr lang="es-MX" dirty="0" smtClean="0"/>
              <a:t>Nombre, edad, estado civil, nacionalidad, profesión, domicilio y DNI de los socios</a:t>
            </a:r>
          </a:p>
          <a:p>
            <a:r>
              <a:rPr lang="es-MX" dirty="0" smtClean="0"/>
              <a:t>Fecha del instrumento de constitución</a:t>
            </a:r>
          </a:p>
          <a:p>
            <a:r>
              <a:rPr lang="es-MX" dirty="0" smtClean="0"/>
              <a:t>Razón social o denominación</a:t>
            </a:r>
          </a:p>
          <a:p>
            <a:r>
              <a:rPr lang="es-MX" dirty="0" smtClean="0"/>
              <a:t>Domicilio</a:t>
            </a:r>
          </a:p>
          <a:p>
            <a:r>
              <a:rPr lang="es-MX" dirty="0" smtClean="0"/>
              <a:t>Objeto social</a:t>
            </a:r>
          </a:p>
          <a:p>
            <a:r>
              <a:rPr lang="es-MX" dirty="0" smtClean="0"/>
              <a:t>Plazo de duración</a:t>
            </a:r>
          </a:p>
          <a:p>
            <a:r>
              <a:rPr lang="es-MX" dirty="0" smtClean="0"/>
              <a:t>Capital social</a:t>
            </a:r>
          </a:p>
          <a:p>
            <a:r>
              <a:rPr lang="es-MX" dirty="0" smtClean="0"/>
              <a:t>Composición de los órganos de administración y fiscalización, datos y duración en el cargo</a:t>
            </a:r>
          </a:p>
          <a:p>
            <a:r>
              <a:rPr lang="es-MX" dirty="0" smtClean="0"/>
              <a:t>Representación social</a:t>
            </a:r>
          </a:p>
          <a:p>
            <a:r>
              <a:rPr lang="es-MX" dirty="0" smtClean="0"/>
              <a:t>Fecha de cierre del ejercicio</a:t>
            </a:r>
            <a:endParaRPr lang="es-AR" dirty="0"/>
          </a:p>
        </p:txBody>
      </p:sp>
      <p:sp>
        <p:nvSpPr>
          <p:cNvPr id="2" name="Título 1"/>
          <p:cNvSpPr>
            <a:spLocks noGrp="1"/>
          </p:cNvSpPr>
          <p:nvPr>
            <p:ph type="title"/>
          </p:nvPr>
        </p:nvSpPr>
        <p:spPr>
          <a:xfrm>
            <a:off x="395536" y="1052736"/>
            <a:ext cx="7756263" cy="1054250"/>
          </a:xfrm>
        </p:spPr>
        <p:txBody>
          <a:bodyPr>
            <a:normAutofit fontScale="90000"/>
          </a:bodyPr>
          <a:lstStyle/>
          <a:p>
            <a:pPr algn="l"/>
            <a:r>
              <a:rPr lang="es-MX" sz="2400" dirty="0" smtClean="0"/>
              <a:t>PUBLICIDAD: </a:t>
            </a:r>
            <a:r>
              <a:rPr lang="es-MX" sz="2400" dirty="0" smtClean="0">
                <a:solidFill>
                  <a:schemeClr val="tx1"/>
                </a:solidFill>
              </a:rPr>
              <a:t>Obligatoria solo para las SA y SRL (edictos) debiendo constar como mínimo: </a:t>
            </a:r>
            <a:br>
              <a:rPr lang="es-MX" sz="2400" dirty="0" smtClean="0">
                <a:solidFill>
                  <a:schemeClr val="tx1"/>
                </a:solidFill>
              </a:rPr>
            </a:br>
            <a:endParaRPr lang="es-AR" sz="2400" dirty="0">
              <a:solidFill>
                <a:schemeClr val="tx1"/>
              </a:solidFill>
            </a:endParaRPr>
          </a:p>
        </p:txBody>
      </p:sp>
    </p:spTree>
    <p:extLst>
      <p:ext uri="{BB962C8B-B14F-4D97-AF65-F5344CB8AC3E}">
        <p14:creationId xmlns:p14="http://schemas.microsoft.com/office/powerpoint/2010/main" val="41274828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8001" y="2160590"/>
            <a:ext cx="8240463" cy="4697411"/>
          </a:xfrm>
        </p:spPr>
        <p:txBody>
          <a:bodyPr>
            <a:normAutofit fontScale="92500" lnSpcReduction="10000"/>
          </a:bodyPr>
          <a:lstStyle/>
          <a:p>
            <a:r>
              <a:rPr lang="es-MX" dirty="0" smtClean="0"/>
              <a:t>Nombre, edad, estado civil, nacionalidad, profesión, domicilio y DNI de los socios</a:t>
            </a:r>
          </a:p>
          <a:p>
            <a:r>
              <a:rPr lang="es-MX" dirty="0" smtClean="0"/>
              <a:t>Razón social o denominación y el domicilio de la sociedad</a:t>
            </a:r>
          </a:p>
          <a:p>
            <a:r>
              <a:rPr lang="es-MX" dirty="0" smtClean="0"/>
              <a:t>La designación de su objeto en forma precisa y determinado</a:t>
            </a:r>
          </a:p>
          <a:p>
            <a:r>
              <a:rPr lang="es-MX" dirty="0" smtClean="0"/>
              <a:t>Capital social en moneda argentina y aporte de cada socio. En las unipersonales el capital debe ser integrado en su totalidad </a:t>
            </a:r>
          </a:p>
          <a:p>
            <a:r>
              <a:rPr lang="es-MX" dirty="0" smtClean="0"/>
              <a:t>Plazo de duración</a:t>
            </a:r>
          </a:p>
          <a:p>
            <a:r>
              <a:rPr lang="es-MX" dirty="0" smtClean="0"/>
              <a:t>La organización de la administración, fiscalización y reuniones de socios</a:t>
            </a:r>
          </a:p>
          <a:p>
            <a:r>
              <a:rPr lang="es-MX" dirty="0" smtClean="0"/>
              <a:t>Reglas para distribuir y soportar las perdidas. En caso de silencio según sea el aporte</a:t>
            </a:r>
          </a:p>
          <a:p>
            <a:r>
              <a:rPr lang="es-MX" dirty="0" smtClean="0"/>
              <a:t>Obligaciones y derechos de los socios</a:t>
            </a:r>
          </a:p>
          <a:p>
            <a:r>
              <a:rPr lang="es-MX" dirty="0" smtClean="0"/>
              <a:t>Funcionamiento, disolución y liquidación de la sociedad</a:t>
            </a:r>
            <a:endParaRPr lang="es-AR" dirty="0"/>
          </a:p>
        </p:txBody>
      </p:sp>
      <p:sp>
        <p:nvSpPr>
          <p:cNvPr id="2" name="Título 1"/>
          <p:cNvSpPr>
            <a:spLocks noGrp="1"/>
          </p:cNvSpPr>
          <p:nvPr>
            <p:ph type="title"/>
          </p:nvPr>
        </p:nvSpPr>
        <p:spPr/>
        <p:txBody>
          <a:bodyPr>
            <a:normAutofit fontScale="90000"/>
          </a:bodyPr>
          <a:lstStyle/>
          <a:p>
            <a:pPr algn="ctr"/>
            <a:r>
              <a:rPr lang="es-MX" dirty="0" smtClean="0"/>
              <a:t>CONTRATO SOCIAL</a:t>
            </a:r>
            <a:br>
              <a:rPr lang="es-MX" dirty="0" smtClean="0"/>
            </a:br>
            <a:r>
              <a:rPr lang="es-MX" dirty="0" smtClean="0"/>
              <a:t>Contenido</a:t>
            </a:r>
            <a:endParaRPr lang="es-AR" dirty="0"/>
          </a:p>
        </p:txBody>
      </p:sp>
    </p:spTree>
    <p:extLst>
      <p:ext uri="{BB962C8B-B14F-4D97-AF65-F5344CB8AC3E}">
        <p14:creationId xmlns:p14="http://schemas.microsoft.com/office/powerpoint/2010/main" val="3232751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92500" lnSpcReduction="20000"/>
          </a:bodyPr>
          <a:lstStyle/>
          <a:p>
            <a:r>
              <a:rPr lang="es-MX" dirty="0" smtClean="0"/>
              <a:t>Que alguno o algunos de los socios reciban todos los beneficios o se les excluya de las perdidas o liberados de contribuir a las perdidas</a:t>
            </a:r>
          </a:p>
          <a:p>
            <a:r>
              <a:rPr lang="es-MX" dirty="0" smtClean="0"/>
              <a:t>Que el socio o algunos de los socios capitalistas se les restituya todos los beneficios con premio designado o con sus frutos o cantidad adicional haya o no ganancias</a:t>
            </a:r>
          </a:p>
          <a:p>
            <a:r>
              <a:rPr lang="es-MX" dirty="0" smtClean="0"/>
              <a:t>Que aseguren al socio su capital o las ganancias adicionales</a:t>
            </a:r>
          </a:p>
          <a:p>
            <a:r>
              <a:rPr lang="es-MX" dirty="0" smtClean="0"/>
              <a:t>Que el socio o socios sobrevivientes adquiera la totalidad de las ganancias</a:t>
            </a:r>
          </a:p>
          <a:p>
            <a:r>
              <a:rPr lang="es-MX" dirty="0" smtClean="0"/>
              <a:t>Establecer un valor distante al valor real de las acciones cuando las mismas sean adquiridas por otro socio</a:t>
            </a:r>
            <a:endParaRPr lang="es-AR" dirty="0"/>
          </a:p>
        </p:txBody>
      </p:sp>
      <p:sp>
        <p:nvSpPr>
          <p:cNvPr id="2" name="Título 1"/>
          <p:cNvSpPr>
            <a:spLocks noGrp="1"/>
          </p:cNvSpPr>
          <p:nvPr>
            <p:ph type="title"/>
          </p:nvPr>
        </p:nvSpPr>
        <p:spPr/>
        <p:txBody>
          <a:bodyPr/>
          <a:lstStyle/>
          <a:p>
            <a:pPr algn="ctr"/>
            <a:r>
              <a:rPr lang="es-MX" dirty="0" smtClean="0"/>
              <a:t>ESTIPULACIONES NULAS</a:t>
            </a:r>
            <a:endParaRPr lang="es-AR" dirty="0"/>
          </a:p>
        </p:txBody>
      </p:sp>
    </p:spTree>
    <p:extLst>
      <p:ext uri="{BB962C8B-B14F-4D97-AF65-F5344CB8AC3E}">
        <p14:creationId xmlns:p14="http://schemas.microsoft.com/office/powerpoint/2010/main" val="3810276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8001" y="2060847"/>
            <a:ext cx="8096447" cy="3980515"/>
          </a:xfrm>
        </p:spPr>
        <p:txBody>
          <a:bodyPr>
            <a:normAutofit fontScale="85000" lnSpcReduction="20000"/>
          </a:bodyPr>
          <a:lstStyle/>
          <a:p>
            <a:r>
              <a:rPr lang="es-MX" sz="2800" dirty="0" smtClean="0"/>
              <a:t> </a:t>
            </a:r>
            <a:r>
              <a:rPr lang="es-MX" sz="2800" dirty="0"/>
              <a:t>Objeto Ilícito</a:t>
            </a:r>
            <a:r>
              <a:rPr lang="es-MX" sz="2800" dirty="0" smtClean="0"/>
              <a:t>: Las </a:t>
            </a:r>
            <a:r>
              <a:rPr lang="es-MX" sz="2800" dirty="0"/>
              <a:t>sociedades que tengan objeto ilícito son nulas de nulidad absoluta. Los terceros de buena fe pueden alegar contra los socios la existencia de la sociedad, sin que estos puedan oponer la nulidad</a:t>
            </a:r>
          </a:p>
          <a:p>
            <a:r>
              <a:rPr lang="es-MX" sz="2800" dirty="0"/>
              <a:t>Sin embargo los socios no pueden alegar la existencia de la sociedad para </a:t>
            </a:r>
          </a:p>
          <a:p>
            <a:pPr lvl="1"/>
            <a:r>
              <a:rPr lang="es-MX" dirty="0"/>
              <a:t>Demandar a terceros</a:t>
            </a:r>
          </a:p>
          <a:p>
            <a:pPr lvl="1"/>
            <a:r>
              <a:rPr lang="es-MX" dirty="0"/>
              <a:t>Reclamar la restitución de aportes</a:t>
            </a:r>
          </a:p>
          <a:p>
            <a:pPr lvl="1"/>
            <a:r>
              <a:rPr lang="es-MX" dirty="0"/>
              <a:t>División de ganancias</a:t>
            </a:r>
            <a:r>
              <a:rPr lang="es-AR" dirty="0"/>
              <a:t> o perdidas</a:t>
            </a:r>
          </a:p>
          <a:p>
            <a:endParaRPr lang="es-MX" sz="2800" dirty="0" smtClean="0"/>
          </a:p>
          <a:p>
            <a:r>
              <a:rPr lang="es-MX" sz="2800" dirty="0" smtClean="0"/>
              <a:t>Objeto Lícito con actividades Ilícita</a:t>
            </a:r>
          </a:p>
          <a:p>
            <a:r>
              <a:rPr lang="es-MX" sz="2800" dirty="0" smtClean="0"/>
              <a:t>Objeto Prohibido</a:t>
            </a:r>
          </a:p>
          <a:p>
            <a:pPr marL="0" indent="0">
              <a:buNone/>
            </a:pPr>
            <a:endParaRPr lang="es-AR" dirty="0" smtClean="0"/>
          </a:p>
        </p:txBody>
      </p:sp>
      <p:sp>
        <p:nvSpPr>
          <p:cNvPr id="2" name="Título 1"/>
          <p:cNvSpPr>
            <a:spLocks noGrp="1"/>
          </p:cNvSpPr>
          <p:nvPr>
            <p:ph type="title"/>
          </p:nvPr>
        </p:nvSpPr>
        <p:spPr/>
        <p:txBody>
          <a:bodyPr/>
          <a:lstStyle/>
          <a:p>
            <a:r>
              <a:rPr lang="es-MX" sz="2400" dirty="0" smtClean="0"/>
              <a:t>OBJETO: </a:t>
            </a:r>
            <a:br>
              <a:rPr lang="es-MX" sz="2400" dirty="0" smtClean="0"/>
            </a:br>
            <a:r>
              <a:rPr lang="es-MX" sz="2400" dirty="0" smtClean="0">
                <a:solidFill>
                  <a:schemeClr val="tx1"/>
                </a:solidFill>
              </a:rPr>
              <a:t>«Preciso y Determinado»</a:t>
            </a:r>
            <a:endParaRPr lang="es-AR" sz="2400" dirty="0">
              <a:solidFill>
                <a:schemeClr val="tx1"/>
              </a:solidFill>
            </a:endParaRPr>
          </a:p>
        </p:txBody>
      </p:sp>
    </p:spTree>
    <p:extLst>
      <p:ext uri="{BB962C8B-B14F-4D97-AF65-F5344CB8AC3E}">
        <p14:creationId xmlns:p14="http://schemas.microsoft.com/office/powerpoint/2010/main" val="13150782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oné">
  <a:themeElements>
    <a:clrScheme name="Cartoné">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artoné">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rtoné">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165</TotalTime>
  <Words>1398</Words>
  <Application>Microsoft Office PowerPoint</Application>
  <PresentationFormat>Presentación en pantalla (4:3)</PresentationFormat>
  <Paragraphs>158</Paragraphs>
  <Slides>26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26</vt:i4>
      </vt:variant>
    </vt:vector>
  </HeadingPairs>
  <TitlesOfParts>
    <vt:vector size="31" baseType="lpstr">
      <vt:lpstr>Arial</vt:lpstr>
      <vt:lpstr>Book Antiqua</vt:lpstr>
      <vt:lpstr>Times New Roman</vt:lpstr>
      <vt:lpstr>Wingdings</vt:lpstr>
      <vt:lpstr>Cartoné</vt:lpstr>
      <vt:lpstr>LEGISLACION</vt:lpstr>
      <vt:lpstr>Concepto - tipicidad</vt:lpstr>
      <vt:lpstr>Ventajas</vt:lpstr>
      <vt:lpstr>CONSTITUCION Y MODIFICACION</vt:lpstr>
      <vt:lpstr>Plazo para la Inscripción</vt:lpstr>
      <vt:lpstr>PUBLICIDAD: Obligatoria solo para las SA y SRL (edictos) debiendo constar como mínimo:  </vt:lpstr>
      <vt:lpstr>CONTRATO SOCIAL Contenido</vt:lpstr>
      <vt:lpstr>ESTIPULACIONES NULAS</vt:lpstr>
      <vt:lpstr>OBJETO:  «Preciso y Determinado»</vt:lpstr>
      <vt:lpstr>DE LAS SOCIEDADES NO CONSTITUIDAS REGULARMENTE </vt:lpstr>
      <vt:lpstr>REGIMEN APLICABLE</vt:lpstr>
      <vt:lpstr>REPRESENTACION: ADMINISTRACION Y GOBERNO</vt:lpstr>
      <vt:lpstr>RELACION CON TERCEROS</vt:lpstr>
      <vt:lpstr>BIENES REGISTRABLES</vt:lpstr>
      <vt:lpstr>PRUEBA DE LA SOCIEDAD</vt:lpstr>
      <vt:lpstr>RESPONSABILIDAD DE LOS SOCIOS</vt:lpstr>
      <vt:lpstr>SUBSANACION (art 25)</vt:lpstr>
      <vt:lpstr>DISOLUCION - LIQUIDACION</vt:lpstr>
      <vt:lpstr>DE LOS SOCIOS</vt:lpstr>
      <vt:lpstr>APORTES:  </vt:lpstr>
      <vt:lpstr>TRANSFORMACION:   Ccuando una sociedad adopta otro de los tipos previstos. No se disuelve la sociedad ni se alteran sus derechos y obligaciones. Tampoco las responsabilidades solidarias e ilimitadas anteriores  </vt:lpstr>
      <vt:lpstr>DISOLUCION CAUSALES</vt:lpstr>
      <vt:lpstr>Disolución Cont…</vt:lpstr>
      <vt:lpstr>Disolución Cont….</vt:lpstr>
      <vt:lpstr>Sociedades Constituidas en el Extranjero</vt:lpstr>
      <vt:lpstr>TIPOS DE SOCIEDADES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Alfredo</dc:creator>
  <cp:lastModifiedBy>Alfredo</cp:lastModifiedBy>
  <cp:revision>14</cp:revision>
  <dcterms:created xsi:type="dcterms:W3CDTF">2024-05-20T20:40:09Z</dcterms:created>
  <dcterms:modified xsi:type="dcterms:W3CDTF">2025-10-16T18:23:55Z</dcterms:modified>
</cp:coreProperties>
</file>