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riángulo rectángulo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15 Grupo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5 Forma libre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9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1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525EA9C-9666-4156-A3CF-46C9074E2C10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12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5E4E418-6186-44D0-8BF8-B66A1CA1CAB0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E88EA-B501-44A7-B10C-7DF16461FA03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9D938-4ED1-440D-BD20-6C3B74ED3E2C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DB8A0-0EC0-455E-92A5-94E3F2B9359D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94A13-081D-47DC-88DC-3B0973F49305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6614D-E861-4E6C-994C-C283A87AA2C1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DCFB5-D07F-4A2B-9954-14C61ED432F2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heurón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4 Cheurón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075A82-0CA4-4F25-97C1-543432C3F1ED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EFD553-793F-4281-9C17-379E41CBEDA3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A46C4E-C4F4-4534-B707-E580EB1A8442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3D0B23-0CAA-4C94-B18A-AB7FD6E774F8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27B086-9B92-4C53-A03A-9382973F0109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012FF0-1D3F-4456-BACD-F336B5A4A2EE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E6544D-D9A7-402C-AB07-17C6DC1B04C8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9A3452-0B1E-4AE5-879E-4156E7C89882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AC82E-D363-47C9-AE5F-359B79026C75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5EFC8-A69F-45C1-B1A4-EF12F3D08EAD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CF9D6A-2BE2-419D-9A53-446F6361F812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F45BAD-560A-4272-B284-F0F6C70D3835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5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6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Cheurón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9 Cheurón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011B45B-3C73-472D-B88E-CFC4D369BF34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1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F40A984-AE99-4969-989B-DB9DBE7F0ED0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3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2285A2B-46E0-455B-8A36-3BC6420DD8DA}" type="datetimeFigureOut">
              <a:rPr lang="es-AR"/>
              <a:pPr>
                <a:defRPr/>
              </a:pPr>
              <a:t>20/4/2022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4AC543C-5B59-42D8-B368-ABB4BD301596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7" r:id="rId2"/>
    <p:sldLayoutId id="2147483702" r:id="rId3"/>
    <p:sldLayoutId id="2147483703" r:id="rId4"/>
    <p:sldLayoutId id="2147483704" r:id="rId5"/>
    <p:sldLayoutId id="2147483705" r:id="rId6"/>
    <p:sldLayoutId id="2147483698" r:id="rId7"/>
    <p:sldLayoutId id="2147483706" r:id="rId8"/>
    <p:sldLayoutId id="2147483707" r:id="rId9"/>
    <p:sldLayoutId id="2147483699" r:id="rId10"/>
    <p:sldLayoutId id="21474837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fich.unl.edu.ar/pagina.php?ID=20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1829761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AR" dirty="0" smtClean="0"/>
              <a:t>Planes de Negocios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813" y="4429125"/>
            <a:ext cx="7772400" cy="1200150"/>
          </a:xfrm>
        </p:spPr>
        <p:txBody>
          <a:bodyPr/>
          <a:lstStyle/>
          <a:p>
            <a:pPr marR="0" eaLnBrk="1" hangingPunct="1"/>
            <a:r>
              <a:rPr lang="es-AR" dirty="0" smtClean="0"/>
              <a:t>Ing. Jorge A. </a:t>
            </a:r>
            <a:r>
              <a:rPr lang="es-AR" dirty="0" err="1" smtClean="0"/>
              <a:t>Pigerl</a:t>
            </a:r>
            <a:endParaRPr lang="es-AR" dirty="0" smtClean="0"/>
          </a:p>
          <a:p>
            <a:pPr marR="0" eaLnBrk="1" hangingPunct="1"/>
            <a:r>
              <a:rPr lang="es-AR" sz="1600" dirty="0" smtClean="0"/>
              <a:t>Año </a:t>
            </a:r>
            <a:r>
              <a:rPr lang="es-AR" sz="1600" dirty="0" smtClean="0"/>
              <a:t>2022</a:t>
            </a:r>
            <a:endParaRPr lang="es-A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s-AR" dirty="0" smtClean="0"/>
              <a:t>Guía para empresarios Pymes para elaborar un Plan de Negocios ( Banco Nación Argentina)</a:t>
            </a:r>
          </a:p>
          <a:p>
            <a:pPr eaLnBrk="1" hangingPunct="1">
              <a:lnSpc>
                <a:spcPct val="90000"/>
              </a:lnSpc>
            </a:pPr>
            <a:r>
              <a:rPr lang="es-AR" dirty="0" smtClean="0"/>
              <a:t>Universidad del Litoral/</a:t>
            </a:r>
            <a:r>
              <a:rPr lang="es-AR" sz="2000" b="1" dirty="0" smtClean="0"/>
              <a:t>FACULTAD DE INGENIERÍA Y CIENCIAS HÍDRICAS (</a:t>
            </a:r>
            <a:r>
              <a:rPr lang="es-AR" sz="2000" b="1" dirty="0" smtClean="0">
                <a:hlinkClick r:id="rId2"/>
              </a:rPr>
              <a:t>http://fich.unl.edu.ar/pagina.php?ID=202</a:t>
            </a:r>
            <a:r>
              <a:rPr lang="es-AR" sz="2000" b="1" dirty="0" smtClean="0"/>
              <a:t> )</a:t>
            </a:r>
            <a:endParaRPr lang="es-AR" sz="2000" dirty="0" smtClean="0"/>
          </a:p>
          <a:p>
            <a:pPr eaLnBrk="1" hangingPunct="1">
              <a:lnSpc>
                <a:spcPct val="90000"/>
              </a:lnSpc>
            </a:pPr>
            <a:r>
              <a:rPr lang="es-AR" dirty="0" smtClean="0"/>
              <a:t>Business Plan; </a:t>
            </a:r>
            <a:r>
              <a:rPr lang="es-AR" dirty="0" err="1" smtClean="0"/>
              <a:t>Segredos</a:t>
            </a:r>
            <a:r>
              <a:rPr lang="es-AR" dirty="0" smtClean="0"/>
              <a:t> e Estrategias para o </a:t>
            </a:r>
            <a:r>
              <a:rPr lang="es-AR" dirty="0" err="1" smtClean="0"/>
              <a:t>sucesso</a:t>
            </a:r>
            <a:r>
              <a:rPr lang="es-AR" dirty="0" smtClean="0"/>
              <a:t> ( </a:t>
            </a:r>
            <a:r>
              <a:rPr lang="es-AR" dirty="0" err="1" smtClean="0"/>
              <a:t>Abrams</a:t>
            </a:r>
            <a:r>
              <a:rPr lang="es-AR" dirty="0" smtClean="0"/>
              <a:t>, Rhonda M.)</a:t>
            </a:r>
          </a:p>
          <a:p>
            <a:pPr eaLnBrk="1" hangingPunct="1">
              <a:lnSpc>
                <a:spcPct val="90000"/>
              </a:lnSpc>
            </a:pPr>
            <a:r>
              <a:rPr lang="es-AR" dirty="0" smtClean="0"/>
              <a:t>O Emprendedor, Fundamentos da iniciativa empresarial ( </a:t>
            </a:r>
            <a:r>
              <a:rPr lang="es-AR" dirty="0" err="1" smtClean="0"/>
              <a:t>Degen</a:t>
            </a:r>
            <a:r>
              <a:rPr lang="es-AR" dirty="0" smtClean="0"/>
              <a:t>, Ronald Jean)</a:t>
            </a:r>
          </a:p>
          <a:p>
            <a:pPr eaLnBrk="1" hangingPunct="1">
              <a:lnSpc>
                <a:spcPct val="90000"/>
              </a:lnSpc>
            </a:pPr>
            <a:r>
              <a:rPr lang="es-AR" dirty="0" smtClean="0"/>
              <a:t>Internet / Biblioteca.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Modelos de Planes de Negocios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Resumen Ejecutivo</a:t>
            </a:r>
          </a:p>
          <a:p>
            <a:pPr lvl="1" eaLnBrk="1" hangingPunct="1"/>
            <a:r>
              <a:rPr lang="es-AR" smtClean="0"/>
              <a:t>Descripción de la empresa o proyecto y la proyección de sus productos o servicios</a:t>
            </a:r>
          </a:p>
          <a:p>
            <a:pPr lvl="1" eaLnBrk="1" hangingPunct="1"/>
            <a:r>
              <a:rPr lang="es-AR" smtClean="0"/>
              <a:t>La estructura organizativa, propietarios, etc.</a:t>
            </a:r>
          </a:p>
          <a:p>
            <a:pPr lvl="1" eaLnBrk="1" hangingPunct="1"/>
            <a:r>
              <a:rPr lang="es-AR" smtClean="0"/>
              <a:t>Sus principales iniciativas y objetivos</a:t>
            </a:r>
          </a:p>
          <a:p>
            <a:pPr lvl="1" eaLnBrk="1" hangingPunct="1"/>
            <a:r>
              <a:rPr lang="es-AR" smtClean="0"/>
              <a:t>Las oportunidades de mercado</a:t>
            </a:r>
          </a:p>
          <a:p>
            <a:pPr lvl="1" eaLnBrk="1" hangingPunct="1"/>
            <a:r>
              <a:rPr lang="es-AR" smtClean="0"/>
              <a:t>Las principales ventajas competitivas</a:t>
            </a:r>
          </a:p>
          <a:p>
            <a:pPr lvl="1" eaLnBrk="1" hangingPunct="1"/>
            <a:r>
              <a:rPr lang="es-AR" smtClean="0"/>
              <a:t>Los componentes de su estrategia de comercialización</a:t>
            </a:r>
          </a:p>
          <a:p>
            <a:pPr lvl="1" eaLnBrk="1" hangingPunct="1"/>
            <a:r>
              <a:rPr lang="es-AR" smtClean="0"/>
              <a:t>Las principales proyecciones económicas y financieras.</a:t>
            </a:r>
          </a:p>
          <a:p>
            <a:pPr eaLnBrk="1" hangingPunct="1"/>
            <a:endParaRPr lang="es-AR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El modelo del Banco NACION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721350"/>
          </a:xfrm>
        </p:spPr>
        <p:txBody>
          <a:bodyPr/>
          <a:lstStyle/>
          <a:p>
            <a:pPr eaLnBrk="1" hangingPunct="1"/>
            <a:r>
              <a:rPr lang="es-AR" smtClean="0"/>
              <a:t>Descripción del Negocio</a:t>
            </a:r>
          </a:p>
          <a:p>
            <a:pPr lvl="1" eaLnBrk="1" hangingPunct="1"/>
            <a:r>
              <a:rPr lang="es-AR" smtClean="0"/>
              <a:t>Historia</a:t>
            </a:r>
          </a:p>
          <a:p>
            <a:pPr lvl="1" eaLnBrk="1" hangingPunct="1"/>
            <a:r>
              <a:rPr lang="es-AR" smtClean="0"/>
              <a:t>Objetivo general y forma de alcanzarlo</a:t>
            </a:r>
          </a:p>
          <a:p>
            <a:pPr lvl="1" eaLnBrk="1" hangingPunct="1"/>
            <a:r>
              <a:rPr lang="es-AR" smtClean="0"/>
              <a:t>Objetivos ( cuantificables y medibles)</a:t>
            </a:r>
          </a:p>
          <a:p>
            <a:pPr lvl="1" eaLnBrk="1" hangingPunct="1"/>
            <a:r>
              <a:rPr lang="es-AR" smtClean="0"/>
              <a:t>Localización y recursos</a:t>
            </a:r>
          </a:p>
          <a:p>
            <a:pPr lvl="1" eaLnBrk="1" hangingPunct="1"/>
            <a:endParaRPr lang="es-AR" smtClean="0"/>
          </a:p>
          <a:p>
            <a:pPr eaLnBrk="1" hangingPunct="1"/>
            <a:r>
              <a:rPr lang="es-AR" smtClean="0"/>
              <a:t>Productos y Servicios</a:t>
            </a:r>
          </a:p>
          <a:p>
            <a:pPr lvl="1" eaLnBrk="1" hangingPunct="1"/>
            <a:r>
              <a:rPr lang="es-AR" smtClean="0"/>
              <a:t>Descripción</a:t>
            </a:r>
          </a:p>
          <a:p>
            <a:pPr lvl="1" eaLnBrk="1" hangingPunct="1"/>
            <a:r>
              <a:rPr lang="es-AR" smtClean="0"/>
              <a:t>Características</a:t>
            </a:r>
          </a:p>
          <a:p>
            <a:pPr lvl="1" eaLnBrk="1" hangingPunct="1"/>
            <a:r>
              <a:rPr lang="es-AR" smtClean="0"/>
              <a:t>Producción </a:t>
            </a:r>
          </a:p>
          <a:p>
            <a:pPr lvl="1" eaLnBrk="1" hangingPunct="1"/>
            <a:r>
              <a:rPr lang="es-AR" smtClean="0"/>
              <a:t>Futuros productos y servicios</a:t>
            </a:r>
          </a:p>
          <a:p>
            <a:pPr lvl="1" eaLnBrk="1" hangingPunct="1"/>
            <a:r>
              <a:rPr lang="es-AR" smtClean="0"/>
              <a:t>Ventajas competitivas en la producción.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63" y="714375"/>
            <a:ext cx="8229600" cy="4429125"/>
          </a:xfrm>
        </p:spPr>
        <p:txBody>
          <a:bodyPr/>
          <a:lstStyle/>
          <a:p>
            <a:pPr eaLnBrk="1" hangingPunct="1"/>
            <a:r>
              <a:rPr lang="es-AR" sz="3200" smtClean="0"/>
              <a:t>Descripción del sector</a:t>
            </a:r>
          </a:p>
          <a:p>
            <a:pPr lvl="1" eaLnBrk="1" hangingPunct="1"/>
            <a:r>
              <a:rPr lang="es-AR" smtClean="0"/>
              <a:t>Estudios de Mercado</a:t>
            </a:r>
          </a:p>
          <a:p>
            <a:pPr lvl="1" eaLnBrk="1" hangingPunct="1"/>
            <a:r>
              <a:rPr lang="es-AR" smtClean="0"/>
              <a:t>Tamaño del Sector</a:t>
            </a:r>
          </a:p>
          <a:p>
            <a:pPr lvl="1" eaLnBrk="1" hangingPunct="1"/>
            <a:r>
              <a:rPr lang="es-AR" smtClean="0"/>
              <a:t>Principales segmentos de los productos</a:t>
            </a:r>
          </a:p>
          <a:p>
            <a:pPr lvl="1" eaLnBrk="1" hangingPunct="1"/>
            <a:r>
              <a:rPr lang="es-AR" smtClean="0"/>
              <a:t>Principales segmentos del mercado</a:t>
            </a:r>
          </a:p>
          <a:p>
            <a:pPr lvl="1" eaLnBrk="1" hangingPunct="1"/>
            <a:r>
              <a:rPr lang="es-AR" smtClean="0"/>
              <a:t>Proceso y criterios de compra de los clientes.</a:t>
            </a:r>
          </a:p>
          <a:p>
            <a:pPr lvl="1" eaLnBrk="1" hangingPunct="1"/>
            <a:r>
              <a:rPr lang="es-AR" smtClean="0"/>
              <a:t>Participantes del sector</a:t>
            </a:r>
          </a:p>
          <a:p>
            <a:pPr lvl="1" eaLnBrk="1" hangingPunct="1"/>
            <a:r>
              <a:rPr lang="es-AR" smtClean="0"/>
              <a:t>Tendencias clave del sector</a:t>
            </a:r>
          </a:p>
          <a:p>
            <a:pPr lvl="1" eaLnBrk="1" hangingPunct="1"/>
            <a:r>
              <a:rPr lang="es-AR" smtClean="0"/>
              <a:t>Visión del sector</a:t>
            </a:r>
          </a:p>
          <a:p>
            <a:pPr lvl="1" eaLnBrk="1" hangingPunct="1"/>
            <a:endParaRPr lang="es-AR" smtClean="0"/>
          </a:p>
          <a:p>
            <a:pPr lvl="1" eaLnBrk="1" hangingPunct="1"/>
            <a:endParaRPr lang="es-A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721350"/>
          </a:xfrm>
        </p:spPr>
        <p:txBody>
          <a:bodyPr/>
          <a:lstStyle/>
          <a:p>
            <a:pPr eaLnBrk="1" hangingPunct="1"/>
            <a:r>
              <a:rPr lang="es-AR" smtClean="0"/>
              <a:t>Estrategias de Comercialización</a:t>
            </a:r>
          </a:p>
          <a:p>
            <a:pPr lvl="1" eaLnBrk="1" hangingPunct="1"/>
            <a:r>
              <a:rPr lang="es-AR" smtClean="0"/>
              <a:t>Mercado objetivo</a:t>
            </a:r>
          </a:p>
          <a:p>
            <a:pPr lvl="1" eaLnBrk="1" hangingPunct="1"/>
            <a:r>
              <a:rPr lang="es-AR" smtClean="0"/>
              <a:t>Descripción de los competidores</a:t>
            </a:r>
          </a:p>
          <a:p>
            <a:pPr lvl="1" eaLnBrk="1" hangingPunct="1"/>
            <a:r>
              <a:rPr lang="es-AR" smtClean="0"/>
              <a:t>Análisis de la posición competitiva</a:t>
            </a:r>
          </a:p>
          <a:p>
            <a:pPr lvl="1" eaLnBrk="1" hangingPunct="1"/>
            <a:r>
              <a:rPr lang="es-AR" smtClean="0"/>
              <a:t>Estrategia de precios</a:t>
            </a:r>
          </a:p>
          <a:p>
            <a:pPr lvl="1" eaLnBrk="1" hangingPunct="1"/>
            <a:r>
              <a:rPr lang="es-AR" smtClean="0"/>
              <a:t>Estrategia de distribución</a:t>
            </a:r>
          </a:p>
          <a:p>
            <a:pPr lvl="1" eaLnBrk="1" hangingPunct="1"/>
            <a:r>
              <a:rPr lang="es-AR" smtClean="0"/>
              <a:t>Estrategia de promoción</a:t>
            </a:r>
          </a:p>
          <a:p>
            <a:pPr lvl="1" eaLnBrk="1" hangingPunct="1"/>
            <a:endParaRPr lang="es-AR" smtClean="0"/>
          </a:p>
          <a:p>
            <a:pPr eaLnBrk="1" hangingPunct="1"/>
            <a:r>
              <a:rPr lang="es-AR" smtClean="0"/>
              <a:t>Gestión y Personal</a:t>
            </a:r>
          </a:p>
          <a:p>
            <a:pPr lvl="1" eaLnBrk="1" hangingPunct="1"/>
            <a:r>
              <a:rPr lang="es-AR" smtClean="0"/>
              <a:t>Estructura de su organización</a:t>
            </a:r>
          </a:p>
          <a:p>
            <a:pPr lvl="1" eaLnBrk="1" hangingPunct="1"/>
            <a:r>
              <a:rPr lang="es-AR" smtClean="0"/>
              <a:t>Personal de gerencia</a:t>
            </a:r>
          </a:p>
          <a:p>
            <a:pPr lvl="1" eaLnBrk="1" hangingPunct="1"/>
            <a:r>
              <a:rPr lang="es-AR" smtClean="0"/>
              <a:t>Personal</a:t>
            </a:r>
          </a:p>
          <a:p>
            <a:pPr lvl="1" eaLnBrk="1" hangingPunct="1"/>
            <a:r>
              <a:rPr lang="es-AR" smtClean="0"/>
              <a:t>Mercado de trabajo</a:t>
            </a:r>
          </a:p>
          <a:p>
            <a:pPr lvl="1" eaLnBrk="1" hangingPunct="1"/>
            <a:r>
              <a:rPr lang="es-AR" smtClean="0"/>
              <a:t>Métodos de producción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63" y="571500"/>
            <a:ext cx="8229600" cy="4525963"/>
          </a:xfrm>
        </p:spPr>
        <p:txBody>
          <a:bodyPr/>
          <a:lstStyle/>
          <a:p>
            <a:pPr eaLnBrk="1" hangingPunct="1"/>
            <a:r>
              <a:rPr lang="es-AR" smtClean="0"/>
              <a:t>Protección y Normativas</a:t>
            </a:r>
          </a:p>
          <a:p>
            <a:pPr lvl="1" eaLnBrk="1" hangingPunct="1"/>
            <a:r>
              <a:rPr lang="es-AR" smtClean="0"/>
              <a:t>Protección de la propiedad intelectual</a:t>
            </a:r>
          </a:p>
          <a:p>
            <a:pPr lvl="1" eaLnBrk="1" hangingPunct="1"/>
            <a:r>
              <a:rPr lang="es-AR" smtClean="0"/>
              <a:t>Cuestiones normativas</a:t>
            </a:r>
          </a:p>
          <a:p>
            <a:pPr lvl="1" eaLnBrk="1" hangingPunct="1"/>
            <a:endParaRPr lang="es-AR" smtClean="0"/>
          </a:p>
          <a:p>
            <a:pPr eaLnBrk="1" hangingPunct="1"/>
            <a:r>
              <a:rPr lang="es-AR" smtClean="0"/>
              <a:t>Plan de puesta en marcha</a:t>
            </a:r>
          </a:p>
          <a:p>
            <a:pPr lvl="1" eaLnBrk="1" hangingPunct="1"/>
            <a:r>
              <a:rPr lang="es-AR" smtClean="0"/>
              <a:t>Implementación</a:t>
            </a:r>
          </a:p>
          <a:p>
            <a:pPr lvl="1" eaLnBrk="1" hangingPunct="1"/>
            <a:endParaRPr lang="es-AR" smtClean="0"/>
          </a:p>
          <a:p>
            <a:pPr eaLnBrk="1" hangingPunct="1"/>
            <a:r>
              <a:rPr lang="es-AR" smtClean="0"/>
              <a:t>Riesgos</a:t>
            </a:r>
          </a:p>
          <a:p>
            <a:pPr lvl="1" eaLnBrk="1" hangingPunct="1"/>
            <a:r>
              <a:rPr lang="es-AR" smtClean="0"/>
              <a:t>Riesgos del mercado</a:t>
            </a:r>
          </a:p>
          <a:p>
            <a:pPr lvl="1" eaLnBrk="1" hangingPunct="1"/>
            <a:r>
              <a:rPr lang="es-AR" smtClean="0"/>
              <a:t>Otros riesgos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625" y="357188"/>
            <a:ext cx="8229600" cy="53578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s-AR" smtClean="0"/>
              <a:t>Información Económica – Financiera</a:t>
            </a:r>
          </a:p>
          <a:p>
            <a:pPr lvl="1" eaLnBrk="1" hangingPunct="1">
              <a:lnSpc>
                <a:spcPct val="90000"/>
              </a:lnSpc>
            </a:pPr>
            <a:r>
              <a:rPr lang="es-AR" smtClean="0"/>
              <a:t>Contenido</a:t>
            </a:r>
          </a:p>
          <a:p>
            <a:pPr lvl="1" eaLnBrk="1" hangingPunct="1">
              <a:lnSpc>
                <a:spcPct val="90000"/>
              </a:lnSpc>
            </a:pPr>
            <a:r>
              <a:rPr lang="es-AR" smtClean="0"/>
              <a:t>Flujos financieros</a:t>
            </a:r>
          </a:p>
          <a:p>
            <a:pPr lvl="2" eaLnBrk="1" hangingPunct="1">
              <a:lnSpc>
                <a:spcPct val="90000"/>
              </a:lnSpc>
            </a:pPr>
            <a:r>
              <a:rPr lang="es-AR" smtClean="0"/>
              <a:t>Estimación de ventas</a:t>
            </a:r>
          </a:p>
          <a:p>
            <a:pPr lvl="2" eaLnBrk="1" hangingPunct="1">
              <a:lnSpc>
                <a:spcPct val="90000"/>
              </a:lnSpc>
            </a:pPr>
            <a:r>
              <a:rPr lang="es-AR" smtClean="0"/>
              <a:t>Estimación de las cobranzas en sus ventas</a:t>
            </a:r>
          </a:p>
          <a:p>
            <a:pPr lvl="2" eaLnBrk="1" hangingPunct="1">
              <a:lnSpc>
                <a:spcPct val="90000"/>
              </a:lnSpc>
            </a:pPr>
            <a:r>
              <a:rPr lang="es-AR" smtClean="0"/>
              <a:t>Estimación del costo de producción</a:t>
            </a:r>
          </a:p>
          <a:p>
            <a:pPr lvl="2" eaLnBrk="1" hangingPunct="1">
              <a:lnSpc>
                <a:spcPct val="90000"/>
              </a:lnSpc>
            </a:pPr>
            <a:r>
              <a:rPr lang="es-AR" smtClean="0"/>
              <a:t>Estimación de gastos de administración, comercialización e impositivos</a:t>
            </a:r>
          </a:p>
          <a:p>
            <a:pPr lvl="2" eaLnBrk="1" hangingPunct="1">
              <a:lnSpc>
                <a:spcPct val="90000"/>
              </a:lnSpc>
            </a:pPr>
            <a:r>
              <a:rPr lang="es-AR" smtClean="0"/>
              <a:t>Determinación de otras fuentes de financiamiento vinculados</a:t>
            </a:r>
          </a:p>
          <a:p>
            <a:pPr lvl="1" eaLnBrk="1" hangingPunct="1">
              <a:lnSpc>
                <a:spcPct val="90000"/>
              </a:lnSpc>
            </a:pPr>
            <a:r>
              <a:rPr lang="es-AR" smtClean="0"/>
              <a:t>Balance</a:t>
            </a:r>
          </a:p>
          <a:p>
            <a:pPr lvl="2" eaLnBrk="1" hangingPunct="1">
              <a:lnSpc>
                <a:spcPct val="90000"/>
              </a:lnSpc>
            </a:pPr>
            <a:r>
              <a:rPr lang="es-AR" smtClean="0"/>
              <a:t>Inicial</a:t>
            </a:r>
          </a:p>
          <a:p>
            <a:pPr lvl="2" eaLnBrk="1" hangingPunct="1">
              <a:lnSpc>
                <a:spcPct val="90000"/>
              </a:lnSpc>
            </a:pPr>
            <a:r>
              <a:rPr lang="es-AR" smtClean="0"/>
              <a:t>Proyectado anual.</a:t>
            </a:r>
          </a:p>
          <a:p>
            <a:pPr lvl="1" eaLnBrk="1" hangingPunct="1">
              <a:lnSpc>
                <a:spcPct val="90000"/>
              </a:lnSpc>
            </a:pPr>
            <a:r>
              <a:rPr lang="es-AR" smtClean="0"/>
              <a:t>Estado de resultados proyectado con frecuencia anual</a:t>
            </a:r>
          </a:p>
          <a:p>
            <a:pPr lvl="2" eaLnBrk="1" hangingPunct="1">
              <a:lnSpc>
                <a:spcPct val="90000"/>
              </a:lnSpc>
            </a:pPr>
            <a:endParaRPr lang="es-A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3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contenido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721350"/>
          </a:xfrm>
        </p:spPr>
        <p:txBody>
          <a:bodyPr/>
          <a:lstStyle/>
          <a:p>
            <a:pPr eaLnBrk="1" hangingPunct="1"/>
            <a:r>
              <a:rPr lang="es-AR" smtClean="0"/>
              <a:t>Indicadores a Obtener</a:t>
            </a:r>
          </a:p>
          <a:p>
            <a:pPr lvl="1" eaLnBrk="1" hangingPunct="1"/>
            <a:r>
              <a:rPr lang="es-AR" smtClean="0"/>
              <a:t>TIR : tasa interna de retorno</a:t>
            </a:r>
          </a:p>
          <a:p>
            <a:pPr marL="1143000" lvl="2" eaLnBrk="1" hangingPunct="1"/>
            <a:endParaRPr lang="es-ES" smtClean="0">
              <a:cs typeface="Lucida Sans Unicode" pitchFamily="34" charset="0"/>
            </a:endParaRPr>
          </a:p>
          <a:p>
            <a:pPr marL="1143000" lvl="2" eaLnBrk="1" hangingPunct="1"/>
            <a:r>
              <a:rPr lang="el-GR" sz="2400" smtClean="0">
                <a:cs typeface="Lucida Sans Unicode" pitchFamily="34" charset="0"/>
              </a:rPr>
              <a:t>Σ</a:t>
            </a:r>
            <a:r>
              <a:rPr lang="es-ES" sz="2400" smtClean="0">
                <a:cs typeface="Lucida Sans Unicode" pitchFamily="34" charset="0"/>
              </a:rPr>
              <a:t> </a:t>
            </a:r>
            <a:r>
              <a:rPr lang="es-ES" smtClean="0">
                <a:cs typeface="Lucida Sans Unicode" pitchFamily="34" charset="0"/>
              </a:rPr>
              <a:t> </a:t>
            </a:r>
            <a:endParaRPr lang="el-GR" smtClean="0">
              <a:cs typeface="Lucida Sans Unicode" pitchFamily="34" charset="0"/>
            </a:endParaRPr>
          </a:p>
          <a:p>
            <a:pPr lvl="1" eaLnBrk="1" hangingPunct="1"/>
            <a:endParaRPr lang="es-AR" smtClean="0"/>
          </a:p>
          <a:p>
            <a:pPr lvl="1" eaLnBrk="1" hangingPunct="1"/>
            <a:r>
              <a:rPr lang="es-AR" smtClean="0"/>
              <a:t>VAN : Valor actual neto</a:t>
            </a:r>
          </a:p>
          <a:p>
            <a:pPr marL="1143000" lvl="2" eaLnBrk="1" hangingPunct="1"/>
            <a:endParaRPr lang="es-AR" smtClean="0"/>
          </a:p>
          <a:p>
            <a:pPr marL="1143000" lvl="2" eaLnBrk="1" hangingPunct="1"/>
            <a:r>
              <a:rPr lang="es-AR" smtClean="0"/>
              <a:t>VAN  = </a:t>
            </a:r>
            <a:r>
              <a:rPr lang="el-GR" sz="2400" smtClean="0">
                <a:cs typeface="Lucida Sans Unicode" pitchFamily="34" charset="0"/>
              </a:rPr>
              <a:t>Σ</a:t>
            </a:r>
            <a:endParaRPr lang="es-AR" sz="2400" smtClean="0"/>
          </a:p>
          <a:p>
            <a:pPr lvl="1" eaLnBrk="1" hangingPunct="1"/>
            <a:endParaRPr lang="es-AR" smtClean="0"/>
          </a:p>
          <a:p>
            <a:pPr lvl="1" eaLnBrk="1" hangingPunct="1"/>
            <a:r>
              <a:rPr lang="es-AR" smtClean="0"/>
              <a:t>Punto de Equilibrio</a:t>
            </a:r>
          </a:p>
          <a:p>
            <a:pPr lvl="1" eaLnBrk="1" hangingPunct="1"/>
            <a:r>
              <a:rPr lang="es-AR" smtClean="0"/>
              <a:t>Periodo de repago</a:t>
            </a:r>
          </a:p>
          <a:p>
            <a:pPr lvl="1" eaLnBrk="1" hangingPunct="1"/>
            <a:r>
              <a:rPr lang="es-AR" smtClean="0"/>
              <a:t>Monto del capital de trabajo</a:t>
            </a:r>
          </a:p>
          <a:p>
            <a:pPr lvl="1" eaLnBrk="1" hangingPunct="1"/>
            <a:r>
              <a:rPr lang="es-AR" smtClean="0"/>
              <a:t>Máxima exposición financiera</a:t>
            </a:r>
          </a:p>
          <a:p>
            <a:pPr lvl="1" eaLnBrk="1" hangingPunct="1"/>
            <a:r>
              <a:rPr lang="es-AR" smtClean="0"/>
              <a:t>Otros indicadores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908175" y="1341438"/>
            <a:ext cx="2592388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u="sng"/>
              <a:t>  BNt     </a:t>
            </a:r>
            <a:r>
              <a:rPr lang="es-ES"/>
              <a:t>  _  Io   =  0</a:t>
            </a:r>
          </a:p>
          <a:p>
            <a:pPr>
              <a:spcBef>
                <a:spcPct val="50000"/>
              </a:spcBef>
            </a:pPr>
            <a:r>
              <a:rPr lang="es-ES"/>
              <a:t>(1 + r) t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916238" y="2852738"/>
            <a:ext cx="2592387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u="sng"/>
              <a:t>  BNt     </a:t>
            </a:r>
            <a:r>
              <a:rPr lang="es-ES"/>
              <a:t>  _  Io </a:t>
            </a:r>
          </a:p>
          <a:p>
            <a:pPr>
              <a:spcBef>
                <a:spcPct val="50000"/>
              </a:spcBef>
            </a:pPr>
            <a:r>
              <a:rPr lang="es-ES"/>
              <a:t>(1 + i) 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979613" y="1628775"/>
            <a:ext cx="51133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800" b="1">
                <a:solidFill>
                  <a:schemeClr val="bg1"/>
                </a:solidFill>
                <a:latin typeface="Rockwell Extra Bold" pitchFamily="18" charset="0"/>
              </a:rPr>
              <a:t>FIN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Visión del Emprendedor</a:t>
            </a:r>
          </a:p>
          <a:p>
            <a:pPr lvl="1" eaLnBrk="1" hangingPunct="1">
              <a:buFont typeface="Verdana" pitchFamily="34" charset="0"/>
              <a:buNone/>
            </a:pPr>
            <a:endParaRPr lang="es-AR" smtClean="0"/>
          </a:p>
          <a:p>
            <a:pPr eaLnBrk="1" hangingPunct="1"/>
            <a:r>
              <a:rPr lang="es-AR" smtClean="0"/>
              <a:t>Visión del Banco u Organismo de Financiación</a:t>
            </a:r>
          </a:p>
          <a:p>
            <a:pPr eaLnBrk="1" hangingPunct="1"/>
            <a:endParaRPr lang="es-AR" smtClean="0"/>
          </a:p>
          <a:p>
            <a:pPr eaLnBrk="1" hangingPunct="1"/>
            <a:r>
              <a:rPr lang="es-AR" smtClean="0"/>
              <a:t>Quien es el beneficiario de un Plan de Negocios?</a:t>
            </a:r>
          </a:p>
          <a:p>
            <a:pPr eaLnBrk="1" hangingPunct="1"/>
            <a:endParaRPr lang="es-AR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AR" dirty="0" smtClean="0"/>
              <a:t>Objeto del Plan de NEGOCIOS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La Historia de la Empresa, tanto económica como financiera y fiscal, y antecedentes.</a:t>
            </a:r>
          </a:p>
          <a:p>
            <a:pPr eaLnBrk="1" hangingPunct="1"/>
            <a:r>
              <a:rPr lang="es-AR" smtClean="0"/>
              <a:t>La situación al momento de solicitar la asistencia crediticia ( garantías)</a:t>
            </a:r>
          </a:p>
          <a:p>
            <a:pPr eaLnBrk="1" hangingPunct="1"/>
            <a:r>
              <a:rPr lang="es-AR" smtClean="0"/>
              <a:t>El futuro de la firma, proyectos, como se usaran los fondos, como se devuelven, etc.</a:t>
            </a:r>
          </a:p>
          <a:p>
            <a:pPr eaLnBrk="1" hangingPunct="1"/>
            <a:r>
              <a:rPr lang="es-AR" smtClean="0"/>
              <a:t>O SEA: UN PLAN DE NEGOCIOS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dirty="0" smtClean="0"/>
              <a:t>Para el Banco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Información escrita acerca de:</a:t>
            </a:r>
          </a:p>
          <a:p>
            <a:pPr lvl="1" eaLnBrk="1" hangingPunct="1"/>
            <a:r>
              <a:rPr lang="es-AR" smtClean="0"/>
              <a:t>Quien es el dueño/s de la Empresa</a:t>
            </a:r>
          </a:p>
          <a:p>
            <a:pPr lvl="1" eaLnBrk="1" hangingPunct="1"/>
            <a:r>
              <a:rPr lang="es-AR" smtClean="0"/>
              <a:t>Que desea hacer</a:t>
            </a:r>
          </a:p>
          <a:p>
            <a:pPr lvl="1" eaLnBrk="1" hangingPunct="1"/>
            <a:r>
              <a:rPr lang="es-AR" smtClean="0"/>
              <a:t>Que necesita para lograrlo</a:t>
            </a:r>
          </a:p>
          <a:p>
            <a:pPr lvl="1" eaLnBrk="1" hangingPunct="1"/>
            <a:endParaRPr lang="es-AR" smtClean="0"/>
          </a:p>
          <a:p>
            <a:pPr lvl="1" algn="just" eaLnBrk="1" hangingPunct="1">
              <a:buFont typeface="Verdana" pitchFamily="34" charset="0"/>
              <a:buNone/>
            </a:pPr>
            <a:r>
              <a:rPr lang="es-AR" smtClean="0"/>
              <a:t>Es un resumen detallado sobre su empresa, los productos o servicios que suministra, las operaciones comerciales que desarrolla, sus planes futuros y el financiamiento con que cuenta y el que esta requiriendo para su evolución empresaria.</a:t>
            </a:r>
          </a:p>
          <a:p>
            <a:pPr eaLnBrk="1" hangingPunct="1"/>
            <a:endParaRPr lang="es-AR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AR" dirty="0" smtClean="0"/>
              <a:t>Que es un Plan de Negocios?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625" y="1143000"/>
            <a:ext cx="8229600" cy="5162550"/>
          </a:xfrm>
        </p:spPr>
        <p:txBody>
          <a:bodyPr/>
          <a:lstStyle/>
          <a:p>
            <a:pPr eaLnBrk="1" hangingPunct="1"/>
            <a:r>
              <a:rPr lang="es-AR" smtClean="0"/>
              <a:t>Una breve memoria (historia) de su empresa</a:t>
            </a:r>
          </a:p>
          <a:p>
            <a:pPr eaLnBrk="1" hangingPunct="1"/>
            <a:r>
              <a:rPr lang="es-AR" smtClean="0"/>
              <a:t>Quienes llevaran adelante el proyecto</a:t>
            </a:r>
          </a:p>
          <a:p>
            <a:pPr eaLnBrk="1" hangingPunct="1"/>
            <a:r>
              <a:rPr lang="es-AR" smtClean="0"/>
              <a:t>El concepto del proyecto o de la empresa</a:t>
            </a:r>
          </a:p>
          <a:p>
            <a:pPr eaLnBrk="1" hangingPunct="1"/>
            <a:r>
              <a:rPr lang="es-AR" smtClean="0"/>
              <a:t>Sus objetivos</a:t>
            </a:r>
          </a:p>
          <a:p>
            <a:pPr eaLnBrk="1" hangingPunct="1"/>
            <a:r>
              <a:rPr lang="es-AR" smtClean="0"/>
              <a:t>Como piensan alcanzarlos</a:t>
            </a:r>
          </a:p>
          <a:p>
            <a:pPr eaLnBrk="1" hangingPunct="1"/>
            <a:r>
              <a:rPr lang="es-AR" smtClean="0"/>
              <a:t>Los recursos financieros y humanos que requerirá el negocio</a:t>
            </a:r>
          </a:p>
          <a:p>
            <a:pPr eaLnBrk="1" hangingPunct="1"/>
            <a:r>
              <a:rPr lang="es-AR" smtClean="0"/>
              <a:t>Como serán obtenidos estos recursos</a:t>
            </a:r>
          </a:p>
          <a:p>
            <a:pPr eaLnBrk="1" hangingPunct="1"/>
            <a:r>
              <a:rPr lang="es-AR" smtClean="0"/>
              <a:t>Por que la empresa tendrá éxito.</a:t>
            </a:r>
          </a:p>
          <a:p>
            <a:pPr eaLnBrk="1" hangingPunct="1"/>
            <a:r>
              <a:rPr lang="es-AR" smtClean="0"/>
              <a:t>En que tiempo piensa que puede pagar los fondos que solicita o utilizara.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AR" dirty="0" smtClean="0"/>
              <a:t>Que elementos contiene?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5143500"/>
          </a:xfrm>
        </p:spPr>
        <p:txBody>
          <a:bodyPr/>
          <a:lstStyle/>
          <a:p>
            <a:pPr eaLnBrk="1" hangingPunct="1"/>
            <a:r>
              <a:rPr lang="es-AR" smtClean="0"/>
              <a:t>Para situarse en el negocio</a:t>
            </a:r>
          </a:p>
          <a:p>
            <a:pPr eaLnBrk="1" hangingPunct="1"/>
            <a:r>
              <a:rPr lang="es-AR" smtClean="0"/>
              <a:t>Para conocer su negocio en detalle</a:t>
            </a:r>
          </a:p>
          <a:p>
            <a:pPr eaLnBrk="1" hangingPunct="1"/>
            <a:r>
              <a:rPr lang="es-AR" smtClean="0"/>
              <a:t>Para conocer sus antecedentes</a:t>
            </a:r>
          </a:p>
          <a:p>
            <a:pPr eaLnBrk="1" hangingPunct="1"/>
            <a:r>
              <a:rPr lang="es-AR" smtClean="0"/>
              <a:t>Para definir estrategias</a:t>
            </a:r>
          </a:p>
          <a:p>
            <a:pPr eaLnBrk="1" hangingPunct="1"/>
            <a:r>
              <a:rPr lang="es-AR" smtClean="0"/>
              <a:t>Para definir metas</a:t>
            </a:r>
          </a:p>
          <a:p>
            <a:pPr eaLnBrk="1" hangingPunct="1"/>
            <a:r>
              <a:rPr lang="es-AR" smtClean="0"/>
              <a:t>Para brindarle confianza ( a usted, banco, proveedores, otros)</a:t>
            </a:r>
          </a:p>
          <a:p>
            <a:pPr eaLnBrk="1" hangingPunct="1"/>
            <a:r>
              <a:rPr lang="es-AR" smtClean="0"/>
              <a:t>Para atraer inversores o socios potenciales.</a:t>
            </a:r>
          </a:p>
          <a:p>
            <a:pPr eaLnBrk="1" hangingPunct="1"/>
            <a:r>
              <a:rPr lang="es-AR" smtClean="0"/>
              <a:t>Para medir el resultado una vez puesto en practica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AR" dirty="0" smtClean="0"/>
              <a:t>Para que sirve el P. de N.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63" y="1143000"/>
            <a:ext cx="8229600" cy="5019675"/>
          </a:xfrm>
        </p:spPr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AR" dirty="0" smtClean="0"/>
              <a:t>Un resumen de los principales aspectos del P. de N. en un par de paginas.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AR" dirty="0" smtClean="0"/>
              <a:t>Una información que permita entender el negocio.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AR" dirty="0" smtClean="0"/>
              <a:t>U</a:t>
            </a:r>
            <a:r>
              <a:rPr lang="es-AR" b="1" dirty="0" smtClean="0"/>
              <a:t>na descripción de los productos y/o servicios que ofrece.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AR" b="1" dirty="0" smtClean="0"/>
              <a:t>Una descripción del sector en el cual el negocio compite o competirá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AR" b="1" dirty="0" smtClean="0"/>
              <a:t>Una estrategia de mercado que contempla los productos o servicios, su promoción, precios, etc.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AR" b="1" dirty="0" smtClean="0"/>
              <a:t>Una descripción de los recursos humanos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AR" b="1" dirty="0" smtClean="0"/>
              <a:t>Un plan financiero que incluye el flujo de fondos.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AR" dirty="0" smtClean="0"/>
              <a:t>Que incluye un Plan de Negocios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625" y="1714500"/>
            <a:ext cx="8229600" cy="3948113"/>
          </a:xfrm>
        </p:spPr>
        <p:txBody>
          <a:bodyPr/>
          <a:lstStyle/>
          <a:p>
            <a:pPr eaLnBrk="1" hangingPunct="1"/>
            <a:r>
              <a:rPr lang="es-AR" smtClean="0"/>
              <a:t>Repensar e investigar opciones del negocio</a:t>
            </a:r>
          </a:p>
          <a:p>
            <a:pPr eaLnBrk="1" hangingPunct="1"/>
            <a:r>
              <a:rPr lang="es-AR" smtClean="0"/>
              <a:t>Reconocer oportunidades y riesgos</a:t>
            </a:r>
          </a:p>
          <a:p>
            <a:pPr eaLnBrk="1" hangingPunct="1"/>
            <a:r>
              <a:rPr lang="es-AR" smtClean="0"/>
              <a:t>Identificar las necesidades financieras</a:t>
            </a:r>
          </a:p>
          <a:p>
            <a:pPr eaLnBrk="1" hangingPunct="1"/>
            <a:r>
              <a:rPr lang="es-AR" smtClean="0"/>
              <a:t>Negociar créditos de proveedores.</a:t>
            </a:r>
          </a:p>
          <a:p>
            <a:pPr eaLnBrk="1" hangingPunct="1"/>
            <a:r>
              <a:rPr lang="es-AR" smtClean="0"/>
              <a:t>Información interna si se desea ( estrategias)</a:t>
            </a:r>
          </a:p>
          <a:p>
            <a:pPr eaLnBrk="1" hangingPunct="1"/>
            <a:r>
              <a:rPr lang="es-AR" smtClean="0"/>
              <a:t>Comparar el funcionamiento real con lo previsto.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AR" dirty="0" smtClean="0"/>
              <a:t>Importancia del Plan de Negocios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Definir los objetivos</a:t>
            </a:r>
          </a:p>
          <a:p>
            <a:pPr eaLnBrk="1" hangingPunct="1"/>
            <a:r>
              <a:rPr lang="es-AR" smtClean="0"/>
              <a:t>Destinar suficiente tiempo y recursos para investigar a conciencia su plan.</a:t>
            </a:r>
          </a:p>
          <a:p>
            <a:pPr eaLnBrk="1" hangingPunct="1"/>
            <a:r>
              <a:rPr lang="es-AR" smtClean="0"/>
              <a:t>Mostrar el borrador a otros</a:t>
            </a:r>
          </a:p>
          <a:p>
            <a:pPr eaLnBrk="1" hangingPunct="1"/>
            <a:r>
              <a:rPr lang="es-AR" smtClean="0"/>
              <a:t>Escribir el Plan de Negocios</a:t>
            </a:r>
          </a:p>
          <a:p>
            <a:pPr eaLnBrk="1" hangingPunct="1"/>
            <a:r>
              <a:rPr lang="es-AR" smtClean="0"/>
              <a:t>Destacar los puntos importantes ( revisar consistencia entre partes)</a:t>
            </a:r>
          </a:p>
          <a:p>
            <a:pPr eaLnBrk="1" hangingPunct="1"/>
            <a:r>
              <a:rPr lang="es-AR" smtClean="0"/>
              <a:t>Proyecciones financieras Objetivas y Prudentes</a:t>
            </a:r>
          </a:p>
          <a:p>
            <a:pPr eaLnBrk="1" hangingPunct="1"/>
            <a:r>
              <a:rPr lang="es-AR" smtClean="0"/>
              <a:t>Preparar el resumen ejecutivo.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AR" sz="3600" dirty="0" smtClean="0"/>
              <a:t>Lineamientos para preparar un P. de N.</a:t>
            </a:r>
            <a:endParaRPr lang="es-AR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883</TotalTime>
  <Words>829</Words>
  <Application>Microsoft Office PowerPoint</Application>
  <PresentationFormat>Presentación en pantalla (4:3)</PresentationFormat>
  <Paragraphs>154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Concurrencia</vt:lpstr>
      <vt:lpstr>Planes de Negocios</vt:lpstr>
      <vt:lpstr>Objeto del Plan de NEGOCIOS</vt:lpstr>
      <vt:lpstr>Para el Banco</vt:lpstr>
      <vt:lpstr>Que es un Plan de Negocios?</vt:lpstr>
      <vt:lpstr>Que elementos contiene?</vt:lpstr>
      <vt:lpstr>Para que sirve el P. de N.</vt:lpstr>
      <vt:lpstr>Que incluye un Plan de Negocios</vt:lpstr>
      <vt:lpstr>Importancia del Plan de Negocios</vt:lpstr>
      <vt:lpstr>Lineamientos para preparar un P. de N.</vt:lpstr>
      <vt:lpstr>Modelos de Planes de Negocios</vt:lpstr>
      <vt:lpstr>El modelo del Banco NACION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Windows XP Colossus Edition 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Planes de Negocios</dc:title>
  <dc:creator>Jorge Andres Pigerl</dc:creator>
  <cp:lastModifiedBy>pc</cp:lastModifiedBy>
  <cp:revision>54</cp:revision>
  <dcterms:created xsi:type="dcterms:W3CDTF">2008-09-23T17:13:41Z</dcterms:created>
  <dcterms:modified xsi:type="dcterms:W3CDTF">2022-04-20T18:48:32Z</dcterms:modified>
</cp:coreProperties>
</file>