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6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537097"/>
            <a:ext cx="8589970" cy="1646302"/>
          </a:xfrm>
        </p:spPr>
        <p:txBody>
          <a:bodyPr/>
          <a:lstStyle/>
          <a:p>
            <a:pPr algn="ctr"/>
            <a:r>
              <a:rPr lang="es-ES" dirty="0" smtClean="0"/>
              <a:t>Contratos asociativos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2678806"/>
            <a:ext cx="7766936" cy="3879011"/>
          </a:xfrm>
        </p:spPr>
        <p:txBody>
          <a:bodyPr>
            <a:noAutofit/>
          </a:bodyPr>
          <a:lstStyle/>
          <a:p>
            <a:pPr algn="ctr"/>
            <a:r>
              <a:rPr lang="es-ES" sz="3200" dirty="0" smtClean="0"/>
              <a:t>Son aquellos contrato denominados de colaboración</a:t>
            </a:r>
            <a:r>
              <a:rPr lang="es-ES" sz="3200" dirty="0"/>
              <a:t>, de organización o participativo, con comunidad de fin, que no sea sociedad</a:t>
            </a:r>
            <a:r>
              <a:rPr lang="es-ES" sz="3200" dirty="0" smtClean="0"/>
              <a:t>.</a:t>
            </a:r>
          </a:p>
          <a:p>
            <a:pPr algn="ctr"/>
            <a:r>
              <a:rPr lang="es-ES" sz="3200" dirty="0" smtClean="0"/>
              <a:t>(Art. 1442 </a:t>
            </a:r>
            <a:r>
              <a:rPr lang="es-ES" sz="3200" dirty="0" err="1" smtClean="0"/>
              <a:t>sgtes</a:t>
            </a:r>
            <a:r>
              <a:rPr lang="es-ES" sz="3200" dirty="0" smtClean="0"/>
              <a:t> CCC)</a:t>
            </a:r>
          </a:p>
          <a:p>
            <a:pPr algn="ctr"/>
            <a:endParaRPr lang="es-ES" sz="3200" dirty="0"/>
          </a:p>
          <a:p>
            <a:pPr algn="ctr"/>
            <a:r>
              <a:rPr lang="es-ES" sz="3200" dirty="0"/>
              <a:t> 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2719081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763"/>
          </a:xfrm>
        </p:spPr>
        <p:txBody>
          <a:bodyPr/>
          <a:lstStyle/>
          <a:p>
            <a:r>
              <a:rPr lang="es-ES" dirty="0" smtClean="0"/>
              <a:t>Contenido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286359"/>
            <a:ext cx="8596668" cy="5105205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a) el objeto, con determinación concreta de las actividades y los medios para su realización;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b) la duración, que debe ser igual a la de la obra, servicio o suministro que constituye el objeto;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c) la denominación, que debe ser la de alguno, algunos o todos los miembros, seguida de la expresión “unión transitoria”;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d) el nombre, razón social o denominación, el domicilio y, si los tiene, los datos de la inscripción registral del contrato o estatuto o de la matriculación o individualización que corresponde a cada uno de los </a:t>
            </a:r>
            <a:r>
              <a:rPr lang="es-ES" dirty="0" smtClean="0"/>
              <a:t>miembros.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e) la constitución de un domicilio especial para todos los efectos que deriven del contrato, 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f) las obligaciones asumidas, las contribuciones debidas al fondo común operativo y los modos de financiar las actividades comunes en su caso;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g) el nombre y el domicilio del representante, que puede ser persona humana o jurídica;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h) el método para determinar la participación de las partes en la distribución de los ingresos y la asunción de los gastos de la unión o, en su caso, de los resultados;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i) los supuestos de separación y exclusión de los miembros y las causales de extinción del contrato;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j) los requisitos de admisión de nuevos miembros;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k) las sanciones por incumplimiento de obligaciones;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l) las normas para la elaboración de los estados de </a:t>
            </a:r>
            <a:r>
              <a:rPr lang="es-ES" dirty="0" smtClean="0"/>
              <a:t>situación</a:t>
            </a:r>
            <a:r>
              <a:rPr lang="es-ES" dirty="0"/>
              <a:t/>
            </a:r>
            <a:br>
              <a:rPr lang="es-ES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44555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8237"/>
          </a:xfrm>
        </p:spPr>
        <p:txBody>
          <a:bodyPr/>
          <a:lstStyle/>
          <a:p>
            <a:r>
              <a:rPr lang="es-ES" dirty="0" smtClean="0"/>
              <a:t>Representante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224367"/>
            <a:ext cx="8596668" cy="4816996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Elegido por los miembros, con facultades para ejercer derechos y contraer obligaciones a nombre de aquellos y no puede ser revocada su designación sin causa o por decisión unánime de todos los participantes</a:t>
            </a:r>
            <a:endParaRPr lang="es-AR" dirty="0"/>
          </a:p>
          <a:p>
            <a:endParaRPr lang="es-ES" dirty="0" smtClean="0"/>
          </a:p>
          <a:p>
            <a:r>
              <a:rPr lang="es-ES" u="sng" dirty="0" smtClean="0">
                <a:solidFill>
                  <a:srgbClr val="FF0000"/>
                </a:solidFill>
              </a:rPr>
              <a:t>INSCRIPCION</a:t>
            </a:r>
            <a:r>
              <a:rPr lang="es-ES" dirty="0" smtClean="0"/>
              <a:t>: Tanto del representante como el contrato debe ser inscripto en el Registro Publico que corresponda</a:t>
            </a:r>
          </a:p>
          <a:p>
            <a:endParaRPr lang="es-ES" dirty="0"/>
          </a:p>
          <a:p>
            <a:r>
              <a:rPr lang="es-ES" u="sng" dirty="0" smtClean="0">
                <a:solidFill>
                  <a:srgbClr val="FF0000"/>
                </a:solidFill>
              </a:rPr>
              <a:t>Responsabilidad:</a:t>
            </a:r>
            <a:r>
              <a:rPr lang="es-ES" dirty="0" smtClean="0"/>
              <a:t> La solidaridad NO SE PRESUME, tanto entre las partes como respecto a terceros en cuanto a las obligaciones asumidas por cada uno de los miembros.-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00665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727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4.- CONSORCIOS DE COOPERACION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456841"/>
            <a:ext cx="8596668" cy="4584521"/>
          </a:xfrm>
        </p:spPr>
        <p:txBody>
          <a:bodyPr/>
          <a:lstStyle/>
          <a:p>
            <a:pPr algn="ctr"/>
            <a:r>
              <a:rPr lang="es-ES" dirty="0"/>
              <a:t>Hay contrato de consorcio de cooperación cuando las partes establecen una organización común para facilitar, desarrollar, incrementar o concretar operaciones relacionadas con la actividad económica de sus miembros a fin de mejorar o acrecentar sus resultados</a:t>
            </a:r>
            <a:r>
              <a:rPr lang="es-ES" dirty="0" smtClean="0"/>
              <a:t>.</a:t>
            </a:r>
          </a:p>
          <a:p>
            <a:pPr algn="ctr"/>
            <a:endParaRPr lang="es-ES" dirty="0"/>
          </a:p>
          <a:p>
            <a:pPr algn="just"/>
            <a:r>
              <a:rPr lang="es-ES" dirty="0" smtClean="0">
                <a:solidFill>
                  <a:schemeClr val="accent5"/>
                </a:solidFill>
              </a:rPr>
              <a:t>UTILIDADES:</a:t>
            </a:r>
            <a:r>
              <a:rPr lang="es-ES" dirty="0" smtClean="0"/>
              <a:t> Conforme lo establecido en el Contrato y si nada dice, en partes iguales</a:t>
            </a:r>
            <a:endParaRPr lang="es-ES" dirty="0"/>
          </a:p>
          <a:p>
            <a:pPr algn="just"/>
            <a:endParaRPr lang="es-ES" dirty="0" smtClean="0"/>
          </a:p>
          <a:p>
            <a:pPr algn="just"/>
            <a:r>
              <a:rPr lang="es-ES" u="sng" dirty="0" smtClean="0">
                <a:solidFill>
                  <a:srgbClr val="FF0000"/>
                </a:solidFill>
              </a:rPr>
              <a:t>FORMA:</a:t>
            </a:r>
            <a:r>
              <a:rPr lang="es-ES" dirty="0" smtClean="0"/>
              <a:t> Por instrumento publico o privado con firma certificada notarial e inscribirse en el Registro Publico al igual que la designación de sus representantes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80232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0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RESUMEN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208868"/>
            <a:ext cx="8596668" cy="5377911"/>
          </a:xfrm>
        </p:spPr>
        <p:txBody>
          <a:bodyPr/>
          <a:lstStyle/>
          <a:p>
            <a:pPr algn="just"/>
            <a:r>
              <a:rPr lang="es-ES" dirty="0"/>
              <a:t>• </a:t>
            </a:r>
            <a:r>
              <a:rPr lang="es-ES" sz="2000" dirty="0"/>
              <a:t>El </a:t>
            </a:r>
            <a:r>
              <a:rPr lang="es-ES" sz="2000" dirty="0">
                <a:solidFill>
                  <a:schemeClr val="accent5"/>
                </a:solidFill>
              </a:rPr>
              <a:t>negocio en participación </a:t>
            </a:r>
            <a:r>
              <a:rPr lang="es-ES" sz="2000" dirty="0"/>
              <a:t>tiene por objeto la realización de una o más operaciones determinadas a cumplirse mediante aportaciones comunes y a nombre personal del gestor. </a:t>
            </a:r>
            <a:endParaRPr lang="es-ES" sz="2000" dirty="0" smtClean="0"/>
          </a:p>
          <a:p>
            <a:pPr algn="just"/>
            <a:r>
              <a:rPr lang="es-ES" sz="2000" dirty="0" smtClean="0"/>
              <a:t>• </a:t>
            </a:r>
            <a:r>
              <a:rPr lang="es-ES" sz="2000" dirty="0"/>
              <a:t>Las </a:t>
            </a:r>
            <a:r>
              <a:rPr lang="es-ES" sz="2000" dirty="0">
                <a:solidFill>
                  <a:schemeClr val="accent5"/>
                </a:solidFill>
              </a:rPr>
              <a:t>Agrupaciones de Colaboración </a:t>
            </a:r>
            <a:r>
              <a:rPr lang="es-ES" sz="2000" dirty="0"/>
              <a:t>tiene por objeto facilitar o desarrollar determinadas fases de la actividad de sus miembros o de perfeccionar o incrementar el resultado de tales actividades. • </a:t>
            </a:r>
            <a:endParaRPr lang="es-ES" sz="2000" dirty="0" smtClean="0"/>
          </a:p>
          <a:p>
            <a:pPr algn="just"/>
            <a:r>
              <a:rPr lang="es-ES" sz="2000" dirty="0" smtClean="0"/>
              <a:t>Hay </a:t>
            </a:r>
            <a:r>
              <a:rPr lang="es-ES" sz="2000" dirty="0"/>
              <a:t>contrato de </a:t>
            </a:r>
            <a:r>
              <a:rPr lang="es-ES" sz="2000" dirty="0">
                <a:solidFill>
                  <a:schemeClr val="accent5"/>
                </a:solidFill>
              </a:rPr>
              <a:t>unión transitoria </a:t>
            </a:r>
            <a:r>
              <a:rPr lang="es-ES" sz="2000" dirty="0"/>
              <a:t>cuando las partes se reúnen para el desarrollo o ejecución de obras, servicios o suministros concretos, dentro o fuera de la República. Pueden desarrollar o ejecutar las obras y servicios complementarios y accesorios al objeto principal. (art.1464) </a:t>
            </a:r>
            <a:endParaRPr lang="es-ES" sz="2000" dirty="0" smtClean="0"/>
          </a:p>
          <a:p>
            <a:pPr algn="just"/>
            <a:r>
              <a:rPr lang="es-ES" sz="2000" dirty="0" smtClean="0"/>
              <a:t>• </a:t>
            </a:r>
            <a:r>
              <a:rPr lang="es-ES" sz="2000" dirty="0"/>
              <a:t>Hay contrato de </a:t>
            </a:r>
            <a:r>
              <a:rPr lang="es-ES" sz="2000" dirty="0">
                <a:solidFill>
                  <a:schemeClr val="accent5"/>
                </a:solidFill>
              </a:rPr>
              <a:t>consorcio de cooperación </a:t>
            </a:r>
            <a:r>
              <a:rPr lang="es-ES" sz="2000" dirty="0"/>
              <a:t>cuando las partes establecen una organización común para facilitar, desarrollar, incrementar o concretar operaciones relacionadas con la actividad económica de sus miembros a fin de mejorar o acrecentar sus resultados. (art.1470)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91677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2800" dirty="0" smtClean="0"/>
              <a:t>No </a:t>
            </a:r>
            <a:r>
              <a:rPr lang="es-ES" sz="2800" dirty="0"/>
              <a:t>son, ni por medio de ellos se constituyen, personas jurídicas, sociedades ni sujetos de derecho</a:t>
            </a:r>
            <a:br>
              <a:rPr lang="es-ES" sz="2800" dirty="0"/>
            </a:b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274320">
              <a:defRPr/>
            </a:pPr>
            <a:r>
              <a:rPr lang="es-AR" dirty="0"/>
              <a:t>Se formalizan mediante la modalidad de “contratos normativos”.</a:t>
            </a:r>
          </a:p>
          <a:p>
            <a:pPr indent="-274320">
              <a:defRPr/>
            </a:pPr>
            <a:r>
              <a:rPr lang="es-AR" dirty="0"/>
              <a:t>Pueden estructurarse en base a capítulos y es muy usual la incorporación de anexos sobre la base de un contrato matriz.</a:t>
            </a:r>
          </a:p>
          <a:p>
            <a:pPr indent="-274320">
              <a:defRPr/>
            </a:pPr>
            <a:r>
              <a:rPr lang="es-AR" dirty="0"/>
              <a:t>Es común dedicar un apartado o capítulo, a la definición de términos y palabras y su significado a los efectos de agilizar y dar seguridad a la actividad interpretativa</a:t>
            </a:r>
          </a:p>
          <a:p>
            <a:r>
              <a:rPr lang="es-MX" dirty="0" smtClean="0"/>
              <a:t>Método eficaz para alcanzar mayor eficiencia en el desarrollo de procesos productivos, comerciales o industrias que involucra a mas de dos participes</a:t>
            </a:r>
          </a:p>
          <a:p>
            <a:r>
              <a:rPr lang="es-MX" dirty="0" smtClean="0"/>
              <a:t>Optimización de recursos y reducción de costos</a:t>
            </a:r>
          </a:p>
          <a:p>
            <a:r>
              <a:rPr lang="es-MX" dirty="0" smtClean="0"/>
              <a:t>objeto directamente relacionado con la actividad de cada participe</a:t>
            </a:r>
          </a:p>
          <a:p>
            <a:r>
              <a:rPr lang="es-MX" dirty="0" smtClean="0"/>
              <a:t>mejora la funcionalidad de las empresas sin alterar su operatoria </a:t>
            </a:r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15014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4400" u="sng" dirty="0" smtClean="0"/>
              <a:t>Forma:</a:t>
            </a:r>
            <a:r>
              <a:rPr lang="es-ES" dirty="0" smtClean="0"/>
              <a:t> </a:t>
            </a:r>
            <a:br>
              <a:rPr lang="es-ES" dirty="0" smtClean="0"/>
            </a:br>
            <a:r>
              <a:rPr lang="es-ES" dirty="0" smtClean="0">
                <a:solidFill>
                  <a:schemeClr val="tx1"/>
                </a:solidFill>
              </a:rPr>
              <a:t>Libertad de Formas, e incluso podrán integrar el contrato con otros contenidos.- Su no inscripción produce efectos entre las partes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51501" y="2782556"/>
            <a:ext cx="8596668" cy="3880773"/>
          </a:xfrm>
        </p:spPr>
        <p:txBody>
          <a:bodyPr/>
          <a:lstStyle/>
          <a:p>
            <a:pPr lvl="5"/>
            <a:r>
              <a:rPr lang="es-ES" sz="3600" u="sng" dirty="0" smtClean="0">
                <a:solidFill>
                  <a:schemeClr val="accent1"/>
                </a:solidFill>
              </a:rPr>
              <a:t>TIPOS</a:t>
            </a:r>
          </a:p>
          <a:p>
            <a:r>
              <a:rPr lang="es-ES" dirty="0" smtClean="0"/>
              <a:t>1.- Negocios en Participación</a:t>
            </a:r>
          </a:p>
          <a:p>
            <a:endParaRPr lang="es-ES" dirty="0"/>
          </a:p>
          <a:p>
            <a:r>
              <a:rPr lang="es-ES" dirty="0" smtClean="0"/>
              <a:t>2.- Agrupación de Colaboración</a:t>
            </a:r>
          </a:p>
          <a:p>
            <a:endParaRPr lang="es-ES" dirty="0"/>
          </a:p>
          <a:p>
            <a:r>
              <a:rPr lang="es-ES" dirty="0" smtClean="0"/>
              <a:t>3.- Uniones Transitorias</a:t>
            </a:r>
          </a:p>
          <a:p>
            <a:endParaRPr lang="es-ES" dirty="0"/>
          </a:p>
          <a:p>
            <a:r>
              <a:rPr lang="es-ES" dirty="0" smtClean="0"/>
              <a:t>4.- Consorcio de Cooperación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16463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1.- NEGOCIOS EN PARTICIPACION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Son aquellos contratos que tiene </a:t>
            </a:r>
            <a:r>
              <a:rPr lang="es-ES" dirty="0"/>
              <a:t>por objeto la realización de una o más operaciones determinadas a cumplirse mediante </a:t>
            </a:r>
            <a:r>
              <a:rPr lang="es-ES" u="sng" dirty="0"/>
              <a:t>aportaciones comunes y a nombre personal del gestor</a:t>
            </a:r>
            <a:r>
              <a:rPr lang="es-ES" dirty="0"/>
              <a:t>. No tiene denominación, no está sometido a requisitos de forma, ni se inscribe en el Registro Público</a:t>
            </a:r>
            <a:r>
              <a:rPr lang="es-ES" dirty="0" smtClean="0"/>
              <a:t>. (art. 1448)</a:t>
            </a:r>
          </a:p>
          <a:p>
            <a:endParaRPr lang="es-ES" dirty="0"/>
          </a:p>
          <a:p>
            <a:r>
              <a:rPr lang="es-ES" dirty="0" smtClean="0">
                <a:solidFill>
                  <a:schemeClr val="accent5"/>
                </a:solidFill>
              </a:rPr>
              <a:t>GESTOR:</a:t>
            </a:r>
            <a:r>
              <a:rPr lang="es-ES" dirty="0" smtClean="0"/>
              <a:t> Es quien actúa en representación de los participantes, y su responsabilidad es ilimitada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FORMA:</a:t>
            </a:r>
            <a:r>
              <a:rPr lang="es-ES" dirty="0" smtClean="0"/>
              <a:t> Libertad de forma sin Inscripción en el Registro Publico.</a:t>
            </a:r>
            <a:endParaRPr lang="es-ES" dirty="0"/>
          </a:p>
          <a:p>
            <a:r>
              <a:rPr lang="es-ES" dirty="0" smtClean="0"/>
              <a:t>En caso de perdida, no puede afectar al participe en mas del valor de su aporte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1689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2.- AGRUPACIONES DE COLABORACIÓN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4423577"/>
          </a:xfrm>
        </p:spPr>
        <p:txBody>
          <a:bodyPr/>
          <a:lstStyle/>
          <a:p>
            <a:pPr algn="just"/>
            <a:r>
              <a:rPr lang="es-ES" dirty="0"/>
              <a:t>cuando las partes establecen una organización común con la finalidad de </a:t>
            </a:r>
            <a:r>
              <a:rPr lang="es-ES" u="sng" dirty="0"/>
              <a:t>facilitar o desarrollar determinadas fases de la actividad de sus miembros o de perfeccionar o incrementar el resultado de tales activida</a:t>
            </a:r>
            <a:r>
              <a:rPr lang="es-ES" dirty="0"/>
              <a:t>des</a:t>
            </a:r>
            <a:r>
              <a:rPr lang="es-ES" dirty="0" smtClean="0"/>
              <a:t>.(Art.1453 CCC)</a:t>
            </a:r>
          </a:p>
          <a:p>
            <a:endParaRPr lang="es-ES" dirty="0"/>
          </a:p>
          <a:p>
            <a:r>
              <a:rPr lang="es-ES" dirty="0" smtClean="0">
                <a:solidFill>
                  <a:schemeClr val="accent5"/>
                </a:solidFill>
              </a:rPr>
              <a:t>Beneficios:</a:t>
            </a:r>
            <a:r>
              <a:rPr lang="es-ES" dirty="0" smtClean="0"/>
              <a:t> recae directamente sobre las partes agrupadas y NO sobre la agrupación en si misma, que no posee fin de lucro.- </a:t>
            </a:r>
          </a:p>
          <a:p>
            <a:endParaRPr lang="es-ES" dirty="0"/>
          </a:p>
          <a:p>
            <a:r>
              <a:rPr lang="es-ES" u="sng" dirty="0" smtClean="0">
                <a:solidFill>
                  <a:srgbClr val="FF0000"/>
                </a:solidFill>
              </a:rPr>
              <a:t>FORMA</a:t>
            </a:r>
            <a:r>
              <a:rPr lang="es-ES" dirty="0" smtClean="0"/>
              <a:t>: por instrumento publico o privado con firma certificada notarial e inscribirse en el Registro Publico que corresponda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6179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CONTENIDO DEL CONTRATO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317356"/>
            <a:ext cx="9675534" cy="5540643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a) el objeto de la agrupación;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b) la duración, que no puede exceder de diez años. 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c) la denominación, que se forma con un nombre de fantasía integrado con la palabra “</a:t>
            </a:r>
            <a:r>
              <a:rPr lang="es-ES" dirty="0">
                <a:solidFill>
                  <a:schemeClr val="accent5"/>
                </a:solidFill>
              </a:rPr>
              <a:t>agrupación</a:t>
            </a:r>
            <a:r>
              <a:rPr lang="es-ES" dirty="0"/>
              <a:t>”;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d) el nombre, razón social o denominación, el domicilio y los datos de inscripción registral del contrato o estatuto o de la matriculación e individualización, en su caso, de cada uno de los participantes. 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e) la constitución de un domicilio especial para todos los efectos que deriven del contrato 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f) las obligaciones asumidas por los participantes, las contribuciones debidas al fondo común operativo y los modos de financiar las actividades comunes;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g) la participación que cada contratante ha de tener en las actividades comunes y en sus resultados;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h) los medios, atribuciones y poderes que se establecen para dirigir la organización y actividad común, administrar el fondo operativo, representar individual y colectivamente a los participantes y controlar su actividad al solo efecto de comprobar el cumplimiento de las obligaciones asumidas;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i) los casos de separación y exclusión;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j) los requisitos de admisión de nuevos participantes;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k) las sanciones por incumplimiento de obligaciones;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l) las normas para la confección de estados de situación, </a:t>
            </a:r>
            <a:br>
              <a:rPr lang="es-ES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91097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1261"/>
          </a:xfrm>
        </p:spPr>
        <p:txBody>
          <a:bodyPr/>
          <a:lstStyle/>
          <a:p>
            <a:r>
              <a:rPr lang="es-ES" dirty="0" smtClean="0"/>
              <a:t>DIRECCION Y ADMINISTRACION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208869"/>
            <a:ext cx="8596668" cy="4832494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A cardo de una o mas personas designadas en el contrato o por resolución de los participantes.- 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FF0000"/>
                </a:solidFill>
              </a:rPr>
              <a:t>FONDO COMUN OPERATIVO</a:t>
            </a:r>
          </a:p>
          <a:p>
            <a:r>
              <a:rPr lang="es-ES" dirty="0" smtClean="0"/>
              <a:t>Constituido por los aportes realizados por cada uno de los participantes y los bienes que se adquieran con ello y que deben mantenerse indivisos hasta la extinción del contrato y los acreedores de los participantes no pueden hacer valer sus derechos sobre ellos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OBLIGACIONES</a:t>
            </a:r>
          </a:p>
          <a:p>
            <a:r>
              <a:rPr lang="es-ES" dirty="0" smtClean="0"/>
              <a:t>Son solidariamente responsables por las obligaciones asumidas por sus representantes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04613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2258"/>
          </a:xfrm>
        </p:spPr>
        <p:txBody>
          <a:bodyPr/>
          <a:lstStyle/>
          <a:p>
            <a:r>
              <a:rPr lang="es-ES" dirty="0" smtClean="0"/>
              <a:t>EXTINCION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394847"/>
            <a:ext cx="8596668" cy="4646515"/>
          </a:xfrm>
        </p:spPr>
        <p:txBody>
          <a:bodyPr>
            <a:normAutofit lnSpcReduction="10000"/>
          </a:bodyPr>
          <a:lstStyle/>
          <a:p>
            <a:r>
              <a:rPr lang="es-ES" dirty="0"/>
              <a:t>a) por la decisión de los participantes;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b) por </a:t>
            </a:r>
            <a:r>
              <a:rPr lang="es-ES" b="1" u="sng" dirty="0"/>
              <a:t>expiración del plazo</a:t>
            </a:r>
            <a:r>
              <a:rPr lang="es-ES" dirty="0"/>
              <a:t> por el cual se constituye; por la </a:t>
            </a:r>
            <a:r>
              <a:rPr lang="es-ES" b="1" dirty="0"/>
              <a:t>consecución del </a:t>
            </a:r>
            <a:r>
              <a:rPr lang="es-ES" b="1" u="sng" dirty="0"/>
              <a:t>objeto</a:t>
            </a:r>
            <a:r>
              <a:rPr lang="es-ES" u="sng" dirty="0"/>
              <a:t> </a:t>
            </a:r>
            <a:r>
              <a:rPr lang="es-ES" dirty="0"/>
              <a:t>para el que se forma o por la </a:t>
            </a:r>
            <a:r>
              <a:rPr lang="es-ES" u="sng" dirty="0"/>
              <a:t>imposibilidad sobreviniente de lograrlo</a:t>
            </a:r>
            <a:r>
              <a:rPr lang="es-ES" dirty="0"/>
              <a:t>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c) por reducción a uno del número de participantes;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d) por incapacidad, muerte, disolución o quiebra de un participante, a menos que el contrato prevea su continuación o que los demás participantes lo decidan por unanimidad;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e) por decisión firme de la autoridad competente que considere que la agrupación, por su objeto o por su actividad, persigue la realización de prácticas restrictivas de la competencia;</a:t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f) por causas específicamente previstas en el contrato.</a:t>
            </a:r>
            <a:br>
              <a:rPr lang="es-ES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37001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3.- UNION TRANSITORIA DE EMPRESAS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400" dirty="0"/>
              <a:t>C</a:t>
            </a:r>
            <a:r>
              <a:rPr lang="es-ES" sz="2400" dirty="0" smtClean="0"/>
              <a:t>uando </a:t>
            </a:r>
            <a:r>
              <a:rPr lang="es-ES" sz="2400" dirty="0"/>
              <a:t>las partes se reúnen </a:t>
            </a:r>
            <a:r>
              <a:rPr lang="es-ES" sz="2400" u="sng" dirty="0"/>
              <a:t>para el desarrollo o ejecución de obras, servicios o suministros concr</a:t>
            </a:r>
            <a:r>
              <a:rPr lang="es-ES" sz="2400" dirty="0"/>
              <a:t>etos, dentro o fuera de la República. Pueden desarrollar o ejecutar las obras y servicios complementarios y accesorios al objeto principal</a:t>
            </a:r>
            <a:r>
              <a:rPr lang="es-ES" sz="2400" dirty="0" smtClean="0"/>
              <a:t>. (Art.1463 CCC)</a:t>
            </a:r>
          </a:p>
          <a:p>
            <a:pPr algn="ctr"/>
            <a:endParaRPr lang="es-ES" sz="2400" dirty="0"/>
          </a:p>
          <a:p>
            <a:pPr algn="ctr"/>
            <a:r>
              <a:rPr lang="es-ES" sz="2400" dirty="0" smtClean="0">
                <a:solidFill>
                  <a:srgbClr val="FF0000"/>
                </a:solidFill>
              </a:rPr>
              <a:t>FORMA:</a:t>
            </a:r>
            <a:r>
              <a:rPr lang="es-ES" sz="2400" dirty="0" smtClean="0"/>
              <a:t> Por instrumento publico o privado con firma certificada notarial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5402551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2040</TotalTime>
  <Words>865</Words>
  <Application>Microsoft Office PowerPoint</Application>
  <PresentationFormat>Panorámica</PresentationFormat>
  <Paragraphs>71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Faceta</vt:lpstr>
      <vt:lpstr>Contratos asociativos</vt:lpstr>
      <vt:lpstr>No son, ni por medio de ellos se constituyen, personas jurídicas, sociedades ni sujetos de derecho </vt:lpstr>
      <vt:lpstr>Forma:  Libertad de Formas, e incluso podrán integrar el contrato con otros contenidos.- Su no inscripción produce efectos entre las partes</vt:lpstr>
      <vt:lpstr>1.- NEGOCIOS EN PARTICIPACION</vt:lpstr>
      <vt:lpstr>2.- AGRUPACIONES DE COLABORACIÓN</vt:lpstr>
      <vt:lpstr>CONTENIDO DEL CONTRATO</vt:lpstr>
      <vt:lpstr>DIRECCION Y ADMINISTRACION</vt:lpstr>
      <vt:lpstr>EXTINCION</vt:lpstr>
      <vt:lpstr>3.- UNION TRANSITORIA DE EMPRESAS</vt:lpstr>
      <vt:lpstr>Contenido</vt:lpstr>
      <vt:lpstr>Representante</vt:lpstr>
      <vt:lpstr>4.- CONSORCIOS DE COOPERACION</vt:lpstr>
      <vt:lpstr>RESUMEN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SOCIEDADES COMERCIALES</dc:title>
  <dc:creator>Alfredo</dc:creator>
  <cp:lastModifiedBy>PC</cp:lastModifiedBy>
  <cp:revision>61</cp:revision>
  <dcterms:created xsi:type="dcterms:W3CDTF">2018-04-23T00:19:12Z</dcterms:created>
  <dcterms:modified xsi:type="dcterms:W3CDTF">2024-06-13T10:35:59Z</dcterms:modified>
</cp:coreProperties>
</file>