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4"/>
  </p:notesMasterIdLst>
  <p:sldIdLst>
    <p:sldId id="256" r:id="rId3"/>
    <p:sldId id="257" r:id="rId5"/>
    <p:sldId id="278" r:id="rId6"/>
    <p:sldId id="279" r:id="rId7"/>
    <p:sldId id="280" r:id="rId8"/>
    <p:sldId id="283" r:id="rId9"/>
    <p:sldId id="284" r:id="rId10"/>
    <p:sldId id="285" r:id="rId11"/>
    <p:sldId id="286" r:id="rId12"/>
    <p:sldId id="287" r:id="rId13"/>
    <p:sldId id="288" r:id="rId14"/>
    <p:sldId id="289" r:id="rId15"/>
    <p:sldId id="290" r:id="rId16"/>
    <p:sldId id="291" r:id="rId17"/>
    <p:sldId id="292" r:id="rId18"/>
    <p:sldId id="295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 showGuides="1">
      <p:cViewPr varScale="1">
        <p:scale>
          <a:sx n="68" d="100"/>
          <a:sy n="68" d="100"/>
        </p:scale>
        <p:origin x="81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2" Type="http://schemas.openxmlformats.org/officeDocument/2006/relationships/tableStyles" Target="tableStyles.xml"/><Relationship Id="rId21" Type="http://schemas.openxmlformats.org/officeDocument/2006/relationships/viewProps" Target="viewProps.xml"/><Relationship Id="rId20" Type="http://schemas.openxmlformats.org/officeDocument/2006/relationships/presProps" Target="presProps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BBF6F9-2C25-415E-8722-7F3CF759A5E8}" type="datetimeFigureOut">
              <a:rPr lang="es-AR" smtClean="0"/>
            </a:fld>
            <a:endParaRPr lang="es-AR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5E5433-33B7-47E8-B69B-A11CF74F8762}" type="slidenum">
              <a:rPr lang="es-AR" smtClean="0"/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Marcador de posición de imagen de diapositiva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Marcador de posición de texto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es-MX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/>
              </a:solidFill>
              <a:effectLst/>
              <a:latin typeface="Arial" panose="020B0604020202020204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”</a:t>
            </a:r>
            <a:endParaRPr lang="en-US" sz="8000" baseline="0" dirty="0">
              <a:ln w="3175" cmpd="sng">
                <a:noFill/>
              </a:ln>
              <a:solidFill>
                <a:schemeClr val="accent1"/>
              </a:solidFill>
              <a:effectLst/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/>
              </a:solidFill>
              <a:effectLst/>
              <a:latin typeface="Arial" panose="020B0604020202020204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”</a:t>
            </a:r>
            <a:endParaRPr lang="en-US" sz="8000" baseline="0" dirty="0">
              <a:ln w="3175" cmpd="sng">
                <a:noFill/>
              </a:ln>
              <a:solidFill>
                <a:schemeClr val="accent1"/>
              </a:solidFill>
              <a:effectLst/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696000" y="392965"/>
            <a:ext cx="10800000" cy="705600"/>
          </a:xfrm>
        </p:spPr>
        <p:txBody>
          <a:bodyPr wrap="square" lIns="0" tIns="0" rIns="0" bIns="0">
            <a:normAutofit/>
          </a:bodyPr>
          <a:lstStyle>
            <a:lvl1pPr algn="ctr" fontAlgn="base">
              <a:defRPr sz="320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  <a:endParaRPr 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 wrap="square">
            <a:normAutofit/>
          </a:bodyPr>
          <a:lstStyle/>
          <a:p>
            <a:r>
              <a:rPr lang="en-US"/>
              <a:t>Date Area</a:t>
            </a:r>
            <a:endParaRPr 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 wrap="square">
            <a:normAutofit/>
          </a:bodyPr>
          <a:lstStyle/>
          <a:p>
            <a:fld id="{49AE70B2-8BF9-45C0-BB95-33D1B9D3A854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213" y="1661241"/>
            <a:ext cx="8915399" cy="1060856"/>
          </a:xfrm>
        </p:spPr>
        <p:txBody>
          <a:bodyPr>
            <a:normAutofit/>
          </a:bodyPr>
          <a:lstStyle/>
          <a:p>
            <a:r>
              <a:rPr lang="es-AR" sz="4400" dirty="0"/>
              <a:t>GESTIÓN DE MANTENIMIENTO II</a:t>
            </a:r>
            <a:endParaRPr lang="es-AR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89530" y="3237230"/>
            <a:ext cx="8915400" cy="2666365"/>
          </a:xfrm>
        </p:spPr>
        <p:txBody>
          <a:bodyPr>
            <a:noAutofit/>
          </a:bodyPr>
          <a:lstStyle/>
          <a:p>
            <a:r>
              <a:rPr lang="es-AR" sz="4400" u="sng" dirty="0"/>
              <a:t>UNIDAD 3</a:t>
            </a:r>
            <a:r>
              <a:rPr lang="es-AR" sz="4400" dirty="0"/>
              <a:t>: </a:t>
            </a:r>
            <a:r>
              <a:rPr lang="es-AR" sz="3200" dirty="0"/>
              <a:t>ELABORACIÓN DE UN “</a:t>
            </a:r>
            <a:r>
              <a:rPr lang="es-AR" sz="3200" b="1" dirty="0"/>
              <a:t>MANUAL DE PROCEDIMIENTO OPERATIVO</a:t>
            </a:r>
            <a:r>
              <a:rPr lang="es-AR" sz="3200" dirty="0"/>
              <a:t>”  PARA LA ADMINISTRACIÓN DEL PAÑOL.</a:t>
            </a:r>
            <a:endParaRPr lang="es-AR" sz="3200" dirty="0"/>
          </a:p>
          <a:p>
            <a:r>
              <a:rPr lang="es-AR" sz="3200" dirty="0"/>
              <a:t>LISTA DE CHEQUEO PARA LA GESTIÓN DEL PAÑOL.</a:t>
            </a:r>
            <a:endParaRPr lang="es-AR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530" y="576580"/>
            <a:ext cx="9349740" cy="942340"/>
          </a:xfrm>
        </p:spPr>
        <p:txBody>
          <a:bodyPr>
            <a:normAutofit fontScale="90000"/>
          </a:bodyPr>
          <a:lstStyle/>
          <a:p>
            <a:r>
              <a:rPr lang="es-AR" sz="4000" dirty="0"/>
              <a:t>MANUAL DE PROCEDIMIENTO OPERATIVO</a:t>
            </a:r>
            <a:endParaRPr lang="es-AR" sz="40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226945" y="1652905"/>
            <a:ext cx="9812655" cy="5019040"/>
          </a:xfrm>
        </p:spPr>
        <p:txBody>
          <a:bodyPr>
            <a:noAutofit/>
          </a:bodyPr>
          <a:lstStyle/>
          <a:p>
            <a:pPr>
              <a:spcAft>
                <a:spcPts val="800"/>
              </a:spcAft>
              <a:buNone/>
            </a:pP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4.5 </a:t>
            </a:r>
            <a:r>
              <a:rPr lang="en-US" altLang="es-MX" sz="28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Reposici</a:t>
            </a:r>
            <a:r>
              <a:rPr lang="en-US" altLang="en-US" sz="28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sz="28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 y </a:t>
            </a:r>
            <a:r>
              <a:rPr lang="es-AR" altLang="en-US" sz="28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Pedido de </a:t>
            </a:r>
            <a:r>
              <a:rPr lang="en-US" altLang="es-MX" sz="28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Compras</a:t>
            </a:r>
            <a:endParaRPr lang="en-US" altLang="es-MX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  <a:buNone/>
            </a:pP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Objetivo: Mantener stock seg</a:t>
            </a:r>
            <a:r>
              <a:rPr lang="en-US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ú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 niveles definidos (m</a:t>
            </a:r>
            <a:r>
              <a:rPr lang="en-US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í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nimo/m</a:t>
            </a:r>
            <a:r>
              <a:rPr lang="en-US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á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ximo).</a:t>
            </a:r>
            <a:endParaRPr lang="en-US" altLang="es-MX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  <a:buNone/>
            </a:pP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Pasos:</a:t>
            </a:r>
            <a:endParaRPr lang="en-US" altLang="es-MX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  <a:buNone/>
            </a:pP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1.Revisar </a:t>
            </a:r>
            <a:r>
              <a:rPr lang="en-US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í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tems en punto de reposici</a:t>
            </a:r>
            <a:r>
              <a:rPr lang="en-US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n.</a:t>
            </a:r>
            <a:endParaRPr lang="en-US" altLang="es-MX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  <a:buNone/>
            </a:pP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2.Generar solicitud de compra firmada por jefe de mantenimiento.</a:t>
            </a:r>
            <a:endParaRPr lang="en-US" altLang="es-MX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  <a:buNone/>
            </a:pP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3.Coordinar con compras para adquisici</a:t>
            </a:r>
            <a:r>
              <a:rPr lang="en-US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n.</a:t>
            </a:r>
            <a:endParaRPr lang="en-US" altLang="es-MX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  <a:buNone/>
            </a:pP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4.Verificar entrega e ingresar al sistema.</a:t>
            </a:r>
            <a:endParaRPr lang="en-US" altLang="es-MX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  <a:buNone/>
            </a:pPr>
            <a:endParaRPr lang="en-US" altLang="es-MX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530" y="576580"/>
            <a:ext cx="9349740" cy="942340"/>
          </a:xfrm>
        </p:spPr>
        <p:txBody>
          <a:bodyPr>
            <a:normAutofit fontScale="90000"/>
          </a:bodyPr>
          <a:lstStyle/>
          <a:p>
            <a:r>
              <a:rPr lang="es-AR" sz="4000" dirty="0"/>
              <a:t>MANUAL DE PROCEDIMIENTO OPERATIVO</a:t>
            </a:r>
            <a:endParaRPr lang="es-AR" sz="40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226945" y="1652905"/>
            <a:ext cx="9812655" cy="5019040"/>
          </a:xfrm>
        </p:spPr>
        <p:txBody>
          <a:bodyPr>
            <a:noAutofit/>
          </a:bodyPr>
          <a:lstStyle/>
          <a:p>
            <a:pPr>
              <a:spcAft>
                <a:spcPts val="800"/>
              </a:spcAft>
              <a:buNone/>
            </a:pP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4.6 </a:t>
            </a:r>
            <a:r>
              <a:rPr lang="en-US" altLang="es-MX" sz="28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Manejo de Herramientas</a:t>
            </a:r>
            <a:endParaRPr lang="en-US" altLang="es-MX" sz="2800" u="sng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  <a:buNone/>
            </a:pP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Objetivo: Controlar el uso y estado de las herramientas del pa</a:t>
            </a:r>
            <a:r>
              <a:rPr lang="en-US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ñ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ol.</a:t>
            </a:r>
            <a:endParaRPr lang="en-US" altLang="es-MX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  <a:buNone/>
            </a:pP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Pasos:</a:t>
            </a:r>
            <a:endParaRPr lang="en-US" altLang="es-MX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  <a:buNone/>
            </a:pP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1.Registrar entrega con nombre, c</a:t>
            </a:r>
            <a:r>
              <a:rPr lang="en-US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digo, fecha y firma.</a:t>
            </a:r>
            <a:endParaRPr lang="en-US" altLang="es-MX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  <a:buNone/>
            </a:pP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2.Revisar condici</a:t>
            </a:r>
            <a:r>
              <a:rPr lang="en-US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 al devolver.</a:t>
            </a:r>
            <a:endParaRPr lang="en-US" altLang="es-MX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  <a:buNone/>
            </a:pP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3.Registrar da</a:t>
            </a:r>
            <a:r>
              <a:rPr lang="en-US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ñ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os o p</a:t>
            </a:r>
            <a:r>
              <a:rPr lang="en-US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rdidas.</a:t>
            </a:r>
            <a:endParaRPr lang="en-US" altLang="es-MX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530" y="576580"/>
            <a:ext cx="9349740" cy="942340"/>
          </a:xfrm>
        </p:spPr>
        <p:txBody>
          <a:bodyPr>
            <a:normAutofit fontScale="90000"/>
          </a:bodyPr>
          <a:lstStyle/>
          <a:p>
            <a:r>
              <a:rPr lang="es-AR" sz="4000" dirty="0"/>
              <a:t>MANUAL DE PROCEDIMIENTO OPERATIVO</a:t>
            </a:r>
            <a:endParaRPr lang="es-AR" sz="40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226945" y="1652905"/>
            <a:ext cx="9812655" cy="5019040"/>
          </a:xfrm>
        </p:spPr>
        <p:txBody>
          <a:bodyPr>
            <a:noAutofit/>
          </a:bodyPr>
          <a:lstStyle/>
          <a:p>
            <a:pPr>
              <a:spcAft>
                <a:spcPts val="800"/>
              </a:spcAft>
              <a:buNone/>
            </a:pP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5. INDICADORES DE GESTI</a:t>
            </a:r>
            <a:r>
              <a:rPr lang="en-US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 (KPI)</a:t>
            </a:r>
            <a:endParaRPr lang="en-US" altLang="es-MX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  <a:buNone/>
            </a:pPr>
            <a:endParaRPr lang="en-US" altLang="es-MX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a 3"/>
          <p:cNvGraphicFramePr/>
          <p:nvPr>
            <p:custDataLst>
              <p:tags r:id="rId1"/>
            </p:custDataLst>
          </p:nvPr>
        </p:nvGraphicFramePr>
        <p:xfrm>
          <a:off x="2227580" y="2332355"/>
          <a:ext cx="9711690" cy="4023360"/>
        </p:xfrm>
        <a:graphic>
          <a:graphicData uri="http://schemas.openxmlformats.org/drawingml/2006/table">
            <a:tbl>
              <a:tblPr/>
              <a:tblGrid>
                <a:gridCol w="4514850"/>
                <a:gridCol w="5196840"/>
              </a:tblGrid>
              <a:tr h="750570">
                <a:tc>
                  <a:txBody>
                    <a:bodyPr/>
                    <a:p>
                      <a:pPr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2400" b="1" u="sng">
                          <a:latin typeface="Calibri" panose="020F0502020204030204"/>
                          <a:ea typeface="Calibri" panose="020F0502020204030204"/>
                        </a:rPr>
                        <a:t>Indicador</a:t>
                      </a:r>
                      <a:endParaRPr sz="2400" b="1" u="sng">
                        <a:latin typeface="Calibri" panose="020F0502020204030204"/>
                        <a:ea typeface="Calibri" panose="020F0502020204030204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2400" b="1" u="sng">
                          <a:latin typeface="Calibri" panose="020F0502020204030204"/>
                          <a:ea typeface="Calibri" panose="020F0502020204030204"/>
                        </a:rPr>
                        <a:t>Fórmula o referencia</a:t>
                      </a:r>
                      <a:endParaRPr sz="2400" b="1" u="sng">
                        <a:latin typeface="Calibri" panose="020F0502020204030204"/>
                        <a:ea typeface="Calibri" panose="020F0502020204030204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840740">
                <a:tc>
                  <a:txBody>
                    <a:bodyPr/>
                    <a:p>
                      <a:pPr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2400">
                          <a:latin typeface="Calibri" panose="020F0502020204030204"/>
                          <a:ea typeface="Calibri" panose="020F0502020204030204"/>
                        </a:rPr>
                        <a:t>Nivel de disponibilidad de ítems</a:t>
                      </a:r>
                      <a:endParaRPr sz="2400">
                        <a:latin typeface="Calibri" panose="020F0502020204030204"/>
                        <a:ea typeface="Calibri" panose="020F0502020204030204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2400">
                          <a:latin typeface="Calibri" panose="020F0502020204030204"/>
                          <a:ea typeface="Calibri" panose="020F0502020204030204"/>
                        </a:rPr>
                        <a:t>(Ítems disponibles / Ítems críticos) × 100</a:t>
                      </a:r>
                      <a:endParaRPr sz="2400">
                        <a:latin typeface="Calibri" panose="020F0502020204030204"/>
                        <a:ea typeface="Calibri" panose="020F0502020204030204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840740">
                <a:tc>
                  <a:txBody>
                    <a:bodyPr/>
                    <a:p>
                      <a:pPr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2400">
                          <a:latin typeface="Calibri" panose="020F0502020204030204"/>
                          <a:ea typeface="Calibri" panose="020F0502020204030204"/>
                        </a:rPr>
                        <a:t>Rotación de inventario</a:t>
                      </a:r>
                      <a:endParaRPr sz="2400">
                        <a:latin typeface="Calibri" panose="020F0502020204030204"/>
                        <a:ea typeface="Calibri" panose="020F0502020204030204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2400">
                          <a:latin typeface="Calibri" panose="020F0502020204030204"/>
                          <a:ea typeface="Calibri" panose="020F0502020204030204"/>
                        </a:rPr>
                        <a:t>Costo de materiales usados / Stock promedio</a:t>
                      </a:r>
                      <a:endParaRPr sz="2400">
                        <a:latin typeface="Calibri" panose="020F0502020204030204"/>
                        <a:ea typeface="Calibri" panose="020F0502020204030204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840740">
                <a:tc>
                  <a:txBody>
                    <a:bodyPr/>
                    <a:p>
                      <a:pPr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2400">
                          <a:latin typeface="Calibri" panose="020F0502020204030204"/>
                          <a:ea typeface="Calibri" panose="020F0502020204030204"/>
                        </a:rPr>
                        <a:t>Exactitud del inventario</a:t>
                      </a:r>
                      <a:endParaRPr sz="2400">
                        <a:latin typeface="Calibri" panose="020F0502020204030204"/>
                        <a:ea typeface="Calibri" panose="020F0502020204030204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2400">
                          <a:latin typeface="Calibri" panose="020F0502020204030204"/>
                          <a:ea typeface="Calibri" panose="020F0502020204030204"/>
                        </a:rPr>
                        <a:t>(Ítems correctos / Ítems auditados) × 100</a:t>
                      </a:r>
                      <a:endParaRPr sz="2400">
                        <a:latin typeface="Calibri" panose="020F0502020204030204"/>
                        <a:ea typeface="Calibri" panose="020F0502020204030204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750570">
                <a:tc>
                  <a:txBody>
                    <a:bodyPr/>
                    <a:p>
                      <a:pPr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2400">
                          <a:latin typeface="Calibri" panose="020F0502020204030204"/>
                          <a:ea typeface="Calibri" panose="020F0502020204030204"/>
                        </a:rPr>
                        <a:t>Tiempo medio de reposición</a:t>
                      </a:r>
                      <a:endParaRPr sz="2400">
                        <a:latin typeface="Calibri" panose="020F0502020204030204"/>
                        <a:ea typeface="Calibri" panose="020F0502020204030204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2400">
                          <a:latin typeface="Calibri" panose="020F0502020204030204"/>
                          <a:ea typeface="Calibri" panose="020F0502020204030204"/>
                        </a:rPr>
                        <a:t>Días desde solicitud hasta recepción</a:t>
                      </a:r>
                      <a:endParaRPr sz="2400">
                        <a:latin typeface="Calibri" panose="020F0502020204030204"/>
                        <a:ea typeface="Calibri" panose="020F0502020204030204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530" y="576580"/>
            <a:ext cx="9349740" cy="942340"/>
          </a:xfrm>
        </p:spPr>
        <p:txBody>
          <a:bodyPr>
            <a:normAutofit fontScale="90000"/>
          </a:bodyPr>
          <a:lstStyle/>
          <a:p>
            <a:r>
              <a:rPr lang="es-AR" sz="4000" dirty="0"/>
              <a:t>MANUAL DE PROCEDIMIENTO OPERATIVO</a:t>
            </a:r>
            <a:endParaRPr lang="es-AR" sz="40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226945" y="1838960"/>
            <a:ext cx="9812655" cy="5019040"/>
          </a:xfrm>
        </p:spPr>
        <p:txBody>
          <a:bodyPr>
            <a:noAutofit/>
          </a:bodyPr>
          <a:lstStyle/>
          <a:p>
            <a:pPr>
              <a:spcAft>
                <a:spcPts val="800"/>
              </a:spcAft>
              <a:buNone/>
            </a:pP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6.  SEGURIDAD Y ORDEN</a:t>
            </a:r>
            <a:endParaRPr lang="en-US" altLang="es-MX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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Usar EPP (guantes, lentes) en recepci</a:t>
            </a:r>
            <a:r>
              <a:rPr lang="en-US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 de materiales pesados o aceitados.</a:t>
            </a:r>
            <a:endParaRPr lang="en-US" altLang="es-MX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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 dejar herramientas fuera de lugar.</a:t>
            </a:r>
            <a:endParaRPr lang="en-US" altLang="es-MX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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Almacenar materiales peligrosos seg</a:t>
            </a:r>
            <a:r>
              <a:rPr lang="en-US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ú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 normativa local (lubricantes, qu</a:t>
            </a:r>
            <a:r>
              <a:rPr lang="en-US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í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micos).</a:t>
            </a:r>
            <a:endParaRPr lang="en-US" altLang="es-MX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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Mantener pasillos libres y </a:t>
            </a:r>
            <a:r>
              <a:rPr lang="en-US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á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reas limpias.</a:t>
            </a:r>
            <a:endParaRPr lang="en-US" altLang="es-MX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530" y="576580"/>
            <a:ext cx="9349740" cy="942340"/>
          </a:xfrm>
        </p:spPr>
        <p:txBody>
          <a:bodyPr>
            <a:normAutofit fontScale="90000"/>
          </a:bodyPr>
          <a:lstStyle/>
          <a:p>
            <a:r>
              <a:rPr lang="es-AR" sz="4000" dirty="0"/>
              <a:t>MANUAL DE PROCEDIMIENTO OPERATIVO</a:t>
            </a:r>
            <a:endParaRPr lang="es-AR" sz="40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226945" y="1838960"/>
            <a:ext cx="9812655" cy="5019040"/>
          </a:xfrm>
        </p:spPr>
        <p:txBody>
          <a:bodyPr>
            <a:noAutofit/>
          </a:bodyPr>
          <a:lstStyle/>
          <a:p>
            <a:pPr>
              <a:spcAft>
                <a:spcPts val="800"/>
              </a:spcAft>
              <a:buNone/>
            </a:pP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7. ANEXOS</a:t>
            </a:r>
            <a:r>
              <a:rPr lang="en-US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</a:t>
            </a:r>
            <a:endParaRPr lang="en-US" altLang="en-US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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Formato de solicitud de materiales</a:t>
            </a:r>
            <a:endParaRPr lang="en-US" altLang="es-MX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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Formulario de control de herramientas</a:t>
            </a:r>
            <a:endParaRPr lang="en-US" altLang="es-MX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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Plantilla de codificaci</a:t>
            </a:r>
            <a:r>
              <a:rPr lang="en-US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endParaRPr lang="en-US" altLang="es-MX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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Hoja de auditor</a:t>
            </a:r>
            <a:r>
              <a:rPr lang="en-US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í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de inventario</a:t>
            </a:r>
            <a:endParaRPr lang="en-US" altLang="es-MX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</a:t>
            </a:r>
            <a:r>
              <a:rPr lang="es-AR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Plano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del pa</a:t>
            </a:r>
            <a:r>
              <a:rPr lang="en-US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ñ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ol con zonas y ubicaciones</a:t>
            </a:r>
            <a:endParaRPr lang="en-US" altLang="es-MX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530" y="576580"/>
            <a:ext cx="9349740" cy="942340"/>
          </a:xfrm>
        </p:spPr>
        <p:txBody>
          <a:bodyPr>
            <a:normAutofit fontScale="90000"/>
          </a:bodyPr>
          <a:lstStyle/>
          <a:p>
            <a:r>
              <a:rPr lang="es-AR" sz="4000" dirty="0"/>
              <a:t>MANUAL DE PROCEDIMIENTO OPERATIVO</a:t>
            </a:r>
            <a:endParaRPr lang="es-AR" sz="40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226945" y="1838960"/>
            <a:ext cx="9812655" cy="5019040"/>
          </a:xfrm>
        </p:spPr>
        <p:txBody>
          <a:bodyPr>
            <a:noAutofit/>
          </a:bodyPr>
          <a:lstStyle/>
          <a:p>
            <a:pPr>
              <a:spcAft>
                <a:spcPts val="800"/>
              </a:spcAft>
              <a:buNone/>
            </a:pPr>
            <a:r>
              <a:rPr lang="es-AR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 FIRMAS DE APROBACI</a:t>
            </a:r>
            <a:r>
              <a:rPr lang="en-US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endParaRPr lang="en-US" altLang="es-MX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  <a:buNone/>
            </a:pPr>
            <a:r>
              <a:rPr lang="en-US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</a:t>
            </a:r>
            <a:endParaRPr lang="en-US" altLang="es-MX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a 3"/>
          <p:cNvGraphicFramePr/>
          <p:nvPr>
            <p:custDataLst>
              <p:tags r:id="rId1"/>
            </p:custDataLst>
          </p:nvPr>
        </p:nvGraphicFramePr>
        <p:xfrm>
          <a:off x="2226945" y="2459990"/>
          <a:ext cx="9111615" cy="3830320"/>
        </p:xfrm>
        <a:graphic>
          <a:graphicData uri="http://schemas.openxmlformats.org/drawingml/2006/table">
            <a:tbl>
              <a:tblPr/>
              <a:tblGrid>
                <a:gridCol w="3037205"/>
                <a:gridCol w="3037205"/>
                <a:gridCol w="3037205"/>
              </a:tblGrid>
              <a:tr h="957580">
                <a:tc>
                  <a:txBody>
                    <a:bodyPr/>
                    <a:p>
                      <a:pPr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2800" b="1" u="sng">
                          <a:latin typeface="Calibri" panose="020F0502020204030204"/>
                          <a:ea typeface="Calibri" panose="020F0502020204030204"/>
                        </a:rPr>
                        <a:t>Nombre</a:t>
                      </a:r>
                      <a:endParaRPr sz="2800" b="1" u="sng">
                        <a:latin typeface="Calibri" panose="020F0502020204030204"/>
                        <a:ea typeface="Calibri" panose="020F0502020204030204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2800" b="1" u="sng">
                          <a:latin typeface="Calibri" panose="020F0502020204030204"/>
                          <a:ea typeface="Calibri" panose="020F0502020204030204"/>
                        </a:rPr>
                        <a:t>Cargo</a:t>
                      </a:r>
                      <a:endParaRPr sz="2800" b="1" u="sng">
                        <a:latin typeface="Calibri" panose="020F0502020204030204"/>
                        <a:ea typeface="Calibri" panose="020F0502020204030204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2800" b="1" u="sng">
                          <a:latin typeface="Calibri" panose="020F0502020204030204"/>
                          <a:ea typeface="Calibri" panose="020F0502020204030204"/>
                        </a:rPr>
                        <a:t>Firma</a:t>
                      </a:r>
                      <a:endParaRPr sz="2800" b="1" u="sng">
                        <a:latin typeface="Calibri" panose="020F0502020204030204"/>
                        <a:ea typeface="Calibri" panose="020F0502020204030204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957580">
                <a:tc>
                  <a:txBody>
                    <a:bodyPr/>
                    <a:p>
                      <a:pPr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2800">
                          <a:latin typeface="Calibri" panose="020F0502020204030204"/>
                          <a:ea typeface="Calibri" panose="020F0502020204030204"/>
                        </a:rPr>
                        <a:t>Ing. </a:t>
                      </a:r>
                      <a:r>
                        <a:rPr lang="es-AR" sz="2800">
                          <a:latin typeface="Calibri" panose="020F0502020204030204"/>
                          <a:ea typeface="Calibri" panose="020F0502020204030204"/>
                        </a:rPr>
                        <a:t>José Ferreira</a:t>
                      </a:r>
                      <a:endParaRPr lang="es-AR" sz="2800">
                        <a:latin typeface="Calibri" panose="020F0502020204030204"/>
                        <a:ea typeface="Calibri" panose="020F0502020204030204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2800">
                          <a:latin typeface="Calibri" panose="020F0502020204030204"/>
                          <a:ea typeface="Calibri" panose="020F0502020204030204"/>
                        </a:rPr>
                        <a:t>Jefe de Mantenimiento</a:t>
                      </a:r>
                      <a:endParaRPr sz="2800">
                        <a:latin typeface="Calibri" panose="020F0502020204030204"/>
                        <a:ea typeface="Calibri" panose="020F0502020204030204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2800">
                          <a:latin typeface="Calibri" panose="020F0502020204030204"/>
                          <a:ea typeface="Calibri" panose="020F0502020204030204"/>
                        </a:rPr>
                        <a:t>________</a:t>
                      </a:r>
                      <a:endParaRPr sz="2800">
                        <a:latin typeface="Calibri" panose="020F0502020204030204"/>
                        <a:ea typeface="Calibri" panose="020F0502020204030204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957580">
                <a:tc>
                  <a:txBody>
                    <a:bodyPr/>
                    <a:p>
                      <a:pPr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2800">
                          <a:latin typeface="Calibri" panose="020F0502020204030204"/>
                          <a:ea typeface="Calibri" panose="020F0502020204030204"/>
                        </a:rPr>
                        <a:t>Ana López</a:t>
                      </a:r>
                      <a:endParaRPr sz="2800">
                        <a:latin typeface="Calibri" panose="020F0502020204030204"/>
                        <a:ea typeface="Calibri" panose="020F0502020204030204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2800">
                          <a:latin typeface="Calibri" panose="020F0502020204030204"/>
                          <a:ea typeface="Calibri" panose="020F0502020204030204"/>
                        </a:rPr>
                        <a:t>Encargada de Pañol</a:t>
                      </a:r>
                      <a:endParaRPr sz="2800">
                        <a:latin typeface="Calibri" panose="020F0502020204030204"/>
                        <a:ea typeface="Calibri" panose="020F0502020204030204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2800">
                          <a:latin typeface="Calibri" panose="020F0502020204030204"/>
                          <a:ea typeface="Calibri" panose="020F0502020204030204"/>
                        </a:rPr>
                        <a:t>________</a:t>
                      </a:r>
                      <a:endParaRPr sz="2800">
                        <a:latin typeface="Calibri" panose="020F0502020204030204"/>
                        <a:ea typeface="Calibri" panose="020F0502020204030204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957580">
                <a:tc>
                  <a:txBody>
                    <a:bodyPr/>
                    <a:p>
                      <a:pPr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2800">
                          <a:latin typeface="Calibri" panose="020F0502020204030204"/>
                          <a:ea typeface="Calibri" panose="020F0502020204030204"/>
                        </a:rPr>
                        <a:t>David Morán</a:t>
                      </a:r>
                      <a:endParaRPr sz="2800">
                        <a:latin typeface="Calibri" panose="020F0502020204030204"/>
                        <a:ea typeface="Calibri" panose="020F0502020204030204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2800">
                          <a:latin typeface="Calibri" panose="020F0502020204030204"/>
                          <a:ea typeface="Calibri" panose="020F0502020204030204"/>
                        </a:rPr>
                        <a:t>Supervisor de Planta</a:t>
                      </a:r>
                      <a:endParaRPr sz="2800">
                        <a:latin typeface="Calibri" panose="020F0502020204030204"/>
                        <a:ea typeface="Calibri" panose="020F0502020204030204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2800">
                          <a:latin typeface="Calibri" panose="020F0502020204030204"/>
                          <a:ea typeface="Calibri" panose="020F0502020204030204"/>
                        </a:rPr>
                        <a:t>________</a:t>
                      </a:r>
                      <a:endParaRPr sz="2800">
                        <a:latin typeface="Calibri" panose="020F0502020204030204"/>
                        <a:ea typeface="Calibri" panose="020F0502020204030204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51230" y="576580"/>
            <a:ext cx="11697970" cy="740410"/>
          </a:xfrm>
        </p:spPr>
        <p:txBody>
          <a:bodyPr>
            <a:normAutofit fontScale="90000"/>
          </a:bodyPr>
          <a:lstStyle/>
          <a:p>
            <a:r>
              <a:rPr lang="en-US" altLang="es-MX" sz="4000" b="1" dirty="0"/>
              <a:t>LISTA DE CHEQUEO PARA LA GESTI</a:t>
            </a:r>
            <a:r>
              <a:rPr lang="en-US" altLang="en-US" sz="4000" b="1" dirty="0"/>
              <a:t>Ó</a:t>
            </a:r>
            <a:r>
              <a:rPr lang="en-US" altLang="es-MX" sz="4000" b="1" dirty="0"/>
              <a:t>N DEL PA</a:t>
            </a:r>
            <a:r>
              <a:rPr lang="en-US" altLang="en-US" sz="4000" b="1" dirty="0"/>
              <a:t>Ñ</a:t>
            </a:r>
            <a:r>
              <a:rPr lang="en-US" altLang="es-MX" sz="4000" b="1" dirty="0"/>
              <a:t>OL</a:t>
            </a:r>
            <a:endParaRPr lang="en-US" altLang="es-MX" sz="4000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226945" y="1838960"/>
            <a:ext cx="9812655" cy="5019040"/>
          </a:xfrm>
        </p:spPr>
        <p:txBody>
          <a:bodyPr>
            <a:noAutofit/>
          </a:bodyPr>
          <a:lstStyle/>
          <a:p>
            <a:pPr>
              <a:spcAft>
                <a:spcPts val="800"/>
              </a:spcAft>
              <a:buNone/>
            </a:pP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Versi</a:t>
            </a:r>
            <a:r>
              <a:rPr lang="en-US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n: </a:t>
            </a:r>
            <a:r>
              <a:rPr lang="es-AR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es-AR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endParaRPr lang="en-US" altLang="es-MX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  <a:buNone/>
            </a:pP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Frecuencia sugerida: Mensual</a:t>
            </a:r>
            <a:endParaRPr lang="en-US" altLang="es-MX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  <a:buNone/>
            </a:pP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Responsable: Encargado de Pa</a:t>
            </a:r>
            <a:r>
              <a:rPr lang="en-US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ñ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ol / Supervisor de Mantenimiento</a:t>
            </a:r>
            <a:endParaRPr lang="en-US" altLang="es-MX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  <a:buNone/>
            </a:pPr>
            <a:r>
              <a:rPr lang="es-AR" altLang="en-US" sz="28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Ver modelo en Excel</a:t>
            </a:r>
            <a:endParaRPr lang="es-AR" altLang="en-US" sz="2800" u="sng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530" y="576580"/>
            <a:ext cx="9349740" cy="942340"/>
          </a:xfrm>
        </p:spPr>
        <p:txBody>
          <a:bodyPr>
            <a:normAutofit fontScale="90000"/>
          </a:bodyPr>
          <a:lstStyle/>
          <a:p>
            <a:r>
              <a:rPr lang="es-AR" sz="4000" dirty="0"/>
              <a:t>MANUAL DE PROCEDIMIENTO OPERATIVO</a:t>
            </a:r>
            <a:endParaRPr lang="es-AR" sz="40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88895" y="1652905"/>
            <a:ext cx="8915400" cy="5019040"/>
          </a:xfrm>
        </p:spPr>
        <p:txBody>
          <a:bodyPr>
            <a:noAutofit/>
          </a:bodyPr>
          <a:lstStyle/>
          <a:p>
            <a:pPr>
              <a:spcAft>
                <a:spcPts val="800"/>
              </a:spcAft>
              <a:buNone/>
            </a:pPr>
            <a:r>
              <a:rPr lang="en-US" altLang="es-MX" sz="28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Administraci</a:t>
            </a:r>
            <a:r>
              <a:rPr lang="en-US" altLang="en-US" sz="28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sz="28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 del Pa</a:t>
            </a:r>
            <a:r>
              <a:rPr lang="en-US" altLang="en-US" sz="28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ñ</a:t>
            </a:r>
            <a:r>
              <a:rPr lang="en-US" altLang="es-MX" sz="28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ol de Mantenimiento</a:t>
            </a:r>
            <a:endParaRPr lang="en-US" altLang="es-MX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  <a:buNone/>
            </a:pP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Versi</a:t>
            </a:r>
            <a:r>
              <a:rPr lang="en-US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n: 1.0</a:t>
            </a:r>
            <a:endParaRPr lang="en-US" altLang="es-MX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  <a:buNone/>
            </a:pP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Fecha: </a:t>
            </a:r>
            <a:r>
              <a:rPr lang="es-AR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/0</a:t>
            </a:r>
            <a:r>
              <a:rPr lang="es-AR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/202</a:t>
            </a:r>
            <a:r>
              <a:rPr lang="es-AR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</a:t>
            </a:r>
            <a:endParaRPr lang="en-US" altLang="es-MX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  <a:buNone/>
            </a:pP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Responsable: Jefe de Mantenimiento / Encargado de Pa</a:t>
            </a:r>
            <a:r>
              <a:rPr lang="en-US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ñ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ol</a:t>
            </a:r>
            <a:endParaRPr lang="en-US" altLang="es-MX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530" y="576580"/>
            <a:ext cx="9349740" cy="942340"/>
          </a:xfrm>
        </p:spPr>
        <p:txBody>
          <a:bodyPr>
            <a:normAutofit fontScale="90000"/>
          </a:bodyPr>
          <a:lstStyle/>
          <a:p>
            <a:r>
              <a:rPr lang="es-AR" sz="4000" dirty="0"/>
              <a:t>MANUAL DE PROCEDIMIENTO OPERATIVO</a:t>
            </a:r>
            <a:endParaRPr lang="es-AR" sz="40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226945" y="1652905"/>
            <a:ext cx="9812655" cy="5019040"/>
          </a:xfrm>
        </p:spPr>
        <p:txBody>
          <a:bodyPr>
            <a:noAutofit/>
          </a:bodyPr>
          <a:lstStyle/>
          <a:p>
            <a:pPr>
              <a:spcAft>
                <a:spcPts val="800"/>
              </a:spcAft>
              <a:buNone/>
            </a:pPr>
            <a:r>
              <a:rPr lang="en-US" altLang="es-MX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en-US" altLang="es-MX" sz="36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OBJETIVO</a:t>
            </a:r>
            <a:endParaRPr lang="en-US" altLang="es-MX" sz="3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>
              <a:spcAft>
                <a:spcPts val="800"/>
              </a:spcAft>
              <a:buNone/>
            </a:pPr>
            <a:r>
              <a:rPr lang="en-US" altLang="es-MX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Establecer los procedimientos y responsabilidades para el control, manejo, almacenamiento y suministro de materiales, repuestos, herramientas y consumibles en el pa</a:t>
            </a:r>
            <a:r>
              <a:rPr lang="en-US" altLang="en-US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ñ</a:t>
            </a:r>
            <a:r>
              <a:rPr lang="en-US" altLang="es-MX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ol de mantenimiento, con el fin de garantizar disponibilidad, trazabilidad y eficiencia operativa.</a:t>
            </a:r>
            <a:endParaRPr lang="en-US" altLang="es-MX" sz="3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530" y="576580"/>
            <a:ext cx="9349740" cy="942340"/>
          </a:xfrm>
        </p:spPr>
        <p:txBody>
          <a:bodyPr>
            <a:normAutofit fontScale="90000"/>
          </a:bodyPr>
          <a:lstStyle/>
          <a:p>
            <a:r>
              <a:rPr lang="es-AR" sz="4000" dirty="0"/>
              <a:t>MANUAL DE PROCEDIMIENTO OPERATIVO</a:t>
            </a:r>
            <a:endParaRPr lang="es-AR" sz="40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226945" y="1652905"/>
            <a:ext cx="9812655" cy="5019040"/>
          </a:xfrm>
        </p:spPr>
        <p:txBody>
          <a:bodyPr>
            <a:noAutofit/>
          </a:bodyPr>
          <a:lstStyle/>
          <a:p>
            <a:pPr>
              <a:spcAft>
                <a:spcPts val="800"/>
              </a:spcAft>
              <a:buNone/>
            </a:pPr>
            <a:r>
              <a:rPr lang="en-US" altLang="es-MX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ALCANCE</a:t>
            </a:r>
            <a:endParaRPr lang="en-US" altLang="es-MX" sz="3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  <a:buNone/>
            </a:pPr>
            <a:r>
              <a:rPr lang="en-US" altLang="es-MX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Aplica a todos los materiales almacenados y gestionados en el pa</a:t>
            </a:r>
            <a:r>
              <a:rPr lang="en-US" altLang="en-US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ñ</a:t>
            </a:r>
            <a:r>
              <a:rPr lang="en-US" altLang="es-MX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ol de mantenimiento, incluyendo herramientas, repuestos, lubricantes y materiales el</a:t>
            </a:r>
            <a:r>
              <a:rPr lang="en-US" altLang="en-US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lang="en-US" altLang="es-MX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ctricos</a:t>
            </a:r>
            <a:r>
              <a:rPr lang="es-AR" altLang="en-US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en-US" altLang="es-MX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mec</a:t>
            </a:r>
            <a:r>
              <a:rPr lang="en-US" altLang="en-US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á</a:t>
            </a:r>
            <a:r>
              <a:rPr lang="en-US" altLang="es-MX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nicos</a:t>
            </a:r>
            <a:r>
              <a:rPr lang="es-AR" altLang="en-US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 otros</a:t>
            </a:r>
            <a:r>
              <a:rPr lang="en-US" altLang="es-MX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altLang="es-MX" sz="3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530" y="576580"/>
            <a:ext cx="9349740" cy="942340"/>
          </a:xfrm>
        </p:spPr>
        <p:txBody>
          <a:bodyPr>
            <a:normAutofit fontScale="90000"/>
          </a:bodyPr>
          <a:lstStyle/>
          <a:p>
            <a:r>
              <a:rPr lang="es-AR" sz="4000" dirty="0"/>
              <a:t>MANUAL DE PROCEDIMIENTO OPERATIVO</a:t>
            </a:r>
            <a:endParaRPr lang="es-AR" sz="40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226945" y="1652905"/>
            <a:ext cx="9812655" cy="5019040"/>
          </a:xfrm>
        </p:spPr>
        <p:txBody>
          <a:bodyPr>
            <a:noAutofit/>
          </a:bodyPr>
          <a:lstStyle/>
          <a:p>
            <a:pPr>
              <a:spcAft>
                <a:spcPts val="800"/>
              </a:spcAft>
              <a:buNone/>
            </a:pPr>
            <a:r>
              <a:rPr lang="es-AR" altLang="en-US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US" altLang="es-MX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s-AR" altLang="en-US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RESPONSABILIDADES</a:t>
            </a:r>
            <a:endParaRPr lang="en-US" altLang="es-MX" sz="3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  <a:buNone/>
            </a:pPr>
            <a:endParaRPr lang="en-US" altLang="es-MX" sz="3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a 3"/>
          <p:cNvGraphicFramePr/>
          <p:nvPr>
            <p:custDataLst>
              <p:tags r:id="rId1"/>
            </p:custDataLst>
          </p:nvPr>
        </p:nvGraphicFramePr>
        <p:xfrm>
          <a:off x="2362200" y="2417445"/>
          <a:ext cx="9430385" cy="4118610"/>
        </p:xfrm>
        <a:graphic>
          <a:graphicData uri="http://schemas.openxmlformats.org/drawingml/2006/table">
            <a:tbl>
              <a:tblPr/>
              <a:tblGrid>
                <a:gridCol w="3421380"/>
                <a:gridCol w="6009005"/>
              </a:tblGrid>
              <a:tr h="798195">
                <a:tc>
                  <a:txBody>
                    <a:bodyPr/>
                    <a:p>
                      <a:pPr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2400" b="1" u="sng">
                          <a:latin typeface="Calibri" panose="020F0502020204030204"/>
                          <a:ea typeface="Calibri" panose="020F0502020204030204"/>
                        </a:rPr>
                        <a:t>Cargo</a:t>
                      </a:r>
                      <a:endParaRPr sz="2400" b="1" u="sng">
                        <a:latin typeface="Calibri" panose="020F0502020204030204"/>
                        <a:ea typeface="Calibri" panose="020F0502020204030204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2400" b="1" u="sng">
                          <a:latin typeface="Calibri" panose="020F0502020204030204"/>
                          <a:ea typeface="Calibri" panose="020F0502020204030204"/>
                        </a:rPr>
                        <a:t>Función</a:t>
                      </a:r>
                      <a:endParaRPr sz="2400" b="1" u="sng">
                        <a:latin typeface="Calibri" panose="020F0502020204030204"/>
                        <a:ea typeface="Calibri" panose="020F0502020204030204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798195">
                <a:tc>
                  <a:txBody>
                    <a:bodyPr/>
                    <a:p>
                      <a:pPr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2400">
                          <a:latin typeface="Calibri" panose="020F0502020204030204"/>
                          <a:ea typeface="Calibri" panose="020F0502020204030204"/>
                        </a:rPr>
                        <a:t>Encargado de Pañol</a:t>
                      </a:r>
                      <a:endParaRPr sz="2400">
                        <a:latin typeface="Calibri" panose="020F0502020204030204"/>
                        <a:ea typeface="Calibri" panose="020F0502020204030204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2400">
                          <a:latin typeface="Calibri" panose="020F0502020204030204"/>
                          <a:ea typeface="Calibri" panose="020F0502020204030204"/>
                        </a:rPr>
                        <a:t>Control de inventario, codificación, recepción, entrega y registro.</a:t>
                      </a:r>
                      <a:endParaRPr sz="2400">
                        <a:latin typeface="Calibri" panose="020F0502020204030204"/>
                        <a:ea typeface="Calibri" panose="020F0502020204030204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798195">
                <a:tc>
                  <a:txBody>
                    <a:bodyPr/>
                    <a:p>
                      <a:pPr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2400">
                          <a:latin typeface="Calibri" panose="020F0502020204030204"/>
                          <a:ea typeface="Calibri" panose="020F0502020204030204"/>
                        </a:rPr>
                        <a:t>Jefe de Mantenimiento</a:t>
                      </a:r>
                      <a:endParaRPr sz="2400">
                        <a:latin typeface="Calibri" panose="020F0502020204030204"/>
                        <a:ea typeface="Calibri" panose="020F0502020204030204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2400">
                          <a:latin typeface="Calibri" panose="020F0502020204030204"/>
                          <a:ea typeface="Calibri" panose="020F0502020204030204"/>
                        </a:rPr>
                        <a:t>Validación técnica de materiales y autorizaciones de compra.</a:t>
                      </a:r>
                      <a:endParaRPr sz="2400">
                        <a:latin typeface="Calibri" panose="020F0502020204030204"/>
                        <a:ea typeface="Calibri" panose="020F0502020204030204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798195">
                <a:tc>
                  <a:txBody>
                    <a:bodyPr/>
                    <a:p>
                      <a:pPr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2400">
                          <a:latin typeface="Calibri" panose="020F0502020204030204"/>
                          <a:ea typeface="Calibri" panose="020F0502020204030204"/>
                        </a:rPr>
                        <a:t>Compras/Abastecimiento</a:t>
                      </a:r>
                      <a:endParaRPr sz="2400">
                        <a:latin typeface="Calibri" panose="020F0502020204030204"/>
                        <a:ea typeface="Calibri" panose="020F0502020204030204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2400">
                          <a:latin typeface="Calibri" panose="020F0502020204030204"/>
                          <a:ea typeface="Calibri" panose="020F0502020204030204"/>
                        </a:rPr>
                        <a:t>Ejecución de pedidos, selección de proveedores.</a:t>
                      </a:r>
                      <a:endParaRPr sz="2400">
                        <a:latin typeface="Calibri" panose="020F0502020204030204"/>
                        <a:ea typeface="Calibri" panose="020F0502020204030204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798195">
                <a:tc>
                  <a:txBody>
                    <a:bodyPr/>
                    <a:p>
                      <a:pPr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2400">
                          <a:latin typeface="Calibri" panose="020F0502020204030204"/>
                          <a:ea typeface="Calibri" panose="020F0502020204030204"/>
                        </a:rPr>
                        <a:t>Técnicos/Mecánicos</a:t>
                      </a:r>
                      <a:endParaRPr sz="2400">
                        <a:latin typeface="Calibri" panose="020F0502020204030204"/>
                        <a:ea typeface="Calibri" panose="020F0502020204030204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2400">
                          <a:latin typeface="Calibri" panose="020F0502020204030204"/>
                          <a:ea typeface="Calibri" panose="020F0502020204030204"/>
                        </a:rPr>
                        <a:t>Solicitud y devolución de herramientas y materiales.</a:t>
                      </a:r>
                      <a:endParaRPr sz="2400">
                        <a:latin typeface="Calibri" panose="020F0502020204030204"/>
                        <a:ea typeface="Calibri" panose="020F0502020204030204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530" y="576580"/>
            <a:ext cx="9349740" cy="942340"/>
          </a:xfrm>
        </p:spPr>
        <p:txBody>
          <a:bodyPr>
            <a:normAutofit fontScale="90000"/>
          </a:bodyPr>
          <a:lstStyle/>
          <a:p>
            <a:r>
              <a:rPr lang="es-AR" sz="4000" dirty="0"/>
              <a:t>MANUAL DE PROCEDIMIENTO OPERATIVO</a:t>
            </a:r>
            <a:endParaRPr lang="es-AR" sz="40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226945" y="1652905"/>
            <a:ext cx="9812655" cy="5019040"/>
          </a:xfrm>
        </p:spPr>
        <p:txBody>
          <a:bodyPr>
            <a:noAutofit/>
          </a:bodyPr>
          <a:lstStyle/>
          <a:p>
            <a:pPr>
              <a:spcAft>
                <a:spcPts val="800"/>
              </a:spcAft>
              <a:buNone/>
            </a:pPr>
            <a:r>
              <a:rPr lang="es-AR" altLang="en-US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en-US" altLang="es-MX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s-AR" altLang="en-US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PROCEDIMIENTOS</a:t>
            </a:r>
            <a:endParaRPr lang="es-AR" altLang="en-US" sz="3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  <a:buNone/>
            </a:pPr>
            <a:r>
              <a:rPr lang="en-US" altLang="es-MX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4.1 </a:t>
            </a:r>
            <a:r>
              <a:rPr lang="en-US" altLang="es-MX" sz="24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Recepci</a:t>
            </a:r>
            <a:r>
              <a:rPr lang="en-US" altLang="en-US" sz="24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sz="24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 de Materiales</a:t>
            </a:r>
            <a:endParaRPr lang="en-US" altLang="es-MX" sz="2400" u="sng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  <a:buNone/>
            </a:pPr>
            <a:r>
              <a:rPr lang="en-US" altLang="es-MX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Objetivo: Verificar que los materiales recibidos coincidan con la orden de compra.</a:t>
            </a:r>
            <a:endParaRPr lang="en-US" altLang="es-MX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  <a:buNone/>
            </a:pPr>
            <a:r>
              <a:rPr lang="en-US" altLang="es-MX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Pasos:</a:t>
            </a:r>
            <a:endParaRPr lang="en-US" altLang="es-MX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  <a:buNone/>
            </a:pPr>
            <a:r>
              <a:rPr lang="en-US" altLang="es-MX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1.Revisar la gu</a:t>
            </a:r>
            <a:r>
              <a:rPr lang="en-US" alt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í</a:t>
            </a:r>
            <a:r>
              <a:rPr lang="en-US" altLang="es-MX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de despacho y la orden de compra.</a:t>
            </a:r>
            <a:endParaRPr lang="en-US" altLang="es-MX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  <a:buNone/>
            </a:pPr>
            <a:r>
              <a:rPr lang="en-US" altLang="es-MX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2.Verificar cantidad, c</a:t>
            </a:r>
            <a:r>
              <a:rPr lang="en-US" alt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digo y estado f</a:t>
            </a:r>
            <a:r>
              <a:rPr lang="en-US" alt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í</a:t>
            </a:r>
            <a:r>
              <a:rPr lang="en-US" altLang="es-MX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sico del material.</a:t>
            </a:r>
            <a:endParaRPr lang="en-US" altLang="es-MX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  <a:buNone/>
            </a:pPr>
            <a:r>
              <a:rPr lang="en-US" altLang="es-MX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3.Registrar en el sistema (ERP/Excel).</a:t>
            </a:r>
            <a:endParaRPr lang="en-US" altLang="es-MX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  <a:buNone/>
            </a:pPr>
            <a:r>
              <a:rPr lang="en-US" altLang="es-MX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4.Etiquetar y ubicar en el lugar correspondiente.</a:t>
            </a:r>
            <a:endParaRPr lang="en-US" altLang="es-MX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530" y="576580"/>
            <a:ext cx="9349740" cy="942340"/>
          </a:xfrm>
        </p:spPr>
        <p:txBody>
          <a:bodyPr>
            <a:normAutofit fontScale="90000"/>
          </a:bodyPr>
          <a:lstStyle/>
          <a:p>
            <a:r>
              <a:rPr lang="es-AR" sz="4000" dirty="0"/>
              <a:t>MANUAL DE PROCEDIMIENTO OPERATIVO</a:t>
            </a:r>
            <a:endParaRPr lang="es-AR" sz="40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226945" y="1652905"/>
            <a:ext cx="9812655" cy="5019040"/>
          </a:xfrm>
        </p:spPr>
        <p:txBody>
          <a:bodyPr>
            <a:noAutofit/>
          </a:bodyPr>
          <a:lstStyle/>
          <a:p>
            <a:pPr>
              <a:spcAft>
                <a:spcPts val="800"/>
              </a:spcAft>
              <a:buNone/>
            </a:pPr>
            <a:r>
              <a:rPr lang="en-US" altLang="es-MX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4.2 </a:t>
            </a:r>
            <a:r>
              <a:rPr lang="en-US" altLang="es-MX" sz="24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Codificaci</a:t>
            </a:r>
            <a:r>
              <a:rPr lang="en-US" altLang="en-US" sz="24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sz="24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 y Registro</a:t>
            </a:r>
            <a:endParaRPr lang="en-US" altLang="es-MX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  <a:buNone/>
            </a:pPr>
            <a:r>
              <a:rPr lang="en-US" altLang="es-MX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Objetivo: Asignar un c</a:t>
            </a:r>
            <a:r>
              <a:rPr lang="en-US" alt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digo </a:t>
            </a:r>
            <a:r>
              <a:rPr lang="en-US" alt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ú</a:t>
            </a:r>
            <a:r>
              <a:rPr lang="en-US" altLang="es-MX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nico a cada </a:t>
            </a:r>
            <a:r>
              <a:rPr lang="en-US" alt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í</a:t>
            </a:r>
            <a:r>
              <a:rPr lang="en-US" altLang="es-MX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tem para facilitar su trazabilidad.</a:t>
            </a:r>
            <a:endParaRPr lang="en-US" altLang="es-MX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  <a:buNone/>
            </a:pPr>
            <a:r>
              <a:rPr lang="en-US" altLang="es-MX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Ejemplo de c</a:t>
            </a:r>
            <a:r>
              <a:rPr lang="en-US" alt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digo: REP-MOT-001</a:t>
            </a:r>
            <a:endParaRPr lang="en-US" altLang="es-MX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  <a:buNone/>
            </a:pPr>
            <a:r>
              <a:rPr lang="en-US" altLang="es-MX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Pasos:</a:t>
            </a:r>
            <a:endParaRPr lang="en-US" altLang="es-MX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  <a:buNone/>
            </a:pPr>
            <a:r>
              <a:rPr lang="en-US" altLang="es-MX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1.Verificar si el </a:t>
            </a:r>
            <a:r>
              <a:rPr lang="en-US" alt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í</a:t>
            </a:r>
            <a:r>
              <a:rPr lang="en-US" altLang="es-MX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tem ya existe.</a:t>
            </a:r>
            <a:endParaRPr lang="en-US" altLang="es-MX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  <a:buNone/>
            </a:pPr>
            <a:r>
              <a:rPr lang="en-US" altLang="es-MX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2.Si no, crear un nuevo c</a:t>
            </a:r>
            <a:r>
              <a:rPr lang="en-US" alt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digo seg</a:t>
            </a:r>
            <a:r>
              <a:rPr lang="en-US" alt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ú</a:t>
            </a:r>
            <a:r>
              <a:rPr lang="en-US" altLang="es-MX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 clasificaci</a:t>
            </a:r>
            <a:r>
              <a:rPr lang="en-US" alt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n.</a:t>
            </a:r>
            <a:endParaRPr lang="en-US" altLang="es-MX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  <a:buNone/>
            </a:pPr>
            <a:r>
              <a:rPr lang="en-US" altLang="es-MX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3.Registrar con descripci</a:t>
            </a:r>
            <a:r>
              <a:rPr lang="en-US" alt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 t</a:t>
            </a:r>
            <a:r>
              <a:rPr lang="en-US" alt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lang="en-US" altLang="es-MX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cnica, unidad, ubicaci</a:t>
            </a:r>
            <a:r>
              <a:rPr lang="en-US" alt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 y proveedor.</a:t>
            </a:r>
            <a:endParaRPr lang="en-US" altLang="es-MX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  <a:buNone/>
            </a:pPr>
            <a:r>
              <a:rPr lang="en-US" altLang="es-MX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4.Ingresar el costo unitario para efectos de valorizaci</a:t>
            </a:r>
            <a:r>
              <a:rPr lang="en-US" alt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n.</a:t>
            </a:r>
            <a:endParaRPr lang="en-US" altLang="es-MX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530" y="576580"/>
            <a:ext cx="9349740" cy="942340"/>
          </a:xfrm>
        </p:spPr>
        <p:txBody>
          <a:bodyPr>
            <a:normAutofit fontScale="90000"/>
          </a:bodyPr>
          <a:lstStyle/>
          <a:p>
            <a:r>
              <a:rPr lang="es-AR" sz="4000" dirty="0"/>
              <a:t>MANUAL DE PROCEDIMIENTO OPERATIVO</a:t>
            </a:r>
            <a:endParaRPr lang="es-AR" sz="40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226945" y="1652905"/>
            <a:ext cx="9812655" cy="5019040"/>
          </a:xfrm>
        </p:spPr>
        <p:txBody>
          <a:bodyPr>
            <a:noAutofit/>
          </a:bodyPr>
          <a:lstStyle/>
          <a:p>
            <a:pPr>
              <a:spcAft>
                <a:spcPts val="800"/>
              </a:spcAft>
              <a:buNone/>
            </a:pPr>
            <a:r>
              <a:rPr lang="en-US" altLang="es-MX" sz="24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4.3 Entrega de Materiales</a:t>
            </a:r>
            <a:endParaRPr lang="en-US" altLang="es-MX" sz="2400" u="sng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  <a:buNone/>
            </a:pPr>
            <a:r>
              <a:rPr lang="en-US" altLang="es-MX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Objetivo: Controlar la salida de </a:t>
            </a:r>
            <a:r>
              <a:rPr lang="en-US" alt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í</a:t>
            </a:r>
            <a:r>
              <a:rPr lang="en-US" altLang="es-MX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tems del pa</a:t>
            </a:r>
            <a:r>
              <a:rPr lang="en-US" alt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ñ</a:t>
            </a:r>
            <a:r>
              <a:rPr lang="en-US" altLang="es-MX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ol.</a:t>
            </a:r>
            <a:r>
              <a:rPr lang="es-AR" alt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s-MX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Pasos:</a:t>
            </a:r>
            <a:endParaRPr lang="en-US" altLang="es-MX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  <a:buNone/>
            </a:pPr>
            <a:r>
              <a:rPr lang="en-US" altLang="es-MX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1.T</a:t>
            </a:r>
            <a:r>
              <a:rPr lang="en-US" altLang="en-US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lang="en-US" altLang="es-MX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cnico solicita material con orden de trabajo (OT).</a:t>
            </a:r>
            <a:endParaRPr lang="en-US" altLang="es-MX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  <a:buNone/>
            </a:pPr>
            <a:r>
              <a:rPr lang="en-US" altLang="es-MX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2.Encargado verifica stock y registra salida:</a:t>
            </a:r>
            <a:endParaRPr lang="en-US" altLang="es-MX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altLang="es-MX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en-US" altLang="en-US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digo del </a:t>
            </a:r>
            <a:r>
              <a:rPr lang="en-US" altLang="en-US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í</a:t>
            </a:r>
            <a:r>
              <a:rPr lang="en-US" altLang="es-MX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tem</a:t>
            </a:r>
            <a:endParaRPr lang="en-US" altLang="es-MX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altLang="es-MX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Fecha y hora</a:t>
            </a:r>
            <a:endParaRPr lang="en-US" altLang="es-MX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altLang="es-MX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Nombre del solicitante</a:t>
            </a:r>
            <a:endParaRPr lang="en-US" altLang="es-MX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altLang="es-MX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Destino (equipo/</a:t>
            </a:r>
            <a:r>
              <a:rPr lang="en-US" altLang="en-US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á</a:t>
            </a:r>
            <a:r>
              <a:rPr lang="en-US" altLang="es-MX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rea)</a:t>
            </a:r>
            <a:endParaRPr lang="en-US" altLang="es-MX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  <a:buNone/>
            </a:pPr>
            <a:r>
              <a:rPr lang="en-US" altLang="es-MX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3.Si es herramienta, registrar devoluci</a:t>
            </a:r>
            <a:r>
              <a:rPr lang="en-US" altLang="en-US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 en formulario correspondiente.</a:t>
            </a:r>
            <a:endParaRPr lang="en-US" altLang="es-MX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  <a:buNone/>
            </a:pPr>
            <a:endParaRPr lang="en-US" altLang="es-MX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  <a:buNone/>
            </a:pPr>
            <a:r>
              <a:rPr lang="en-US" altLang="es-MX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4.4 Inventario y Auditor</a:t>
            </a:r>
            <a:r>
              <a:rPr lang="en-US" alt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í</a:t>
            </a:r>
            <a:r>
              <a:rPr lang="en-US" altLang="es-MX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endParaRPr lang="en-US" altLang="es-MX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  <a:buNone/>
            </a:pPr>
            <a:r>
              <a:rPr lang="en-US" altLang="es-MX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Objetivo: Asegurar la exactitud del inventario.</a:t>
            </a:r>
            <a:endParaRPr lang="en-US" altLang="es-MX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  <a:buNone/>
            </a:pPr>
            <a:r>
              <a:rPr lang="en-US" altLang="es-MX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Frecuencia: Mensual (conteo c</a:t>
            </a:r>
            <a:r>
              <a:rPr lang="en-US" alt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í</a:t>
            </a:r>
            <a:r>
              <a:rPr lang="en-US" altLang="es-MX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clico) y anual (conteo general).</a:t>
            </a:r>
            <a:endParaRPr lang="en-US" altLang="es-MX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  <a:buNone/>
            </a:pPr>
            <a:r>
              <a:rPr lang="en-US" altLang="es-MX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Pasos:</a:t>
            </a:r>
            <a:endParaRPr lang="en-US" altLang="es-MX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  <a:buNone/>
            </a:pPr>
            <a:r>
              <a:rPr lang="en-US" altLang="es-MX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1.Comparar stock f</a:t>
            </a:r>
            <a:r>
              <a:rPr lang="en-US" alt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í</a:t>
            </a:r>
            <a:r>
              <a:rPr lang="en-US" altLang="es-MX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sico con el sistema.</a:t>
            </a:r>
            <a:endParaRPr lang="en-US" altLang="es-MX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  <a:buNone/>
            </a:pPr>
            <a:r>
              <a:rPr lang="en-US" altLang="es-MX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2.Registrar diferencias y justificar.</a:t>
            </a:r>
            <a:endParaRPr lang="en-US" altLang="es-MX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  <a:buNone/>
            </a:pPr>
            <a:r>
              <a:rPr lang="en-US" altLang="es-MX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3.Reportar ajustes al </a:t>
            </a:r>
            <a:r>
              <a:rPr lang="en-US" alt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á</a:t>
            </a:r>
            <a:r>
              <a:rPr lang="en-US" altLang="es-MX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rea de contabilidad/mantenimiento.</a:t>
            </a:r>
            <a:endParaRPr lang="en-US" altLang="es-MX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530" y="576580"/>
            <a:ext cx="9349740" cy="942340"/>
          </a:xfrm>
        </p:spPr>
        <p:txBody>
          <a:bodyPr>
            <a:normAutofit fontScale="90000"/>
          </a:bodyPr>
          <a:lstStyle/>
          <a:p>
            <a:r>
              <a:rPr lang="es-AR" sz="4000" dirty="0"/>
              <a:t>MANUAL DE PROCEDIMIENTO OPERATIVO</a:t>
            </a:r>
            <a:endParaRPr lang="es-AR" sz="40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226945" y="1652905"/>
            <a:ext cx="9812655" cy="5019040"/>
          </a:xfrm>
        </p:spPr>
        <p:txBody>
          <a:bodyPr>
            <a:noAutofit/>
          </a:bodyPr>
          <a:lstStyle/>
          <a:p>
            <a:pPr>
              <a:spcAft>
                <a:spcPts val="800"/>
              </a:spcAft>
              <a:buNone/>
            </a:pP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4.4 </a:t>
            </a:r>
            <a:r>
              <a:rPr lang="en-US" altLang="es-MX" sz="28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Inventario y Auditor</a:t>
            </a:r>
            <a:r>
              <a:rPr lang="en-US" altLang="en-US" sz="28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í</a:t>
            </a:r>
            <a:r>
              <a:rPr lang="en-US" altLang="es-MX" sz="28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endParaRPr lang="en-US" altLang="es-MX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  <a:buNone/>
            </a:pP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Objetivo: Asegurar la exactitud del inventario.</a:t>
            </a:r>
            <a:endParaRPr lang="en-US" altLang="es-MX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  <a:buNone/>
            </a:pP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Frecuencia: Mensual (conteo c</a:t>
            </a:r>
            <a:r>
              <a:rPr lang="en-US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í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clico) y anual (conteo general).</a:t>
            </a:r>
            <a:endParaRPr lang="en-US" altLang="es-MX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  <a:buNone/>
            </a:pP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Pasos:</a:t>
            </a:r>
            <a:endParaRPr lang="en-US" altLang="es-MX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  <a:buNone/>
            </a:pP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1.Comparar stock f</a:t>
            </a:r>
            <a:r>
              <a:rPr lang="en-US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í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sico con el sistema.</a:t>
            </a:r>
            <a:endParaRPr lang="en-US" altLang="es-MX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  <a:buNone/>
            </a:pP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2.Registrar diferencias y justificar.</a:t>
            </a:r>
            <a:endParaRPr lang="en-US" altLang="es-MX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  <a:buNone/>
            </a:pP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3.Reportar ajustes al </a:t>
            </a:r>
            <a:r>
              <a:rPr lang="en-US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á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rea de contabilidad/mantenimiento.</a:t>
            </a:r>
            <a:endParaRPr lang="en-US" altLang="es-MX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  <a:buNone/>
            </a:pPr>
            <a:endParaRPr lang="en-US" altLang="es-MX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  <a:buNone/>
            </a:pPr>
            <a:endParaRPr lang="en-US" altLang="es-MX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</p:tagLst>
</file>

<file path=ppt/tags/tag5.xml><?xml version="1.0" encoding="utf-8"?>
<p:tagLst xmlns:p="http://schemas.openxmlformats.org/presentationml/2006/main">
  <p:tag name="TABLE_ENDDRAG_ORIGIN_RECT" val="742*327"/>
  <p:tag name="TABLE_ENDDRAG_RECT" val="186*190*742*327"/>
</p:tagLst>
</file>

<file path=ppt/tags/tag6.xml><?xml version="1.0" encoding="utf-8"?>
<p:tagLst xmlns:p="http://schemas.openxmlformats.org/presentationml/2006/main">
  <p:tag name="TABLE_ENDDRAG_ORIGIN_RECT" val="764*316"/>
  <p:tag name="TABLE_ENDDRAG_RECT" val="175*183*764*316"/>
</p:tagLst>
</file>

<file path=ppt/tags/tag7.xml><?xml version="1.0" encoding="utf-8"?>
<p:tagLst xmlns:p="http://schemas.openxmlformats.org/presentationml/2006/main">
  <p:tag name="TABLE_ENDDRAG_ORIGIN_RECT" val="717*263"/>
  <p:tag name="TABLE_ENDDRAG_RECT" val="175*193*717*263"/>
</p:tagLst>
</file>

<file path=ppt/theme/theme1.xml><?xml version="1.0" encoding="utf-8"?>
<a:theme xmlns:a="http://schemas.openxmlformats.org/drawingml/2006/main" name="Espiral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0</TotalTime>
  <Words>4690</Words>
  <Application>WPS Presentation</Application>
  <PresentationFormat>Panorámica</PresentationFormat>
  <Paragraphs>199</Paragraphs>
  <Slides>16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28" baseType="lpstr">
      <vt:lpstr>Arial</vt:lpstr>
      <vt:lpstr>SimSun</vt:lpstr>
      <vt:lpstr>Wingdings</vt:lpstr>
      <vt:lpstr>Wingdings 3</vt:lpstr>
      <vt:lpstr>Arial</vt:lpstr>
      <vt:lpstr>Calibri</vt:lpstr>
      <vt:lpstr>Times New Roman</vt:lpstr>
      <vt:lpstr>Calibri</vt:lpstr>
      <vt:lpstr>Century Gothic</vt:lpstr>
      <vt:lpstr>Microsoft YaHei</vt:lpstr>
      <vt:lpstr>Arial Unicode MS</vt:lpstr>
      <vt:lpstr>Espiral</vt:lpstr>
      <vt:lpstr>GESTIÓN DE MANTENIMIENTO II</vt:lpstr>
      <vt:lpstr>MANUAL DE PROCEDIMIENTO OPERATIVO</vt:lpstr>
      <vt:lpstr>MANUAL DE PROCEDIMIENTO OPERATIVO</vt:lpstr>
      <vt:lpstr>MANUAL DE PROCEDIMIENTO OPERATIVO</vt:lpstr>
      <vt:lpstr>MANUAL DE PROCEDIMIENTO OPERATIVO</vt:lpstr>
      <vt:lpstr>MANUAL DE PROCEDIMIENTO OPERATIVO</vt:lpstr>
      <vt:lpstr>MANUAL DE PROCEDIMIENTO OPERATIVO</vt:lpstr>
      <vt:lpstr>MANUAL DE PROCEDIMIENTO OPERATIVO</vt:lpstr>
      <vt:lpstr>MANUAL DE PROCEDIMIENTO OPERATIVO</vt:lpstr>
      <vt:lpstr>MANUAL DE PROCEDIMIENTO OPERATIVO</vt:lpstr>
      <vt:lpstr>MANUAL DE PROCEDIMIENTO OPERATIVO</vt:lpstr>
      <vt:lpstr>MANUAL DE PROCEDIMIENTO OPERATIVO</vt:lpstr>
      <vt:lpstr>MANUAL DE PROCEDIMIENTO OPERATIVO</vt:lpstr>
      <vt:lpstr>MANUAL DE PROCEDIMIENTO OPERATIVO</vt:lpstr>
      <vt:lpstr>MANUAL DE PROCEDIMIENTO OPERATIVO</vt:lpstr>
      <vt:lpstr>LISTA DE CHEQUEO PARA LA GESTIÓN DEL PAÑOL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Juan Carlos Muñoz</dc:creator>
  <cp:lastModifiedBy>Juan Muñoz</cp:lastModifiedBy>
  <cp:revision>24</cp:revision>
  <dcterms:created xsi:type="dcterms:W3CDTF">2025-08-19T22:15:00Z</dcterms:created>
  <dcterms:modified xsi:type="dcterms:W3CDTF">2026-04-10T23:12:12Z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DEE4C3022259400BA9D8F4C266745A1B_13</vt:lpwstr>
  </property>
  <property fmtid="{D5CDD505-2E9C-101B-9397-08002B2CF9AE}" pid="3" name="KSOProductBuildVer">
    <vt:lpwstr>2058-12.2.0.23196</vt:lpwstr>
  </property>
</Properties>
</file>