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Costos del Mantenimiento Industrial Objetivos de la Clase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dirty="0"/>
              <a:t>Comprender los tipos de costos del mantenimiento</a:t>
            </a:r>
          </a:p>
          <a:p>
            <a:r>
              <a:rPr lang="es-MX" sz="2800" dirty="0"/>
              <a:t>Comparar estrategias de mantenimiento desde lo económico</a:t>
            </a:r>
          </a:p>
          <a:p>
            <a:r>
              <a:rPr lang="es-MX" sz="2800" dirty="0"/>
              <a:t>Aplicar análisis costo-beneficio</a:t>
            </a:r>
          </a:p>
          <a:p>
            <a:r>
              <a:rPr lang="es-MX" sz="2800" dirty="0"/>
              <a:t>Evaluar impacto en la producción y en los costos totales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B3C92-419E-00A9-9357-2511C0A81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5FC14-E9B4-FC84-2C20-DB27B41F3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Costos en Mantenimiento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993EDD-C550-650B-AA2A-997BAFBE2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sz="4000" u="sng" dirty="0"/>
              <a:t>Costos Directos</a:t>
            </a:r>
            <a:r>
              <a:rPr lang="es-MX" sz="4000" dirty="0"/>
              <a:t>: mano de obra, repuestos</a:t>
            </a:r>
          </a:p>
          <a:p>
            <a:r>
              <a:rPr lang="es-MX" sz="4000" u="sng" dirty="0"/>
              <a:t>Costos Indirectos</a:t>
            </a:r>
            <a:r>
              <a:rPr lang="es-MX" sz="4000" dirty="0"/>
              <a:t>: pérdidas de producción, calidad, seguridad</a:t>
            </a:r>
          </a:p>
          <a:p>
            <a:r>
              <a:rPr lang="es-MX" sz="4000" u="sng" dirty="0"/>
              <a:t>Costos Fijos vs. Variables</a:t>
            </a:r>
          </a:p>
          <a:p>
            <a:r>
              <a:rPr lang="es-MX" sz="4000" u="sng" dirty="0"/>
              <a:t>Costos Ocultos o intangibles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16793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CA9A8-2AD5-890C-304F-100442577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1CCF9A-91FC-FEF2-1E7B-4FDAFF512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Estrategias de Mantenimiento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74CB3F-4198-E35B-9E4C-F1C18EEDA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sz="5400" u="sng" dirty="0"/>
              <a:t>Correctivo</a:t>
            </a:r>
            <a:r>
              <a:rPr lang="es-MX" sz="5400" dirty="0"/>
              <a:t>: se actúa después de la falla</a:t>
            </a:r>
          </a:p>
          <a:p>
            <a:r>
              <a:rPr lang="es-MX" sz="5400" u="sng" dirty="0"/>
              <a:t>Preventivo</a:t>
            </a:r>
            <a:r>
              <a:rPr lang="es-MX" sz="5400" dirty="0"/>
              <a:t>: se actúa antes de la falla, periódicamente</a:t>
            </a:r>
          </a:p>
          <a:p>
            <a:r>
              <a:rPr lang="es-MX" sz="5400" u="sng" dirty="0"/>
              <a:t>Predictivo</a:t>
            </a:r>
            <a:r>
              <a:rPr lang="es-MX" sz="5400" dirty="0"/>
              <a:t>: según condiciones reales del equipo</a:t>
            </a:r>
          </a:p>
          <a:p>
            <a:r>
              <a:rPr lang="es-MX" sz="5400" dirty="0"/>
              <a:t>¿Cuál es más económica en el largo plazo?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6485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FD958-6277-0C2C-CC58-7B89CB5EF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CF7BA-87C2-236A-5E79-57C962204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Caso Práctico – Taller MECÁNICO PEPITO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D1A589-4F95-9772-9562-CC9840805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s-MX" sz="7200" dirty="0"/>
              <a:t>Equipo a considerar: Bomba hidráulica crítica</a:t>
            </a:r>
          </a:p>
          <a:p>
            <a:r>
              <a:rPr lang="es-MX" sz="7200" u="sng" dirty="0"/>
              <a:t>Mantenimiento correctivo</a:t>
            </a:r>
            <a:r>
              <a:rPr lang="es-MX" sz="7200" dirty="0"/>
              <a:t>:  Costo de reparación= $120.000 por evento</a:t>
            </a:r>
          </a:p>
          <a:p>
            <a:r>
              <a:rPr lang="es-MX" sz="7200" dirty="0"/>
              <a:t>Roturas anuales: 4 fallas/año sin mantenimiento preventivo</a:t>
            </a:r>
          </a:p>
          <a:p>
            <a:r>
              <a:rPr lang="es-MX" sz="7200" dirty="0"/>
              <a:t>Tiempo de Parada: 8 h por evento – costo parada = $25.000/h</a:t>
            </a:r>
          </a:p>
          <a:p>
            <a:r>
              <a:rPr lang="es-MX" sz="7200" u="sng" dirty="0"/>
              <a:t>Mantenimiento preventivo</a:t>
            </a:r>
            <a:r>
              <a:rPr lang="es-MX" sz="7200" dirty="0"/>
              <a:t>: $40.000 x 4 veces/año</a:t>
            </a:r>
          </a:p>
          <a:p>
            <a:r>
              <a:rPr lang="es-MX" sz="7200" dirty="0"/>
              <a:t>Reduce fallas a 1/año (costos </a:t>
            </a:r>
            <a:r>
              <a:rPr lang="es-MX" sz="7200" dirty="0" err="1"/>
              <a:t>idem</a:t>
            </a:r>
            <a:r>
              <a:rPr lang="es-MX" sz="7200" dirty="0"/>
              <a:t> correctivo)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14487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DD08D-B350-A98A-F619-0DCE005CA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A3F68F-6AC7-2C2F-0E8C-77FEC36BE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Comparación de Estrategias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795DEE-32BC-4900-71D7-AB2E25CFF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AR" sz="9600" dirty="0"/>
              <a:t> </a:t>
            </a:r>
            <a:r>
              <a:rPr lang="es-AR" sz="9600" u="sng" dirty="0"/>
              <a:t>Mantenimiento Correctivo</a:t>
            </a:r>
            <a:r>
              <a:rPr lang="es-AR" sz="9600" dirty="0"/>
              <a:t>:</a:t>
            </a:r>
          </a:p>
          <a:p>
            <a:r>
              <a:rPr lang="es-AR" sz="9600" dirty="0"/>
              <a:t>  Reparaciones: $480.000</a:t>
            </a:r>
          </a:p>
          <a:p>
            <a:r>
              <a:rPr lang="es-AR" sz="9600" dirty="0"/>
              <a:t>  Paradas: $800.000</a:t>
            </a:r>
          </a:p>
          <a:p>
            <a:r>
              <a:rPr lang="es-AR" sz="9600" dirty="0"/>
              <a:t>  Total: $1.280.000</a:t>
            </a:r>
          </a:p>
          <a:p>
            <a:r>
              <a:rPr lang="es-MX" sz="9600" u="sng" dirty="0"/>
              <a:t>Mantenimiento Preventivo</a:t>
            </a:r>
            <a:r>
              <a:rPr lang="es-MX" sz="9600" dirty="0"/>
              <a:t>:</a:t>
            </a:r>
          </a:p>
          <a:p>
            <a:r>
              <a:rPr lang="es-MX" sz="9600" dirty="0"/>
              <a:t> Mantenimiento: $160.000</a:t>
            </a:r>
          </a:p>
          <a:p>
            <a:r>
              <a:rPr lang="es-MX" sz="9600" dirty="0"/>
              <a:t> Reparación + parada: $320.000</a:t>
            </a:r>
          </a:p>
          <a:p>
            <a:r>
              <a:rPr lang="es-MX" sz="9600" dirty="0"/>
              <a:t> Total: $480.000</a:t>
            </a:r>
          </a:p>
          <a:p>
            <a:endParaRPr lang="es-AR" sz="5100" dirty="0"/>
          </a:p>
        </p:txBody>
      </p:sp>
    </p:spTree>
    <p:extLst>
      <p:ext uri="{BB962C8B-B14F-4D97-AF65-F5344CB8AC3E}">
        <p14:creationId xmlns:p14="http://schemas.microsoft.com/office/powerpoint/2010/main" val="392697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22C44-AC9A-4AEE-09D3-B4AE6ED76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7C3E0-E626-248B-CA5B-9A94C1E9A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C47CF5-C3E2-CB9A-8572-27E964FC1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s-AR" sz="9600" dirty="0"/>
              <a:t> </a:t>
            </a:r>
            <a:r>
              <a:rPr lang="es-MX" sz="9600" dirty="0"/>
              <a:t>El mantenimiento preventivo reduce costos totales</a:t>
            </a:r>
          </a:p>
          <a:p>
            <a:r>
              <a:rPr lang="es-MX" sz="9600" dirty="0"/>
              <a:t> Mejora la disponibilidad y confiabilidad</a:t>
            </a:r>
          </a:p>
          <a:p>
            <a:r>
              <a:rPr lang="es-MX" sz="9600" dirty="0"/>
              <a:t> Disminuye riesgos operativos</a:t>
            </a:r>
          </a:p>
          <a:p>
            <a:r>
              <a:rPr lang="es-MX" sz="9600" dirty="0"/>
              <a:t> No siempre la opción más barata es la más conveniente a largo plazo</a:t>
            </a:r>
          </a:p>
          <a:p>
            <a:endParaRPr lang="es-AR" sz="5100" dirty="0"/>
          </a:p>
        </p:txBody>
      </p:sp>
    </p:spTree>
    <p:extLst>
      <p:ext uri="{BB962C8B-B14F-4D97-AF65-F5344CB8AC3E}">
        <p14:creationId xmlns:p14="http://schemas.microsoft.com/office/powerpoint/2010/main" val="250168208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476</TotalTime>
  <Words>250</Words>
  <Application>Microsoft Office PowerPoint</Application>
  <PresentationFormat>Panorámica</PresentationFormat>
  <Paragraphs>36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Galería</vt:lpstr>
      <vt:lpstr>Costos del Mantenimiento Industrial Objetivos de la Clase</vt:lpstr>
      <vt:lpstr>Tipos de Costos en Mantenimiento</vt:lpstr>
      <vt:lpstr>Estrategias de Mantenimiento</vt:lpstr>
      <vt:lpstr>Caso Práctico – Taller MECÁNICO PEPITO</vt:lpstr>
      <vt:lpstr>Comparación de Estrategias</vt:lpstr>
      <vt:lpstr>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5</cp:revision>
  <dcterms:created xsi:type="dcterms:W3CDTF">2022-10-18T01:12:25Z</dcterms:created>
  <dcterms:modified xsi:type="dcterms:W3CDTF">2025-06-13T22:38:56Z</dcterms:modified>
</cp:coreProperties>
</file>