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3" r:id="rId5"/>
    <p:sldId id="306" r:id="rId6"/>
    <p:sldId id="294" r:id="rId7"/>
    <p:sldId id="295" r:id="rId8"/>
    <p:sldId id="301" r:id="rId9"/>
    <p:sldId id="302" r:id="rId10"/>
    <p:sldId id="297" r:id="rId11"/>
    <p:sldId id="298" r:id="rId12"/>
    <p:sldId id="304" r:id="rId13"/>
    <p:sldId id="300" r:id="rId14"/>
    <p:sldId id="299" r:id="rId15"/>
    <p:sldId id="305" r:id="rId16"/>
    <p:sldId id="309" r:id="rId17"/>
    <p:sldId id="286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06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3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65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38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542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3/10/2023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3/10/2023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5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3/10/2023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562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3/10/2023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56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3/10/2023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968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3/10/2023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59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3FB3-E275-467C-A4F7-0CFD1DA4BDA4}" type="datetimeFigureOut">
              <a:rPr lang="es-AR" smtClean="0"/>
              <a:t>3/10/2023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09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nitec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libro.net/es/lc/elibrounam/busqueda_avanzada?as_publisher_name=Editorial__UPTC&amp;as_publisher_name_op=unaccent__iexact" TargetMode="External"/><Relationship Id="rId13" Type="http://schemas.openxmlformats.org/officeDocument/2006/relationships/hyperlink" Target="https://elibro.net/es/lc/elibrounam/busqueda_avanzada?as_edition_year=2022,2022&amp;as_edition_year_op=range" TargetMode="External"/><Relationship Id="rId18" Type="http://schemas.openxmlformats.org/officeDocument/2006/relationships/hyperlink" Target="https://elibro.net/es/lc/elibrounam/busqueda_avanzada?as_edition_year=2014,2014&amp;as_edition_year_op=range" TargetMode="External"/><Relationship Id="rId26" Type="http://schemas.openxmlformats.org/officeDocument/2006/relationships/hyperlink" Target="https://elibro.net/es/lc/elibrounam/busqueda_avanzada?as_edition_year=2010,2010&amp;as_edition_year_op=range" TargetMode="External"/><Relationship Id="rId3" Type="http://schemas.microsoft.com/office/2007/relationships/hdphoto" Target="../media/hdphoto1.wdp"/><Relationship Id="rId21" Type="http://schemas.openxmlformats.org/officeDocument/2006/relationships/hyperlink" Target="https://elibro.net/es/lc/elibrounam/busqueda_avanzada?as_publisher_name=Mundi-Prensa&amp;as_publisher_name_op=unaccent__iexact" TargetMode="External"/><Relationship Id="rId7" Type="http://schemas.openxmlformats.org/officeDocument/2006/relationships/hyperlink" Target="https://elibro.net/es/lc/elibrounam/busqueda_avanzada?as_contributor=Garz%C3%B3n__Agudelo,__Daniel__Mateo&amp;as_contributor_op=unaccent__iexact" TargetMode="External"/><Relationship Id="rId12" Type="http://schemas.openxmlformats.org/officeDocument/2006/relationships/hyperlink" Target="https://elibro.net/es/lc/elibrounam/busqueda_avanzada?as_publisher_name=Dextra__Editorial&amp;as_publisher_name_op=unaccent__iexact" TargetMode="External"/><Relationship Id="rId17" Type="http://schemas.openxmlformats.org/officeDocument/2006/relationships/hyperlink" Target="https://elibro.net/es/lc/elibrounam/busqueda_avanzada?as_contributor=J.__Ordieres__Mer%C3%A9&amp;as_contributor_op=unaccent__iexact" TargetMode="External"/><Relationship Id="rId25" Type="http://schemas.openxmlformats.org/officeDocument/2006/relationships/hyperlink" Target="https://elibro.net/es/lc/elibrounam/busqueda_avanzada?as_publisher_name=Instituto__Superior__Polit%C3%A9cnico__Jos%C3%A9__Antonio__Echeverr%C3%ADa.__CUJAE&amp;as_publisher_name_op=unaccent__iexact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elibro.net/es/lc/elibrounam/busqueda_avanzada?as_contributor=Gonz%C3%A1lez__Marcos,__A.&amp;as_contributor_op=unaccent__iexact" TargetMode="External"/><Relationship Id="rId20" Type="http://schemas.openxmlformats.org/officeDocument/2006/relationships/hyperlink" Target="https://elibro.net/es/lc/elibrounam/busqueda_avanzada?as_contributor=G%C3%B3mez__Orea,__Domingo&amp;as_contributor_op=unaccent__iexa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ibro.net/es/lc/elibrounam/busqueda_avanzada?as_contributor=Guti%C3%A9rrez-Junco,__%C3%93scar__Javier&amp;as_contributor_op=unaccent__iexact" TargetMode="External"/><Relationship Id="rId11" Type="http://schemas.openxmlformats.org/officeDocument/2006/relationships/hyperlink" Target="https://elibro.net/es/lc/elibrounam/busqueda_avanzada?as_contributor=Bautista-Valhondo,__Joaqu%C3%ADn&amp;as_contributor_op=unaccent__iexact" TargetMode="External"/><Relationship Id="rId24" Type="http://schemas.openxmlformats.org/officeDocument/2006/relationships/hyperlink" Target="https://elibro.net/es/lc/elibrounam/busqueda_avanzada?as_contributor=Chumacero__Botet,__Idal%C3%AD&amp;as_contributor_op=unaccent__iexact" TargetMode="External"/><Relationship Id="rId5" Type="http://schemas.openxmlformats.org/officeDocument/2006/relationships/hyperlink" Target="https://elibro.net/es/lc/elibrounam/busqueda_avanzada?as_contributor=Sarmiento__Rojas,__Jorge__Andr%C3%A9s&amp;as_contributor_op=unaccent__iexact" TargetMode="External"/><Relationship Id="rId15" Type="http://schemas.openxmlformats.org/officeDocument/2006/relationships/hyperlink" Target="https://elibro.net/es/lc/elibrounam/busqueda_avanzada?as_contributor=F.__Alba__El%C3%ADas&amp;as_contributor_op=unaccent__iexact" TargetMode="External"/><Relationship Id="rId23" Type="http://schemas.openxmlformats.org/officeDocument/2006/relationships/hyperlink" Target="https://elibro.net/es/lc/elibrounam/titulos/85777/" TargetMode="External"/><Relationship Id="rId10" Type="http://schemas.openxmlformats.org/officeDocument/2006/relationships/hyperlink" Target="https://elibro.net/es/lc/elibrounam/titulos/228503/" TargetMode="External"/><Relationship Id="rId19" Type="http://schemas.openxmlformats.org/officeDocument/2006/relationships/hyperlink" Target="https://elibro.net/es/lc/elibrounam/titulos/35819/" TargetMode="External"/><Relationship Id="rId4" Type="http://schemas.openxmlformats.org/officeDocument/2006/relationships/hyperlink" Target="https://elibro.net/es/lc/elibrounam/titulos/135291/" TargetMode="External"/><Relationship Id="rId9" Type="http://schemas.openxmlformats.org/officeDocument/2006/relationships/hyperlink" Target="https://elibro.net/es/lc/elibrounam/busqueda_avanzada?as_edition_year=2019,2019&amp;as_edition_year_op=range" TargetMode="External"/><Relationship Id="rId14" Type="http://schemas.openxmlformats.org/officeDocument/2006/relationships/hyperlink" Target="https://elibro.net/es/lc/elibrounam/titulos/43933/" TargetMode="External"/><Relationship Id="rId22" Type="http://schemas.openxmlformats.org/officeDocument/2006/relationships/hyperlink" Target="https://elibro.net/es/lc/elibrounam/busqueda_avanzada?as_edition_year=2008,2008&amp;as_edition_year_op=rang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/>
            </a:r>
            <a:b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>En este espacio encontrará información sobre: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/>
            </a:r>
            <a:b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Instituciones que colaboran con </a:t>
            </a:r>
            <a:r>
              <a:rPr kumimoji="0" lang="es-MX" altLang="es-MX" sz="1600" b="1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Actores que acompañarán su aprendizaje.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Criterios de participación y convivencia en la comunidad </a:t>
            </a:r>
            <a:r>
              <a:rPr kumimoji="0" lang="es-MX" altLang="es-MX" sz="1600" b="1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98" t="28676" r="36289" b="4963"/>
          <a:stretch/>
        </p:blipFill>
        <p:spPr>
          <a:xfrm>
            <a:off x="0" y="0"/>
            <a:ext cx="9681029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653483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hlinkClick r:id="rId3"/>
              </a:rPr>
              <a:t>Imagen Blog </a:t>
            </a:r>
            <a:r>
              <a:rPr lang="es-MX" dirty="0">
                <a:hlinkClick r:id="rId3"/>
              </a:rPr>
              <a:t>de educación | UNITEC Universidad Tecnológica de México</a:t>
            </a:r>
            <a:endParaRPr lang="es-MX" dirty="0"/>
          </a:p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9681029" y="957943"/>
            <a:ext cx="251097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u="sng" dirty="0">
                <a:solidFill>
                  <a:srgbClr val="002060"/>
                </a:solidFill>
              </a:rPr>
              <a:t>ASIGNATURA: CI </a:t>
            </a:r>
            <a:r>
              <a:rPr lang="es-AR" sz="2800" b="1" u="sng" dirty="0" smtClean="0">
                <a:solidFill>
                  <a:srgbClr val="002060"/>
                </a:solidFill>
              </a:rPr>
              <a:t>558</a:t>
            </a:r>
          </a:p>
          <a:p>
            <a:pPr algn="ctr"/>
            <a:endParaRPr lang="es-AR" sz="2800" b="1" u="sng" dirty="0" smtClean="0">
              <a:solidFill>
                <a:srgbClr val="002060"/>
              </a:solidFill>
            </a:endParaRPr>
          </a:p>
          <a:p>
            <a:pPr algn="ctr"/>
            <a:r>
              <a:rPr lang="es-AR" sz="2800" b="1" u="sng" dirty="0" smtClean="0">
                <a:solidFill>
                  <a:srgbClr val="002060"/>
                </a:solidFill>
              </a:rPr>
              <a:t> </a:t>
            </a:r>
            <a:r>
              <a:rPr lang="es-AR" sz="3600" b="1" u="sng" dirty="0">
                <a:solidFill>
                  <a:srgbClr val="002060"/>
                </a:solidFill>
              </a:rPr>
              <a:t>PROYECTO DE INGENIERÍA </a:t>
            </a:r>
            <a:endParaRPr lang="es-MX" sz="3600" dirty="0">
              <a:solidFill>
                <a:srgbClr val="002060"/>
              </a:solidFill>
            </a:endParaRPr>
          </a:p>
          <a:p>
            <a:pPr algn="ctr"/>
            <a:endParaRPr lang="es-AR" sz="2800" b="1" u="sng" dirty="0" smtClean="0">
              <a:solidFill>
                <a:srgbClr val="002060"/>
              </a:solidFill>
            </a:endParaRPr>
          </a:p>
          <a:p>
            <a:pPr algn="ctr"/>
            <a:endParaRPr lang="es-AR" sz="2800" b="1" u="sng" dirty="0">
              <a:solidFill>
                <a:srgbClr val="002060"/>
              </a:solidFill>
            </a:endParaRPr>
          </a:p>
          <a:p>
            <a:pPr algn="ctr"/>
            <a:r>
              <a:rPr lang="es-AR" sz="2800" b="1" u="sng" dirty="0" smtClean="0">
                <a:solidFill>
                  <a:srgbClr val="002060"/>
                </a:solidFill>
              </a:rPr>
              <a:t>AÑO </a:t>
            </a:r>
            <a:r>
              <a:rPr lang="es-AR" sz="2800" b="1" u="sng" dirty="0">
                <a:solidFill>
                  <a:srgbClr val="002060"/>
                </a:solidFill>
              </a:rPr>
              <a:t>ACADÉMICO: </a:t>
            </a:r>
            <a:r>
              <a:rPr lang="es-AR" sz="2800" b="1" u="sng" dirty="0" smtClean="0">
                <a:solidFill>
                  <a:srgbClr val="002060"/>
                </a:solidFill>
              </a:rPr>
              <a:t>2023</a:t>
            </a:r>
            <a:endParaRPr lang="es-MX" sz="2800" dirty="0">
              <a:solidFill>
                <a:srgbClr val="00206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47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Interesados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1581" t="22053" r="37818" b="15625"/>
          <a:stretch/>
        </p:blipFill>
        <p:spPr>
          <a:xfrm>
            <a:off x="2508068" y="2299062"/>
            <a:ext cx="6583681" cy="45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017829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Comunicación</a:t>
            </a:r>
          </a:p>
          <a:p>
            <a:pPr marL="914400" lvl="2" indent="0">
              <a:buNone/>
            </a:pPr>
            <a:r>
              <a:rPr lang="es-MX" sz="4000" dirty="0"/>
              <a:t>La matriz de comunicaciones </a:t>
            </a:r>
            <a:r>
              <a:rPr lang="es-MX" sz="4000" dirty="0" smtClean="0"/>
              <a:t>contiene </a:t>
            </a:r>
            <a:r>
              <a:rPr lang="es-MX" sz="4000" dirty="0"/>
              <a:t>una descripción de toda la información que se debe comunicar a los </a:t>
            </a:r>
            <a:r>
              <a:rPr lang="es-MX" sz="4000" dirty="0" smtClean="0"/>
              <a:t>distintos interesados </a:t>
            </a:r>
            <a:r>
              <a:rPr lang="es-MX" sz="4000" dirty="0"/>
              <a:t>del proyecto, así como quiénes serán los responsables de recolectarla, editarla y distribuirla.</a:t>
            </a:r>
            <a:endParaRPr 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42177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017829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Comunicación</a:t>
            </a:r>
          </a:p>
          <a:p>
            <a:pPr marL="914400" lvl="2" indent="0">
              <a:buNone/>
            </a:pPr>
            <a:endParaRPr lang="es-MX" sz="40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0115" t="30928" r="20048" b="38829"/>
          <a:stretch/>
        </p:blipFill>
        <p:spPr>
          <a:xfrm>
            <a:off x="300446" y="2675964"/>
            <a:ext cx="11820857" cy="33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r>
              <a:rPr lang="es-MX" sz="4000" dirty="0" smtClean="0"/>
              <a:t>Matriz </a:t>
            </a:r>
            <a:r>
              <a:rPr lang="es-MX" sz="4000" dirty="0"/>
              <a:t>de Recursos </a:t>
            </a:r>
            <a:r>
              <a:rPr lang="es-MX" sz="4000" dirty="0" smtClean="0"/>
              <a:t>Humanos/Asignación </a:t>
            </a:r>
            <a:r>
              <a:rPr lang="es-MX" sz="4000" dirty="0"/>
              <a:t>de responsabilidades</a:t>
            </a:r>
            <a:endParaRPr lang="es-MX" sz="4000" dirty="0" smtClean="0"/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r>
              <a:rPr lang="es-MX" sz="4000" dirty="0" smtClean="0"/>
              <a:t>Es la asignación </a:t>
            </a:r>
            <a:r>
              <a:rPr lang="es-MX" sz="4000" dirty="0"/>
              <a:t>de responsabilidades. Esta matriz se usa para ilustrar las conexiones entre el trabajo que debe realizarse y los miembros del equipo del proyecto y otros interesados</a:t>
            </a:r>
            <a:endParaRPr 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15792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r>
              <a:rPr lang="es-MX" sz="4000" dirty="0"/>
              <a:t>Matriz de Recursos Humanos/Asignación de responsabilidades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709" t="32778" r="3582" b="20437"/>
          <a:stretch/>
        </p:blipFill>
        <p:spPr>
          <a:xfrm>
            <a:off x="242751" y="2905781"/>
            <a:ext cx="11706497" cy="32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8144" y="398076"/>
            <a:ext cx="12173856" cy="82296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>
                <a:solidFill>
                  <a:srgbClr val="002060"/>
                </a:solidFill>
              </a:rPr>
              <a:t>LA TRIPLE RESTRICCIÓN</a:t>
            </a:r>
            <a:r>
              <a:rPr lang="es-MX" sz="5400" b="1" dirty="0" smtClean="0">
                <a:solidFill>
                  <a:srgbClr val="002060"/>
                </a:solidFill>
              </a:rPr>
              <a:t>.</a:t>
            </a:r>
          </a:p>
          <a:p>
            <a:pPr marL="914400" lvl="2" indent="0" algn="ctr">
              <a:buNone/>
            </a:pPr>
            <a:endParaRPr lang="es-MX" sz="5400" b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53046" t="20655" r="15017" b="30312"/>
          <a:stretch/>
        </p:blipFill>
        <p:spPr>
          <a:xfrm>
            <a:off x="6690359" y="1862212"/>
            <a:ext cx="5303521" cy="457777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8193" y="1862212"/>
            <a:ext cx="62440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La gestión de los proyectos está sujeta siempre a las limitaciones concernientes al alcance, como así también al tiempo y, por supuesto, al presupuesto.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4322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r>
              <a:rPr lang="es-MX" sz="1400" dirty="0" smtClean="0">
                <a:hlinkClick r:id="rId4"/>
              </a:rPr>
              <a:t>Formulación </a:t>
            </a:r>
            <a:r>
              <a:rPr lang="es-MX" sz="1400" dirty="0">
                <a:hlinkClick r:id="rId4"/>
              </a:rPr>
              <a:t>y evaluación de proyectos de ingeniería</a:t>
            </a:r>
            <a:endParaRPr lang="es-MX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b="1" dirty="0"/>
              <a:t>Autores:</a:t>
            </a:r>
            <a:r>
              <a:rPr lang="es-MX" sz="1400" dirty="0"/>
              <a:t> </a:t>
            </a:r>
            <a:r>
              <a:rPr lang="es-MX" sz="1400" dirty="0">
                <a:hlinkClick r:id="rId5"/>
              </a:rPr>
              <a:t>Sarmiento Rojas, Jorge Andrés -</a:t>
            </a:r>
            <a:r>
              <a:rPr lang="es-MX" sz="1400" dirty="0">
                <a:hlinkClick r:id="rId6"/>
              </a:rPr>
              <a:t> Gutiérrez-Junco, Óscar Javier -</a:t>
            </a:r>
            <a:r>
              <a:rPr lang="es-MX" sz="1400" dirty="0">
                <a:hlinkClick r:id="rId7"/>
              </a:rPr>
              <a:t> Garzón Agudelo, Daniel Mateo</a:t>
            </a:r>
            <a:endParaRPr lang="es-MX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b="1" dirty="0"/>
              <a:t>ISBN:</a:t>
            </a:r>
            <a:r>
              <a:rPr lang="es-MX" sz="1400" dirty="0"/>
              <a:t> 9789586603553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b="1" dirty="0"/>
              <a:t>Editorial:</a:t>
            </a:r>
            <a:r>
              <a:rPr lang="es-MX" sz="1400" dirty="0"/>
              <a:t> </a:t>
            </a:r>
            <a:r>
              <a:rPr lang="es-MX" sz="1400" dirty="0">
                <a:hlinkClick r:id="rId8"/>
              </a:rPr>
              <a:t>Editorial UPTC</a:t>
            </a:r>
            <a:endParaRPr lang="es-MX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b="1" dirty="0"/>
              <a:t>Año de Edición:</a:t>
            </a:r>
            <a:r>
              <a:rPr lang="es-MX" sz="1400" dirty="0"/>
              <a:t> </a:t>
            </a:r>
            <a:r>
              <a:rPr lang="es-MX" sz="1400" dirty="0" smtClean="0">
                <a:hlinkClick r:id="rId9"/>
              </a:rPr>
              <a:t>2019</a:t>
            </a:r>
            <a:endParaRPr lang="es-MX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dirty="0" smtClean="0">
                <a:hlinkClick r:id="rId10"/>
              </a:rPr>
              <a:t>Planificación </a:t>
            </a:r>
            <a:r>
              <a:rPr lang="es-MX" sz="1400" dirty="0">
                <a:hlinkClick r:id="rId10"/>
              </a:rPr>
              <a:t>de proyectos en ingeniería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Autores: </a:t>
            </a:r>
            <a:r>
              <a:rPr lang="es-MX" sz="1400" dirty="0">
                <a:hlinkClick r:id="rId11"/>
              </a:rPr>
              <a:t>Bautista-</a:t>
            </a:r>
            <a:r>
              <a:rPr lang="es-MX" sz="1400" dirty="0" err="1">
                <a:hlinkClick r:id="rId11"/>
              </a:rPr>
              <a:t>Valhondo</a:t>
            </a:r>
            <a:r>
              <a:rPr lang="es-MX" sz="1400" dirty="0">
                <a:hlinkClick r:id="rId11"/>
              </a:rPr>
              <a:t>, Joaquín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ISBN: 9788417946814, 9788417946807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Editorial: </a:t>
            </a:r>
            <a:r>
              <a:rPr lang="es-MX" sz="1400" dirty="0" err="1">
                <a:hlinkClick r:id="rId12"/>
              </a:rPr>
              <a:t>Dextra</a:t>
            </a:r>
            <a:r>
              <a:rPr lang="es-MX" sz="1400" dirty="0">
                <a:hlinkClick r:id="rId12"/>
              </a:rPr>
              <a:t> Editorial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Año de Edición: </a:t>
            </a:r>
            <a:r>
              <a:rPr lang="es-MX" sz="1400" dirty="0" smtClean="0">
                <a:hlinkClick r:id="rId13"/>
              </a:rPr>
              <a:t>2022</a:t>
            </a:r>
            <a:r>
              <a:rPr lang="es-MX" sz="14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400" dirty="0" smtClean="0">
              <a:hlinkClick r:id="rId1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dirty="0" smtClean="0">
                <a:hlinkClick r:id="rId14"/>
              </a:rPr>
              <a:t>Ingeniería </a:t>
            </a:r>
            <a:r>
              <a:rPr lang="es-MX" sz="1400" dirty="0">
                <a:hlinkClick r:id="rId14"/>
              </a:rPr>
              <a:t>de proyectos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Autores: </a:t>
            </a:r>
            <a:r>
              <a:rPr lang="es-MX" sz="1400" dirty="0">
                <a:hlinkClick r:id="rId15"/>
              </a:rPr>
              <a:t>F. Alba Elías -</a:t>
            </a:r>
            <a:r>
              <a:rPr lang="es-MX" sz="1400" dirty="0">
                <a:hlinkClick r:id="rId16"/>
              </a:rPr>
              <a:t> González Marcos, A. -</a:t>
            </a:r>
            <a:r>
              <a:rPr lang="es-MX" sz="1400" dirty="0">
                <a:hlinkClick r:id="rId17"/>
              </a:rPr>
              <a:t> J. </a:t>
            </a:r>
            <a:r>
              <a:rPr lang="es-MX" sz="1400" dirty="0" err="1">
                <a:hlinkClick r:id="rId17"/>
              </a:rPr>
              <a:t>Ordieres</a:t>
            </a:r>
            <a:r>
              <a:rPr lang="es-MX" sz="1400" dirty="0">
                <a:hlinkClick r:id="rId17"/>
              </a:rPr>
              <a:t> Meré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ISBN: 9788416277025, 9788416277018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Editorial: </a:t>
            </a:r>
            <a:r>
              <a:rPr lang="es-MX" sz="1400" dirty="0" err="1">
                <a:hlinkClick r:id="rId12"/>
              </a:rPr>
              <a:t>Dextra</a:t>
            </a:r>
            <a:r>
              <a:rPr lang="es-MX" sz="1400" dirty="0">
                <a:hlinkClick r:id="rId12"/>
              </a:rPr>
              <a:t> Editorial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Año de Edición: </a:t>
            </a:r>
            <a:r>
              <a:rPr lang="es-MX" sz="1400" dirty="0" smtClean="0">
                <a:hlinkClick r:id="rId18"/>
              </a:rPr>
              <a:t>2014</a:t>
            </a:r>
            <a:endParaRPr lang="es-MX" sz="1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dirty="0">
                <a:hlinkClick r:id="rId19"/>
              </a:rPr>
              <a:t>Consultoría e ingeniería ambiental: planes, programas, proyectos, estudios, instrumentos de control ambiental, dirección y ejecución ambiental de obra, gestión ambiental de actividades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Autores:</a:t>
            </a:r>
            <a:r>
              <a:rPr lang="es-MX" sz="1400" dirty="0"/>
              <a:t> </a:t>
            </a:r>
            <a:r>
              <a:rPr lang="es-MX" sz="1400" dirty="0">
                <a:hlinkClick r:id="rId20"/>
              </a:rPr>
              <a:t>Gómez Orea, Domingo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ISBN:</a:t>
            </a:r>
            <a:r>
              <a:rPr lang="es-MX" sz="1400" dirty="0"/>
              <a:t> 9781449211561, 9788484763130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Editorial:</a:t>
            </a:r>
            <a:r>
              <a:rPr lang="es-MX" sz="1400" dirty="0"/>
              <a:t> </a:t>
            </a:r>
            <a:r>
              <a:rPr lang="es-MX" sz="1400" dirty="0" err="1">
                <a:hlinkClick r:id="rId21"/>
              </a:rPr>
              <a:t>Mundi</a:t>
            </a:r>
            <a:r>
              <a:rPr lang="es-MX" sz="1400" dirty="0">
                <a:hlinkClick r:id="rId21"/>
              </a:rPr>
              <a:t>-Prensa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Año de Edición:</a:t>
            </a:r>
            <a:r>
              <a:rPr lang="es-MX" sz="1400" dirty="0"/>
              <a:t> </a:t>
            </a:r>
            <a:r>
              <a:rPr lang="es-MX" sz="1400" dirty="0">
                <a:hlinkClick r:id="rId22"/>
              </a:rPr>
              <a:t>2008</a:t>
            </a:r>
            <a:endParaRPr lang="es-MX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400" dirty="0">
              <a:hlinkClick r:id="rId23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dirty="0">
                <a:hlinkClick r:id="rId23"/>
              </a:rPr>
              <a:t>Procedimiento para el mejoramiento de los procesos del sistema integrado de gestión de la empresa de Proyectos de Arquitectura e Ingeniería (EMPAI)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Autores:</a:t>
            </a:r>
            <a:r>
              <a:rPr lang="es-MX" sz="1400" dirty="0"/>
              <a:t> </a:t>
            </a:r>
            <a:r>
              <a:rPr lang="es-MX" sz="1400" dirty="0" err="1">
                <a:hlinkClick r:id="rId24"/>
              </a:rPr>
              <a:t>Chumacero</a:t>
            </a:r>
            <a:r>
              <a:rPr lang="es-MX" sz="1400" dirty="0">
                <a:hlinkClick r:id="rId24"/>
              </a:rPr>
              <a:t> </a:t>
            </a:r>
            <a:r>
              <a:rPr lang="es-MX" sz="1400" dirty="0" err="1">
                <a:hlinkClick r:id="rId24"/>
              </a:rPr>
              <a:t>Botet</a:t>
            </a:r>
            <a:r>
              <a:rPr lang="es-MX" sz="1400" dirty="0">
                <a:hlinkClick r:id="rId24"/>
              </a:rPr>
              <a:t>, </a:t>
            </a:r>
            <a:r>
              <a:rPr lang="es-MX" sz="1400" dirty="0" err="1">
                <a:hlinkClick r:id="rId24"/>
              </a:rPr>
              <a:t>Idalí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ISBN:</a:t>
            </a:r>
            <a:r>
              <a:rPr lang="es-MX" sz="1400" dirty="0"/>
              <a:t> 71208040110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Editorial:</a:t>
            </a:r>
            <a:r>
              <a:rPr lang="es-MX" sz="1400" dirty="0"/>
              <a:t> </a:t>
            </a:r>
            <a:r>
              <a:rPr lang="es-MX" sz="1400" dirty="0">
                <a:hlinkClick r:id="rId25"/>
              </a:rPr>
              <a:t>Instituto Superior Politécnico José Antonio Echeverría. CUJAE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400" b="1" dirty="0"/>
              <a:t>Año de Edición:</a:t>
            </a:r>
            <a:r>
              <a:rPr lang="es-MX" sz="1400" dirty="0"/>
              <a:t> </a:t>
            </a:r>
            <a:r>
              <a:rPr lang="es-MX" sz="1400" dirty="0">
                <a:hlinkClick r:id="rId26"/>
              </a:rPr>
              <a:t>2010</a:t>
            </a:r>
            <a:endParaRPr lang="es-MX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9137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3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660275"/>
            <a:ext cx="12192000" cy="18424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11500" b="1" spc="-45" dirty="0">
                <a:solidFill>
                  <a:srgbClr val="002060"/>
                </a:solidFill>
                <a:latin typeface="Tahoma"/>
                <a:cs typeface="Tahoma"/>
              </a:rPr>
              <a:t>¡</a:t>
            </a:r>
            <a:r>
              <a:rPr lang="es-MX" sz="11500" b="1" spc="-45" dirty="0" smtClean="0">
                <a:solidFill>
                  <a:srgbClr val="002060"/>
                </a:solidFill>
                <a:latin typeface="Tahoma"/>
                <a:cs typeface="Tahoma"/>
              </a:rPr>
              <a:t>Muchos </a:t>
            </a:r>
            <a:r>
              <a:rPr lang="es-MX" sz="11500" b="1" spc="-45" dirty="0">
                <a:solidFill>
                  <a:srgbClr val="002060"/>
                </a:solidFill>
                <a:latin typeface="Tahoma"/>
                <a:cs typeface="Tahoma"/>
              </a:rPr>
              <a:t>éxitos!</a:t>
            </a:r>
            <a:r>
              <a:rPr lang="es-MX" sz="6500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58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1657350" lvl="2" indent="-742950">
              <a:buAutoNum type="arabicPeriod"/>
            </a:pPr>
            <a:r>
              <a:rPr lang="es-MX" sz="4000" dirty="0" smtClean="0"/>
              <a:t>La </a:t>
            </a:r>
            <a:r>
              <a:rPr lang="es-MX" sz="4000" dirty="0"/>
              <a:t>EDT </a:t>
            </a:r>
            <a:endParaRPr lang="es-MX" sz="4000" dirty="0" smtClean="0"/>
          </a:p>
          <a:p>
            <a:pPr marL="1657350" lvl="2" indent="-742950">
              <a:buAutoNum type="arabicPeriod"/>
            </a:pPr>
            <a:r>
              <a:rPr lang="es-MX" sz="4000" dirty="0" smtClean="0"/>
              <a:t>El cronograma</a:t>
            </a:r>
          </a:p>
          <a:p>
            <a:pPr marL="1657350" lvl="2" indent="-742950">
              <a:buAutoNum type="arabicPeriod"/>
            </a:pPr>
            <a:r>
              <a:rPr lang="es-MX" sz="4000" dirty="0" smtClean="0"/>
              <a:t>La </a:t>
            </a:r>
            <a:r>
              <a:rPr lang="es-MX" sz="4000" dirty="0"/>
              <a:t>curva de uso de </a:t>
            </a:r>
            <a:r>
              <a:rPr lang="es-MX" sz="4000" dirty="0" smtClean="0"/>
              <a:t>recursos</a:t>
            </a:r>
          </a:p>
          <a:p>
            <a:pPr marL="1657350" lvl="2" indent="-742950">
              <a:buFont typeface="Arial" panose="020B0604020202020204" pitchFamily="34" charset="0"/>
              <a:buAutoNum type="arabicPeriod"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Planificación y Resultados</a:t>
            </a:r>
            <a:endParaRPr lang="es-MX" sz="4000" dirty="0"/>
          </a:p>
          <a:p>
            <a:pPr marL="1657350" lvl="2" indent="-742950">
              <a:buAutoNum type="arabicPeriod"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Interesados</a:t>
            </a:r>
          </a:p>
          <a:p>
            <a:pPr marL="1657350" lvl="2" indent="-742950">
              <a:buAutoNum type="arabicPeriod"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Comunicación</a:t>
            </a:r>
          </a:p>
          <a:p>
            <a:pPr marL="1657350" lvl="2" indent="-742950">
              <a:buAutoNum type="arabicPeriod"/>
            </a:pPr>
            <a:r>
              <a:rPr lang="es-MX" sz="4000" dirty="0" smtClean="0"/>
              <a:t>Matriz </a:t>
            </a:r>
            <a:r>
              <a:rPr lang="es-MX" sz="4000" dirty="0"/>
              <a:t>de Recursos </a:t>
            </a:r>
            <a:r>
              <a:rPr lang="es-MX" sz="4000" dirty="0" smtClean="0"/>
              <a:t>Humanos/Asignación </a:t>
            </a:r>
            <a:r>
              <a:rPr lang="es-MX" sz="4000" dirty="0"/>
              <a:t>de responsabilidades</a:t>
            </a:r>
            <a:endParaRPr lang="es-MX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endParaRPr lang="es-MX" sz="4000" dirty="0"/>
          </a:p>
          <a:p>
            <a:pPr marL="914400" lvl="2" indent="0">
              <a:buNone/>
            </a:pPr>
            <a:r>
              <a:rPr lang="es-MX" sz="4000" dirty="0" smtClean="0"/>
              <a:t>La </a:t>
            </a:r>
            <a:r>
              <a:rPr lang="es-MX" sz="4000" dirty="0"/>
              <a:t>EDT </a:t>
            </a:r>
            <a:endParaRPr lang="es-MX" sz="4000" dirty="0" smtClean="0"/>
          </a:p>
          <a:p>
            <a:pPr marL="914400" lvl="2" indent="0">
              <a:buNone/>
            </a:pPr>
            <a:r>
              <a:rPr lang="es-MX" sz="3600" dirty="0" smtClean="0"/>
              <a:t>Se </a:t>
            </a:r>
            <a:r>
              <a:rPr lang="es-MX" sz="3600" dirty="0"/>
              <a:t>trata de una herramienta que consiste en la descomposición jerárquica del trabajo para lograr los </a:t>
            </a:r>
            <a:r>
              <a:rPr lang="es-MX" sz="3600" dirty="0" smtClean="0"/>
              <a:t>objetivos </a:t>
            </a:r>
            <a:r>
              <a:rPr lang="es-MX" sz="3600" dirty="0"/>
              <a:t>del proyecto y crear los entregables requeridos</a:t>
            </a:r>
            <a:r>
              <a:rPr lang="es-MX" sz="3600" dirty="0" smtClean="0"/>
              <a:t>.</a:t>
            </a:r>
            <a:r>
              <a:rPr lang="es-MX" sz="3600" b="1" dirty="0" smtClean="0"/>
              <a:t> </a:t>
            </a:r>
            <a:r>
              <a:rPr lang="es-MX" sz="3600" dirty="0"/>
              <a:t> </a:t>
            </a:r>
            <a:r>
              <a:rPr lang="es-MX" sz="3600" i="1" u="sng" dirty="0" smtClean="0"/>
              <a:t>Una </a:t>
            </a:r>
            <a:r>
              <a:rPr lang="es-MX" sz="3600" i="1" u="sng" dirty="0"/>
              <a:t>estructura de desglose de trabajo</a:t>
            </a:r>
            <a:endParaRPr lang="es-MX" sz="6000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9608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endParaRPr lang="es-MX" sz="4000" dirty="0"/>
          </a:p>
          <a:p>
            <a:pPr marL="914400" lvl="2" indent="0">
              <a:buNone/>
            </a:pPr>
            <a:r>
              <a:rPr lang="es-MX" sz="4000" dirty="0" smtClean="0"/>
              <a:t>El cronograma</a:t>
            </a:r>
          </a:p>
          <a:p>
            <a:pPr marL="914400" lvl="2" indent="0">
              <a:buNone/>
            </a:pPr>
            <a:r>
              <a:rPr lang="es-MX" sz="4000" dirty="0" smtClean="0"/>
              <a:t>Presenta </a:t>
            </a:r>
            <a:r>
              <a:rPr lang="es-MX" sz="4000" dirty="0"/>
              <a:t>toda la secuencia lógica y los pasos a seguir para entregar los resultados.</a:t>
            </a:r>
            <a:endParaRPr 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27894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endParaRPr lang="es-MX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923" y="1626363"/>
            <a:ext cx="7641303" cy="51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r>
              <a:rPr lang="es-MX" sz="4000" dirty="0" smtClean="0"/>
              <a:t>La </a:t>
            </a:r>
            <a:r>
              <a:rPr lang="es-MX" sz="4000" dirty="0"/>
              <a:t>curva de uso de </a:t>
            </a:r>
            <a:r>
              <a:rPr lang="es-MX" sz="4000" dirty="0" smtClean="0"/>
              <a:t>recursos</a:t>
            </a:r>
          </a:p>
          <a:p>
            <a:pPr marL="914400" lvl="2" indent="0">
              <a:buNone/>
            </a:pPr>
            <a:r>
              <a:rPr lang="es-MX" sz="4000" dirty="0" smtClean="0"/>
              <a:t>Es </a:t>
            </a:r>
            <a:r>
              <a:rPr lang="es-MX" sz="4000" dirty="0"/>
              <a:t>el resumen </a:t>
            </a:r>
            <a:r>
              <a:rPr lang="es-MX" sz="4000" dirty="0" smtClean="0"/>
              <a:t>de los recursos en </a:t>
            </a:r>
            <a:r>
              <a:rPr lang="es-MX" sz="4000" dirty="0"/>
              <a:t>relación con su uso durante el </a:t>
            </a:r>
            <a:r>
              <a:rPr lang="es-MX" sz="4000" dirty="0" smtClean="0"/>
              <a:t>periodo del </a:t>
            </a:r>
            <a:r>
              <a:rPr lang="es-MX" sz="4000" dirty="0"/>
              <a:t>proyecto y es una herramienta importante para el control del </a:t>
            </a:r>
            <a:r>
              <a:rPr lang="es-MX" sz="4000" dirty="0" smtClean="0"/>
              <a:t>mismo. </a:t>
            </a:r>
          </a:p>
        </p:txBody>
      </p:sp>
    </p:spTree>
    <p:extLst>
      <p:ext uri="{BB962C8B-B14F-4D97-AF65-F5344CB8AC3E}">
        <p14:creationId xmlns:p14="http://schemas.microsoft.com/office/powerpoint/2010/main" val="28295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  <a:endParaRPr lang="es-MX" sz="4000" dirty="0" smtClean="0"/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Planificación y Resultados</a:t>
            </a:r>
            <a:endParaRPr lang="es-MX" sz="4000" dirty="0"/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r>
              <a:rPr lang="es-MX" sz="4000" dirty="0"/>
              <a:t>Se elabora durante la etapa de diseño del proyecto ya que proporciona los inputs clave para la planificación, que nos </a:t>
            </a:r>
            <a:r>
              <a:rPr lang="es-MX" sz="4000" dirty="0" smtClean="0"/>
              <a:t>permitirán </a:t>
            </a:r>
            <a:r>
              <a:rPr lang="es-MX" sz="4000" dirty="0"/>
              <a:t>alcanzar los resultados esperados A su vez, sirve como un instrumento de seguimiento durante la implementación del proyecto.</a:t>
            </a:r>
            <a:endParaRPr lang="es-MX" sz="4000" dirty="0" smtClean="0"/>
          </a:p>
          <a:p>
            <a:pPr marL="914400" lvl="2" indent="0">
              <a:buNone/>
            </a:pPr>
            <a:endParaRPr 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2766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  <a:endParaRPr lang="es-MX" sz="4000" dirty="0" smtClean="0"/>
          </a:p>
          <a:p>
            <a:pPr marL="914400" lvl="2" indent="0">
              <a:buNone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Planificación y </a:t>
            </a:r>
            <a:r>
              <a:rPr lang="es-MX" sz="4000" dirty="0"/>
              <a:t>Resultados</a:t>
            </a:r>
          </a:p>
          <a:p>
            <a:pPr marL="914400" lvl="2" indent="0">
              <a:buNone/>
            </a:pPr>
            <a:endParaRPr lang="es-MX" sz="40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6099" t="20625" r="15832" b="11160"/>
          <a:stretch/>
        </p:blipFill>
        <p:spPr>
          <a:xfrm>
            <a:off x="2860765" y="2260683"/>
            <a:ext cx="7093132" cy="399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73856" cy="7112000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s-MX" sz="5400" b="1" dirty="0" smtClean="0">
                <a:solidFill>
                  <a:srgbClr val="002060"/>
                </a:solidFill>
              </a:rPr>
              <a:t>LAS DIFERENTES ETAPAS EN LA GESTIÓN DE UN PROYECTO</a:t>
            </a:r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r>
              <a:rPr lang="es-MX" sz="4000" dirty="0" smtClean="0"/>
              <a:t>Matriz </a:t>
            </a:r>
            <a:r>
              <a:rPr lang="es-MX" sz="4000" dirty="0"/>
              <a:t>de </a:t>
            </a:r>
            <a:r>
              <a:rPr lang="es-MX" sz="4000" dirty="0" smtClean="0"/>
              <a:t>Interesados</a:t>
            </a:r>
          </a:p>
          <a:p>
            <a:pPr marL="914400" lvl="2" indent="0">
              <a:buNone/>
            </a:pPr>
            <a:endParaRPr lang="es-MX" sz="4000" dirty="0" smtClean="0"/>
          </a:p>
          <a:p>
            <a:pPr marL="914400" lvl="2" indent="0">
              <a:buNone/>
            </a:pPr>
            <a:r>
              <a:rPr lang="es-MX" sz="4000" dirty="0" smtClean="0"/>
              <a:t>Ayuda </a:t>
            </a:r>
            <a:r>
              <a:rPr lang="es-MX" sz="4000" dirty="0"/>
              <a:t>a detectar quiénes son los involucrados en este proyecto, qué grado de poder e influencia y qué grado de interés </a:t>
            </a:r>
            <a:r>
              <a:rPr lang="es-MX" sz="4000" dirty="0" smtClean="0"/>
              <a:t>tienen </a:t>
            </a:r>
            <a:r>
              <a:rPr lang="es-MX" sz="4000" dirty="0"/>
              <a:t>sobre el proyecto.</a:t>
            </a:r>
            <a:endParaRPr 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41061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457</Words>
  <Application>Microsoft Office PowerPoint</Application>
  <PresentationFormat>Panorámica</PresentationFormat>
  <Paragraphs>95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Poppins-Light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¡Muchos éxitos!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Francisco</cp:lastModifiedBy>
  <cp:revision>64</cp:revision>
  <dcterms:created xsi:type="dcterms:W3CDTF">2022-07-12T17:49:49Z</dcterms:created>
  <dcterms:modified xsi:type="dcterms:W3CDTF">2023-10-03T22:54:26Z</dcterms:modified>
</cp:coreProperties>
</file>