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7341-278F-4F1D-8C8A-7F76899C7118}" type="datetimeFigureOut">
              <a:rPr lang="es-AR" smtClean="0"/>
              <a:t>2/5/2022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DFE-A47A-44EC-B29E-2A628D6EA7EF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7341-278F-4F1D-8C8A-7F76899C7118}" type="datetimeFigureOut">
              <a:rPr lang="es-AR" smtClean="0"/>
              <a:t>2/5/2022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DFE-A47A-44EC-B29E-2A628D6EA7E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7341-278F-4F1D-8C8A-7F76899C7118}" type="datetimeFigureOut">
              <a:rPr lang="es-AR" smtClean="0"/>
              <a:t>2/5/2022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DFE-A47A-44EC-B29E-2A628D6EA7E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7341-278F-4F1D-8C8A-7F76899C7118}" type="datetimeFigureOut">
              <a:rPr lang="es-AR" smtClean="0"/>
              <a:t>2/5/2022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DFE-A47A-44EC-B29E-2A628D6EA7E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7341-278F-4F1D-8C8A-7F76899C7118}" type="datetimeFigureOut">
              <a:rPr lang="es-AR" smtClean="0"/>
              <a:t>2/5/2022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FA62DFE-A47A-44EC-B29E-2A628D6EA7EF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7341-278F-4F1D-8C8A-7F76899C7118}" type="datetimeFigureOut">
              <a:rPr lang="es-AR" smtClean="0"/>
              <a:t>2/5/2022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DFE-A47A-44EC-B29E-2A628D6EA7E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7341-278F-4F1D-8C8A-7F76899C7118}" type="datetimeFigureOut">
              <a:rPr lang="es-AR" smtClean="0"/>
              <a:t>2/5/2022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DFE-A47A-44EC-B29E-2A628D6EA7E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7341-278F-4F1D-8C8A-7F76899C7118}" type="datetimeFigureOut">
              <a:rPr lang="es-AR" smtClean="0"/>
              <a:t>2/5/2022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DFE-A47A-44EC-B29E-2A628D6EA7E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7341-278F-4F1D-8C8A-7F76899C7118}" type="datetimeFigureOut">
              <a:rPr lang="es-AR" smtClean="0"/>
              <a:t>2/5/2022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DFE-A47A-44EC-B29E-2A628D6EA7E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7341-278F-4F1D-8C8A-7F76899C7118}" type="datetimeFigureOut">
              <a:rPr lang="es-AR" smtClean="0"/>
              <a:t>2/5/2022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DFE-A47A-44EC-B29E-2A628D6EA7E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7341-278F-4F1D-8C8A-7F76899C7118}" type="datetimeFigureOut">
              <a:rPr lang="es-AR" smtClean="0"/>
              <a:t>2/5/2022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DFE-A47A-44EC-B29E-2A628D6EA7E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63B7341-278F-4F1D-8C8A-7F76899C7118}" type="datetimeFigureOut">
              <a:rPr lang="es-AR" smtClean="0"/>
              <a:t>2/5/2022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A62DFE-A47A-44EC-B29E-2A628D6EA7EF}" type="slidenum">
              <a:rPr lang="es-AR" smtClean="0"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CONTRATO DE </a:t>
            </a:r>
            <a:r>
              <a:rPr lang="es-ES" dirty="0" smtClean="0"/>
              <a:t>SUMINISTRO</a:t>
            </a:r>
            <a:br>
              <a:rPr lang="es-ES" dirty="0" smtClean="0"/>
            </a:br>
            <a:r>
              <a:rPr lang="es-ES" dirty="0" smtClean="0"/>
              <a:t>(Art. 1176 ccc)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2420888"/>
            <a:ext cx="8280920" cy="3384376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Es aquel contrato por el cual una persona denominada </a:t>
            </a:r>
            <a:r>
              <a:rPr lang="es-ES" dirty="0" smtClean="0">
                <a:solidFill>
                  <a:srgbClr val="FFFF00"/>
                </a:solidFill>
              </a:rPr>
              <a:t>SUMINISTRANTE</a:t>
            </a:r>
            <a:r>
              <a:rPr lang="es-ES" dirty="0" smtClean="0"/>
              <a:t> se obliga a entregar bienes, servicios sin </a:t>
            </a:r>
            <a:r>
              <a:rPr lang="es-ES" dirty="0" smtClean="0"/>
              <a:t>relación </a:t>
            </a:r>
            <a:r>
              <a:rPr lang="es-ES" dirty="0" smtClean="0"/>
              <a:t>de dependencia, en forma </a:t>
            </a:r>
            <a:r>
              <a:rPr lang="es-ES" dirty="0" smtClean="0"/>
              <a:t>periódica </a:t>
            </a:r>
            <a:r>
              <a:rPr lang="es-ES" dirty="0" smtClean="0"/>
              <a:t>o continuada a otra denominada </a:t>
            </a:r>
            <a:r>
              <a:rPr lang="es-ES" dirty="0" smtClean="0">
                <a:solidFill>
                  <a:srgbClr val="FFFF00"/>
                </a:solidFill>
              </a:rPr>
              <a:t>SUMINISTRADO</a:t>
            </a:r>
            <a:r>
              <a:rPr lang="es-ES" dirty="0" smtClean="0"/>
              <a:t> quien abonará por </a:t>
            </a:r>
            <a:r>
              <a:rPr lang="es-ES" dirty="0" smtClean="0"/>
              <a:t>el, </a:t>
            </a:r>
            <a:r>
              <a:rPr lang="es-ES" dirty="0" smtClean="0"/>
              <a:t>un precio por cada entrega o grupo de ella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93364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Cosas </a:t>
            </a:r>
            <a:r>
              <a:rPr lang="es-ES" dirty="0"/>
              <a:t>muebles o incluso inmuebles, las marcas, patentes o modelos de utilidad. Software que sean de propiedad del </a:t>
            </a:r>
            <a:r>
              <a:rPr lang="es-ES" dirty="0" smtClean="0"/>
              <a:t>dador</a:t>
            </a:r>
          </a:p>
          <a:p>
            <a:pPr algn="ctr"/>
            <a:r>
              <a:rPr lang="es-E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PRECIO</a:t>
            </a:r>
          </a:p>
          <a:p>
            <a:pPr algn="just"/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paga un canon por el uso y goce del bien, cuya periodicidad se establece en el contrato.- </a:t>
            </a:r>
          </a:p>
          <a:p>
            <a:pPr algn="just"/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 se establece un precio en concepto de 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opción 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compra como así también el procedimiento para hacerlo.- Esta 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opción 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realiza en el momento estipulado por las partes, si nada lo dicen, una vez abonado las ¾ 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partes 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canon total acordado.- </a:t>
            </a:r>
            <a:endParaRPr lang="es-A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9784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 E INSCRIPCION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leasing debe instrumentarse en escritura pública si tiene como objeto inmuebles, buques o aeronaves. En los demás casos puede celebrarse por instrumento público o privado</a:t>
            </a:r>
            <a:r>
              <a:rPr lang="es-ES" dirty="0" smtClean="0"/>
              <a:t>.</a:t>
            </a:r>
          </a:p>
          <a:p>
            <a:r>
              <a:rPr lang="es-ES" dirty="0"/>
              <a:t>Debe además inscribirse en el Registro que corresponda, de la Propiedad si es inmueble o del automotor si es automotor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51181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CONTRATO DE </a:t>
            </a:r>
            <a:r>
              <a:rPr lang="es-ES" dirty="0" smtClean="0"/>
              <a:t>SEGURO</a:t>
            </a:r>
            <a:br>
              <a:rPr lang="es-ES" dirty="0" smtClean="0"/>
            </a:br>
            <a:r>
              <a:rPr lang="es-ES" dirty="0" smtClean="0"/>
              <a:t>(</a:t>
            </a:r>
            <a:r>
              <a:rPr lang="es-ES" dirty="0" smtClean="0"/>
              <a:t>Ley 17.418)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709160"/>
          </a:xfrm>
        </p:spPr>
        <p:txBody>
          <a:bodyPr>
            <a:normAutofit/>
          </a:bodyPr>
          <a:lstStyle/>
          <a:p>
            <a:pPr algn="ctr"/>
            <a:r>
              <a:rPr lang="es-ES" sz="3200" dirty="0"/>
              <a:t>“Hay contrato de seguro cuando el </a:t>
            </a:r>
            <a:r>
              <a:rPr lang="es-ES" sz="3200" dirty="0" smtClean="0">
                <a:solidFill>
                  <a:srgbClr val="FFC000"/>
                </a:solidFill>
              </a:rPr>
              <a:t>ASEGURADOR</a:t>
            </a:r>
            <a:r>
              <a:rPr lang="es-ES" sz="3200" dirty="0" smtClean="0"/>
              <a:t> </a:t>
            </a:r>
            <a:r>
              <a:rPr lang="es-ES" sz="3200" dirty="0"/>
              <a:t>se obliga, mediante una prima o cotización, a resarcir un daño o cumplir la prestación convenida si ocurre el evento previsto.” 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2556395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Forma:</a:t>
            </a:r>
            <a:r>
              <a:rPr lang="es-ES" dirty="0" smtClean="0"/>
              <a:t> </a:t>
            </a:r>
            <a:r>
              <a:rPr lang="es-ES" sz="2200" dirty="0" smtClean="0">
                <a:solidFill>
                  <a:schemeClr val="tx1"/>
                </a:solidFill>
              </a:rPr>
              <a:t>Por escrito, </a:t>
            </a:r>
            <a:r>
              <a:rPr lang="es-ES" sz="2200" dirty="0" err="1" smtClean="0">
                <a:solidFill>
                  <a:schemeClr val="tx1"/>
                </a:solidFill>
              </a:rPr>
              <a:t>aceptandose</a:t>
            </a:r>
            <a:r>
              <a:rPr lang="es-ES" sz="2200" dirty="0" smtClean="0">
                <a:solidFill>
                  <a:schemeClr val="tx1"/>
                </a:solidFill>
              </a:rPr>
              <a:t> otros medios siempre que exista principio de prueba por escrito.</a:t>
            </a:r>
            <a:endParaRPr lang="es-AR" sz="22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s-E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Póliza:</a:t>
            </a:r>
            <a:r>
              <a:rPr lang="es-ES" dirty="0" smtClean="0"/>
              <a:t> </a:t>
            </a:r>
            <a:r>
              <a:rPr lang="es-ES" sz="2400" dirty="0"/>
              <a:t>documento del contrato firmado por la aseguradora y el asegurado, estableciendo la ley los requisitos mínimos que debe contener. Además de los datos personales, debe aclararse cual es el monto </a:t>
            </a:r>
            <a:r>
              <a:rPr lang="es-ES" sz="2400" dirty="0" smtClean="0"/>
              <a:t>de la </a:t>
            </a:r>
            <a:r>
              <a:rPr lang="es-ES" sz="2400" dirty="0"/>
              <a:t>prima de seguro, el monto asegurado ( que es el que debe abonar la aseguradora en caso de que se produzca el siniestro) y demás condiciones generales y particulares. </a:t>
            </a:r>
            <a:endParaRPr lang="es-ES" sz="2400" dirty="0" smtClean="0"/>
          </a:p>
          <a:p>
            <a:r>
              <a:rPr lang="es-E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Plazo:</a:t>
            </a:r>
            <a:r>
              <a:rPr lang="es-ES" sz="2400" dirty="0" smtClean="0"/>
              <a:t> 1 año, salvo que la naturaleza del daño imponga uno plazo menor.- </a:t>
            </a:r>
          </a:p>
          <a:p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</a:t>
            </a: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s-ES" sz="2400" dirty="0" smtClean="0"/>
              <a:t> es el canon o precio abonado por el asegurado en contraprestación a la cobertura del riesgo por parte del asegurador.-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91175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solidFill>
                  <a:srgbClr val="FFC000"/>
                </a:solidFill>
              </a:rPr>
              <a:t>Obligaciones del Asegurado</a:t>
            </a:r>
          </a:p>
          <a:p>
            <a:pPr lvl="1"/>
            <a:r>
              <a:rPr lang="es-ES" dirty="0"/>
              <a:t>Denunciar mayores riesgos</a:t>
            </a:r>
          </a:p>
          <a:p>
            <a:pPr lvl="1"/>
            <a:r>
              <a:rPr lang="es-ES" dirty="0"/>
              <a:t>Denuncia del siniestro</a:t>
            </a:r>
          </a:p>
          <a:p>
            <a:pPr lvl="1"/>
            <a:r>
              <a:rPr lang="es-ES" dirty="0"/>
              <a:t>Brindar toda la </a:t>
            </a:r>
            <a:r>
              <a:rPr lang="es-ES" dirty="0" smtClean="0"/>
              <a:t>información </a:t>
            </a:r>
            <a:r>
              <a:rPr lang="es-ES" dirty="0"/>
              <a:t>necesaria para constatar el siniestro, los daños y la </a:t>
            </a:r>
            <a:r>
              <a:rPr lang="es-ES" dirty="0" smtClean="0"/>
              <a:t>extensión </a:t>
            </a:r>
            <a:r>
              <a:rPr lang="es-ES" dirty="0"/>
              <a:t>de la responsabilidad.</a:t>
            </a:r>
          </a:p>
          <a:p>
            <a:pPr lvl="1"/>
            <a:endParaRPr lang="es-ES" dirty="0" smtClean="0"/>
          </a:p>
          <a:p>
            <a:r>
              <a:rPr lang="es-ES" dirty="0" smtClean="0">
                <a:solidFill>
                  <a:srgbClr val="FFC000"/>
                </a:solidFill>
              </a:rPr>
              <a:t>Obligaciones del Asegurador</a:t>
            </a:r>
          </a:p>
          <a:p>
            <a:pPr lvl="1"/>
            <a:r>
              <a:rPr lang="es-ES" dirty="0" smtClean="0"/>
              <a:t>Cubrir el riesgo en caso de ocurrencia del siniestro</a:t>
            </a:r>
          </a:p>
          <a:p>
            <a:pPr lvl="1"/>
            <a:r>
              <a:rPr lang="es-ES" dirty="0" smtClean="0"/>
              <a:t>Capacitar al asegurado</a:t>
            </a:r>
          </a:p>
          <a:p>
            <a:pPr lvl="1"/>
            <a:r>
              <a:rPr lang="es-ES" dirty="0" smtClean="0"/>
              <a:t>Información al asegurado</a:t>
            </a:r>
          </a:p>
        </p:txBody>
      </p:sp>
    </p:spTree>
    <p:extLst>
      <p:ext uri="{BB962C8B-B14F-4D97-AF65-F5344CB8AC3E}">
        <p14:creationId xmlns:p14="http://schemas.microsoft.com/office/powerpoint/2010/main" val="3734182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DE SEGUROS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 VIDA</a:t>
            </a:r>
          </a:p>
          <a:p>
            <a:r>
              <a:rPr lang="es-ES" dirty="0" smtClean="0"/>
              <a:t>ACCIDENTES PERSONALES</a:t>
            </a:r>
          </a:p>
          <a:p>
            <a:r>
              <a:rPr lang="es-ES" dirty="0" smtClean="0"/>
              <a:t>DE INCENDIO</a:t>
            </a:r>
          </a:p>
          <a:p>
            <a:r>
              <a:rPr lang="es-ES" dirty="0" smtClean="0"/>
              <a:t>DE ANIMALES</a:t>
            </a:r>
          </a:p>
          <a:p>
            <a:r>
              <a:rPr lang="es-ES" dirty="0" smtClean="0"/>
              <a:t>DAÑOS PATRIMONIALES</a:t>
            </a:r>
          </a:p>
          <a:p>
            <a:r>
              <a:rPr lang="es-ES" dirty="0" smtClean="0"/>
              <a:t>DE CAUCION</a:t>
            </a:r>
          </a:p>
          <a:p>
            <a:r>
              <a:rPr lang="es-ES" dirty="0" smtClean="0"/>
              <a:t>DE RESPONSABILIDAD CIVIL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11079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PLAZO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 hasta </a:t>
            </a:r>
            <a:r>
              <a:rPr lang="es-ES" dirty="0" smtClean="0">
                <a:solidFill>
                  <a:srgbClr val="FFFF00"/>
                </a:solidFill>
              </a:rPr>
              <a:t>20 años </a:t>
            </a:r>
            <a:r>
              <a:rPr lang="es-ES" dirty="0" smtClean="0"/>
              <a:t>para frutos o productos del suelo o subsuelo, con o sin elaboración</a:t>
            </a:r>
          </a:p>
          <a:p>
            <a:endParaRPr lang="es-ES" dirty="0"/>
          </a:p>
          <a:p>
            <a:r>
              <a:rPr lang="es-ES" dirty="0" smtClean="0"/>
              <a:t>De hasta </a:t>
            </a:r>
            <a:r>
              <a:rPr lang="es-ES" dirty="0" smtClean="0">
                <a:solidFill>
                  <a:srgbClr val="FFFF00"/>
                </a:solidFill>
              </a:rPr>
              <a:t>10 años </a:t>
            </a:r>
            <a:r>
              <a:rPr lang="es-ES" dirty="0" smtClean="0"/>
              <a:t>para los demás casos</a:t>
            </a:r>
          </a:p>
          <a:p>
            <a:r>
              <a:rPr lang="es-ES" b="1" u="sng" dirty="0" smtClean="0"/>
              <a:t>Hace a:</a:t>
            </a:r>
            <a:endParaRPr lang="es-ES" b="1" u="sng" dirty="0"/>
          </a:p>
          <a:p>
            <a:r>
              <a:rPr lang="es-ES" dirty="0" smtClean="0"/>
              <a:t>Desarrollo normal de las actividades y,</a:t>
            </a:r>
            <a:endParaRPr lang="es-ES" dirty="0"/>
          </a:p>
          <a:p>
            <a:r>
              <a:rPr lang="es-ES" dirty="0" smtClean="0"/>
              <a:t>planificación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21587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CANTIDADES: </a:t>
            </a:r>
          </a:p>
          <a:p>
            <a:r>
              <a:rPr lang="es-ES" dirty="0" smtClean="0"/>
              <a:t>Las acordadas por las partes, y en caso de silencio se considera que son aquellas necesarias para el suministrado en su actividad normal.-</a:t>
            </a:r>
          </a:p>
          <a:p>
            <a:r>
              <a:rPr lang="es-ES" dirty="0" smtClean="0"/>
              <a:t>PACTO DE PREFERENCIA</a:t>
            </a:r>
          </a:p>
          <a:p>
            <a:r>
              <a:rPr lang="es-ES" dirty="0" smtClean="0"/>
              <a:t>Es valido, con un plazo </a:t>
            </a:r>
            <a:r>
              <a:rPr lang="es-ES" dirty="0" smtClean="0"/>
              <a:t>máximo </a:t>
            </a:r>
            <a:r>
              <a:rPr lang="es-ES" dirty="0" smtClean="0"/>
              <a:t>de 3 años</a:t>
            </a:r>
          </a:p>
          <a:p>
            <a:r>
              <a:rPr lang="es-ES" dirty="0" smtClean="0"/>
              <a:t>SUMINISTRO AL ESTADO</a:t>
            </a:r>
          </a:p>
          <a:p>
            <a:r>
              <a:rPr lang="es-ES" dirty="0" smtClean="0"/>
              <a:t>Se rige por normas administrativas.- </a:t>
            </a:r>
          </a:p>
          <a:p>
            <a:endParaRPr lang="es-ES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1940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CONTRATO DE </a:t>
            </a:r>
            <a:r>
              <a:rPr lang="es-ES" dirty="0" smtClean="0"/>
              <a:t>FIDEICOMISO</a:t>
            </a:r>
            <a:br>
              <a:rPr lang="es-ES" dirty="0" smtClean="0"/>
            </a:br>
            <a:r>
              <a:rPr lang="es-ES" dirty="0" smtClean="0"/>
              <a:t>(Art. 1666 CCC)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709160"/>
          </a:xfrm>
        </p:spPr>
        <p:txBody>
          <a:bodyPr/>
          <a:lstStyle/>
          <a:p>
            <a:pPr algn="just"/>
            <a:r>
              <a:rPr lang="es-ES" dirty="0"/>
              <a:t>C</a:t>
            </a:r>
            <a:r>
              <a:rPr lang="es-ES" dirty="0" smtClean="0"/>
              <a:t>uando </a:t>
            </a:r>
            <a:r>
              <a:rPr lang="es-ES" dirty="0"/>
              <a:t>una parte, llamada </a:t>
            </a:r>
            <a:r>
              <a:rPr lang="es-ES" dirty="0">
                <a:solidFill>
                  <a:srgbClr val="FFFF00"/>
                </a:solidFill>
              </a:rPr>
              <a:t>fiduciante</a:t>
            </a:r>
            <a:r>
              <a:rPr lang="es-ES" dirty="0"/>
              <a:t>, transmite o se compromete a transmitir la propiedad de bienes a otra persona denominada </a:t>
            </a:r>
            <a:r>
              <a:rPr lang="es-ES" dirty="0">
                <a:solidFill>
                  <a:srgbClr val="FFFF00"/>
                </a:solidFill>
              </a:rPr>
              <a:t>fiduciario</a:t>
            </a:r>
            <a:r>
              <a:rPr lang="es-ES" dirty="0"/>
              <a:t>, quien se obliga a ejercerla en beneficio de otra llamada </a:t>
            </a:r>
            <a:r>
              <a:rPr lang="es-ES" dirty="0">
                <a:solidFill>
                  <a:srgbClr val="FFFF00"/>
                </a:solidFill>
              </a:rPr>
              <a:t>beneficiario</a:t>
            </a:r>
            <a:r>
              <a:rPr lang="es-ES" dirty="0"/>
              <a:t>, que se designa en el contrato, y a transmitirla al cumplimiento de un plazo o condición al </a:t>
            </a:r>
            <a:r>
              <a:rPr lang="es-ES" dirty="0" smtClean="0">
                <a:solidFill>
                  <a:srgbClr val="FFFF00"/>
                </a:solidFill>
              </a:rPr>
              <a:t>fideicomisario.-</a:t>
            </a:r>
            <a:endParaRPr lang="es-A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283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PARTES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1.- </a:t>
            </a:r>
            <a:r>
              <a:rPr lang="es-ES" dirty="0" smtClean="0">
                <a:solidFill>
                  <a:srgbClr val="FFFF00"/>
                </a:solidFill>
              </a:rPr>
              <a:t>FIDUCIANTE</a:t>
            </a:r>
            <a:r>
              <a:rPr lang="es-ES" dirty="0" smtClean="0"/>
              <a:t>: Es el que posee los </a:t>
            </a:r>
            <a:r>
              <a:rPr lang="es-ES" dirty="0" smtClean="0"/>
              <a:t>bienes </a:t>
            </a:r>
            <a:r>
              <a:rPr lang="es-ES" dirty="0" smtClean="0"/>
              <a:t>o dinero o </a:t>
            </a:r>
            <a:r>
              <a:rPr lang="es-ES" dirty="0" smtClean="0"/>
              <a:t>títulos </a:t>
            </a:r>
            <a:r>
              <a:rPr lang="es-ES" dirty="0" smtClean="0"/>
              <a:t>valores que transmite en propiedad al fiduciario, encargado de llevar adelante el objeto del contrato.</a:t>
            </a:r>
          </a:p>
          <a:p>
            <a:r>
              <a:rPr lang="es-ES" dirty="0" smtClean="0"/>
              <a:t>2.- </a:t>
            </a:r>
            <a:r>
              <a:rPr lang="es-ES" dirty="0" smtClean="0">
                <a:solidFill>
                  <a:srgbClr val="FFFF00"/>
                </a:solidFill>
              </a:rPr>
              <a:t>FIDUCIARIO</a:t>
            </a:r>
            <a:r>
              <a:rPr lang="es-ES" dirty="0" smtClean="0"/>
              <a:t>: Es el que lleva adelante la </a:t>
            </a:r>
            <a:r>
              <a:rPr lang="es-ES" dirty="0" smtClean="0"/>
              <a:t>ejecución </a:t>
            </a:r>
            <a:r>
              <a:rPr lang="es-ES" dirty="0" smtClean="0"/>
              <a:t>del contrato, a fin de cumplir con el objeto del contrato </a:t>
            </a:r>
          </a:p>
          <a:p>
            <a:r>
              <a:rPr lang="es-ES" dirty="0" smtClean="0"/>
              <a:t>3.- </a:t>
            </a:r>
            <a:r>
              <a:rPr lang="es-ES" dirty="0" smtClean="0">
                <a:solidFill>
                  <a:srgbClr val="FFFF00"/>
                </a:solidFill>
              </a:rPr>
              <a:t>BENEFICIARIO</a:t>
            </a:r>
            <a:r>
              <a:rPr lang="es-ES" dirty="0" smtClean="0"/>
              <a:t>: La persona a quien se le entregara la obra o los servicios. Puede ser una persona </a:t>
            </a:r>
            <a:r>
              <a:rPr lang="es-ES" dirty="0" smtClean="0"/>
              <a:t>física </a:t>
            </a:r>
            <a:r>
              <a:rPr lang="es-ES" dirty="0" smtClean="0"/>
              <a:t>o </a:t>
            </a:r>
            <a:r>
              <a:rPr lang="es-ES" dirty="0" smtClean="0"/>
              <a:t>jurídica, </a:t>
            </a:r>
            <a:r>
              <a:rPr lang="es-ES" dirty="0" smtClean="0"/>
              <a:t>presente o futura pero identificable.- </a:t>
            </a:r>
          </a:p>
          <a:p>
            <a:r>
              <a:rPr lang="es-ES" dirty="0" smtClean="0"/>
              <a:t>4.- </a:t>
            </a:r>
            <a:r>
              <a:rPr lang="es-ES" dirty="0" smtClean="0">
                <a:solidFill>
                  <a:srgbClr val="FFFF00"/>
                </a:solidFill>
              </a:rPr>
              <a:t>FIDEICOMISARIO</a:t>
            </a:r>
            <a:r>
              <a:rPr lang="es-ES" dirty="0" smtClean="0"/>
              <a:t>: A quien se le transmite la propiedad al concluir el fideicomiso.- Puede ser el fiduciante, el beneficiario o una persona distinta a ellos.-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42124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/>
          <a:lstStyle/>
          <a:p>
            <a:r>
              <a:rPr lang="es-ES" dirty="0" smtClean="0"/>
              <a:t>OBJETO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T</a:t>
            </a:r>
            <a:r>
              <a:rPr lang="es-ES" dirty="0" smtClean="0"/>
              <a:t>odos </a:t>
            </a:r>
            <a:r>
              <a:rPr lang="es-ES" dirty="0"/>
              <a:t>los bienes que se encuentren en el comercio, salvo herencias futuras. Se </a:t>
            </a:r>
            <a:r>
              <a:rPr lang="es-ES" dirty="0" smtClean="0"/>
              <a:t>denominan </a:t>
            </a:r>
            <a:r>
              <a:rPr lang="es-ES" dirty="0"/>
              <a:t>bienes </a:t>
            </a:r>
            <a:r>
              <a:rPr lang="es-ES" dirty="0" smtClean="0"/>
              <a:t>fideicomitidos</a:t>
            </a:r>
          </a:p>
          <a:p>
            <a:endParaRPr lang="es-ES" dirty="0"/>
          </a:p>
          <a:p>
            <a:pPr algn="ctr"/>
            <a:r>
              <a:rPr lang="es-ES" sz="3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CONTENIDO</a:t>
            </a:r>
          </a:p>
          <a:p>
            <a:r>
              <a:rPr lang="es-ES" dirty="0">
                <a:solidFill>
                  <a:srgbClr val="FFFF00"/>
                </a:solidFill>
              </a:rPr>
              <a:t>a</a:t>
            </a:r>
            <a:r>
              <a:rPr lang="es-ES" dirty="0" smtClean="0">
                <a:solidFill>
                  <a:srgbClr val="FFFF00"/>
                </a:solidFill>
              </a:rPr>
              <a:t>)</a:t>
            </a:r>
            <a:r>
              <a:rPr lang="es-ES" dirty="0" smtClean="0"/>
              <a:t> la </a:t>
            </a:r>
            <a:r>
              <a:rPr lang="es-ES" dirty="0"/>
              <a:t>individualización de los bienes objeto del contrato; </a:t>
            </a:r>
            <a:endParaRPr lang="es-ES" dirty="0" smtClean="0"/>
          </a:p>
          <a:p>
            <a:r>
              <a:rPr lang="es-ES" dirty="0" smtClean="0">
                <a:solidFill>
                  <a:srgbClr val="FFFF00"/>
                </a:solidFill>
              </a:rPr>
              <a:t>b</a:t>
            </a:r>
            <a:r>
              <a:rPr lang="es-ES" dirty="0">
                <a:solidFill>
                  <a:srgbClr val="FFFF00"/>
                </a:solidFill>
              </a:rPr>
              <a:t>)</a:t>
            </a:r>
            <a:r>
              <a:rPr lang="es-ES" dirty="0"/>
              <a:t> la determinación del modo en que otros bienes pueden ser incorporados al fideicomiso, en su caso</a:t>
            </a:r>
            <a:r>
              <a:rPr lang="es-ES" dirty="0" smtClean="0"/>
              <a:t>;</a:t>
            </a:r>
          </a:p>
          <a:p>
            <a:r>
              <a:rPr lang="es-ES" dirty="0" smtClean="0"/>
              <a:t> </a:t>
            </a:r>
            <a:r>
              <a:rPr lang="es-ES" dirty="0">
                <a:solidFill>
                  <a:srgbClr val="FFFF00"/>
                </a:solidFill>
              </a:rPr>
              <a:t>c)</a:t>
            </a:r>
            <a:r>
              <a:rPr lang="es-ES" dirty="0"/>
              <a:t> el plazo o condición a que se sujeta la propiedad fiduciaria</a:t>
            </a:r>
            <a:r>
              <a:rPr lang="es-ES" dirty="0" smtClean="0"/>
              <a:t>;</a:t>
            </a:r>
          </a:p>
          <a:p>
            <a:r>
              <a:rPr lang="es-ES" dirty="0" smtClean="0">
                <a:solidFill>
                  <a:srgbClr val="FFFF00"/>
                </a:solidFill>
              </a:rPr>
              <a:t> </a:t>
            </a:r>
            <a:r>
              <a:rPr lang="es-ES" dirty="0">
                <a:solidFill>
                  <a:srgbClr val="FFFF00"/>
                </a:solidFill>
              </a:rPr>
              <a:t>d)</a:t>
            </a:r>
            <a:r>
              <a:rPr lang="es-ES" dirty="0"/>
              <a:t> la identificación del beneficiario, o la manera de individualizarlo en el futuro; </a:t>
            </a:r>
            <a:endParaRPr lang="es-ES" dirty="0" smtClean="0"/>
          </a:p>
          <a:p>
            <a:r>
              <a:rPr lang="es-ES" dirty="0" smtClean="0">
                <a:solidFill>
                  <a:srgbClr val="FFFF00"/>
                </a:solidFill>
              </a:rPr>
              <a:t>e)</a:t>
            </a:r>
            <a:r>
              <a:rPr lang="es-ES" dirty="0" smtClean="0"/>
              <a:t>  </a:t>
            </a:r>
            <a:r>
              <a:rPr lang="es-ES" dirty="0"/>
              <a:t>el destino de los bienes a la finalización del fideicomiso, con indicación del fideicomisario a quien deben transmitirse o la manera de identificarlo</a:t>
            </a:r>
            <a:r>
              <a:rPr lang="es-ES" dirty="0" smtClean="0"/>
              <a:t>;</a:t>
            </a:r>
          </a:p>
          <a:p>
            <a:r>
              <a:rPr lang="es-ES" dirty="0" smtClean="0">
                <a:solidFill>
                  <a:srgbClr val="FFFF00"/>
                </a:solidFill>
              </a:rPr>
              <a:t> </a:t>
            </a:r>
            <a:r>
              <a:rPr lang="es-ES" dirty="0">
                <a:solidFill>
                  <a:srgbClr val="FFFF00"/>
                </a:solidFill>
              </a:rPr>
              <a:t>f)</a:t>
            </a:r>
            <a:r>
              <a:rPr lang="es-ES" dirty="0"/>
              <a:t> los derechos y obligaciones del fiduciario y el modo de sustituirlo, si cesa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81118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52028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PLAZO</a:t>
            </a:r>
            <a:br>
              <a:rPr lang="es-ES" dirty="0" smtClean="0"/>
            </a:br>
            <a:r>
              <a:rPr lang="es-ES" sz="2700" dirty="0" smtClean="0"/>
              <a:t>No mas de </a:t>
            </a:r>
            <a:r>
              <a:rPr lang="es-ES" sz="2700" dirty="0" smtClean="0">
                <a:solidFill>
                  <a:schemeClr val="tx1"/>
                </a:solidFill>
              </a:rPr>
              <a:t>30 añ</a:t>
            </a:r>
            <a:r>
              <a:rPr lang="es-ES" sz="2700" dirty="0" smtClean="0"/>
              <a:t>os salvo que el beneficiario sea incapaz, entonces se extiende hasta el cese de su incapacidad o muerte</a:t>
            </a:r>
            <a:endParaRPr lang="es-AR" sz="27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56992"/>
            <a:ext cx="8229600" cy="2808312"/>
          </a:xfrm>
        </p:spPr>
        <p:txBody>
          <a:bodyPr>
            <a:normAutofit/>
          </a:bodyPr>
          <a:lstStyle/>
          <a:p>
            <a:pPr algn="ctr"/>
            <a:r>
              <a:rPr lang="es-E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</a:t>
            </a:r>
          </a:p>
          <a:p>
            <a:pPr algn="just"/>
            <a:r>
              <a:rPr lang="es-E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escrito, en instrumento publico o privado e inscripto en el RPC</a:t>
            </a:r>
            <a:endParaRPr lang="es-AR" sz="3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8984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EXTINCION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chemeClr val="accent1"/>
                </a:solidFill>
              </a:rPr>
              <a:t>a)</a:t>
            </a:r>
            <a:r>
              <a:rPr lang="es-ES" dirty="0"/>
              <a:t> el cumplimiento del plazo o la condición a que se ha sometido, o el vencimiento del plazo máximo legal</a:t>
            </a:r>
            <a:r>
              <a:rPr lang="es-ES" dirty="0" smtClean="0"/>
              <a:t>;</a:t>
            </a:r>
          </a:p>
          <a:p>
            <a:r>
              <a:rPr lang="es-ES" dirty="0" smtClean="0"/>
              <a:t> </a:t>
            </a:r>
            <a:r>
              <a:rPr lang="es-ES" dirty="0">
                <a:solidFill>
                  <a:schemeClr val="accent1"/>
                </a:solidFill>
              </a:rPr>
              <a:t>b)</a:t>
            </a:r>
            <a:r>
              <a:rPr lang="es-ES" dirty="0"/>
              <a:t> la revocación del fiduciante, si se ha reservado expresamente esa facultad sin efecto retroactivo y si que se pueda realizar en los fideicomisos financieros una vez que se ha hecho oferta pública de los títulos de deuda</a:t>
            </a:r>
            <a:r>
              <a:rPr lang="es-ES" dirty="0" smtClean="0"/>
              <a:t>.</a:t>
            </a:r>
          </a:p>
          <a:p>
            <a:r>
              <a:rPr lang="es-ES" dirty="0" smtClean="0">
                <a:solidFill>
                  <a:schemeClr val="accent1"/>
                </a:solidFill>
              </a:rPr>
              <a:t> </a:t>
            </a:r>
            <a:r>
              <a:rPr lang="es-ES" dirty="0">
                <a:solidFill>
                  <a:schemeClr val="accent1"/>
                </a:solidFill>
              </a:rPr>
              <a:t>c) </a:t>
            </a:r>
            <a:r>
              <a:rPr lang="es-ES" dirty="0"/>
              <a:t>cualquier otra causal prevista en el contrato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8288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CONTRATO DE </a:t>
            </a:r>
            <a:r>
              <a:rPr lang="es-ES" dirty="0" smtClean="0"/>
              <a:t>LEASING</a:t>
            </a:r>
            <a:br>
              <a:rPr lang="es-ES" dirty="0" smtClean="0"/>
            </a:br>
            <a:r>
              <a:rPr lang="es-ES" dirty="0" smtClean="0"/>
              <a:t>(</a:t>
            </a:r>
            <a:r>
              <a:rPr lang="es-ES" dirty="0" smtClean="0"/>
              <a:t>art. 1227 CCC)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El contrato de leasing es un contrato por el cual el </a:t>
            </a:r>
            <a:r>
              <a:rPr lang="es-ES" dirty="0" smtClean="0">
                <a:solidFill>
                  <a:srgbClr val="FFC000"/>
                </a:solidFill>
              </a:rPr>
              <a:t>DADOR</a:t>
            </a:r>
            <a:r>
              <a:rPr lang="es-ES" dirty="0" smtClean="0"/>
              <a:t> </a:t>
            </a:r>
            <a:r>
              <a:rPr lang="es-ES" dirty="0"/>
              <a:t>conviene transferir al </a:t>
            </a:r>
            <a:r>
              <a:rPr lang="es-ES" dirty="0" smtClean="0">
                <a:solidFill>
                  <a:srgbClr val="FFC000"/>
                </a:solidFill>
              </a:rPr>
              <a:t>TOMADOR</a:t>
            </a:r>
            <a:r>
              <a:rPr lang="es-ES" dirty="0" smtClean="0"/>
              <a:t> </a:t>
            </a:r>
            <a:r>
              <a:rPr lang="es-ES" dirty="0"/>
              <a:t>la tenencia de un bien cierto y determinado para su uso y goce, contra el pago de un canon y le confiere una opción de compra por un precio. </a:t>
            </a:r>
            <a:endParaRPr lang="es-ES" dirty="0" smtClean="0"/>
          </a:p>
          <a:p>
            <a:endParaRPr lang="es-ES" dirty="0" smtClean="0"/>
          </a:p>
          <a:p>
            <a:r>
              <a:rPr lang="es-ES" sz="1900" dirty="0"/>
              <a:t>El tomador puede usar y gozar del bien objeto del leasing conforme a su destino, pero no puede venderlo, gravarlo ni disponer de él. Los gastos ordinarios y extraordinarios de conservación y uso, incluyendo seguros, impuestos y tasas, que recaigan sobre los bienes y las sanciones ocasionadas por su uso, son a cargo del tomador, excepto convención en contrario</a:t>
            </a:r>
            <a:endParaRPr lang="es-AR" sz="1900" dirty="0"/>
          </a:p>
        </p:txBody>
      </p:sp>
    </p:spTree>
    <p:extLst>
      <p:ext uri="{BB962C8B-B14F-4D97-AF65-F5344CB8AC3E}">
        <p14:creationId xmlns:p14="http://schemas.microsoft.com/office/powerpoint/2010/main" val="3791219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126</TotalTime>
  <Words>1011</Words>
  <Application>Microsoft Office PowerPoint</Application>
  <PresentationFormat>Presentación en pantalla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Vértice</vt:lpstr>
      <vt:lpstr>CONTRATO DE SUMINISTRO (Art. 1176 ccc)</vt:lpstr>
      <vt:lpstr>PLAZO</vt:lpstr>
      <vt:lpstr>Presentación de PowerPoint</vt:lpstr>
      <vt:lpstr>CONTRATO DE FIDEICOMISO (Art. 1666 CCC)</vt:lpstr>
      <vt:lpstr>PARTES</vt:lpstr>
      <vt:lpstr>OBJETO</vt:lpstr>
      <vt:lpstr>PLAZO No mas de 30 años salvo que el beneficiario sea incapaz, entonces se extiende hasta el cese de su incapacidad o muerte</vt:lpstr>
      <vt:lpstr>EXTINCION</vt:lpstr>
      <vt:lpstr>CONTRATO DE LEASING (art. 1227 CCC)</vt:lpstr>
      <vt:lpstr>OBJETO</vt:lpstr>
      <vt:lpstr>FORMA E INSCRIPCION</vt:lpstr>
      <vt:lpstr>CONTRATO DE SEGURO (Ley 17.418)</vt:lpstr>
      <vt:lpstr>Forma: Por escrito, aceptandose otros medios siempre que exista principio de prueba por escrito.</vt:lpstr>
      <vt:lpstr>Presentación de PowerPoint</vt:lpstr>
      <vt:lpstr>TIPOS DE SEGUROS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CONTRATO DE SUMINISTRO</dc:title>
  <dc:creator>Alfredo</dc:creator>
  <cp:lastModifiedBy>Alfredo</cp:lastModifiedBy>
  <cp:revision>10</cp:revision>
  <dcterms:created xsi:type="dcterms:W3CDTF">2022-05-01T23:10:59Z</dcterms:created>
  <dcterms:modified xsi:type="dcterms:W3CDTF">2022-05-02T19:45:29Z</dcterms:modified>
</cp:coreProperties>
</file>