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68" r:id="rId1"/>
  </p:sldMasterIdLst>
  <p:sldIdLst>
    <p:sldId id="256" r:id="rId2"/>
    <p:sldId id="306" r:id="rId3"/>
    <p:sldId id="293" r:id="rId4"/>
    <p:sldId id="294" r:id="rId5"/>
    <p:sldId id="295" r:id="rId6"/>
    <p:sldId id="296" r:id="rId7"/>
    <p:sldId id="297" r:id="rId8"/>
    <p:sldId id="298" r:id="rId9"/>
    <p:sldId id="299" r:id="rId10"/>
    <p:sldId id="300" r:id="rId11"/>
    <p:sldId id="301" r:id="rId12"/>
    <p:sldId id="302" r:id="rId13"/>
    <p:sldId id="303" r:id="rId1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69" d="100"/>
          <a:sy n="69" d="100"/>
        </p:scale>
        <p:origin x="564" y="4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editar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B61BEF0D-F0BB-DE4B-95CE-6DB70DBA9567}" type="datetimeFigureOut">
              <a:rPr lang="en-US" smtClean="0"/>
              <a:pPr/>
              <a:t>4/27/2026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966803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agen panorámica con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ES" smtClean="0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4/27/2026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652214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ítulo y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4/27/2026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3609498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 con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4/27/2026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7075034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4/27/2026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15763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r la 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4/27/2026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0969169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erdadero o fals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4/27/2026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8601367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smtClean="0"/>
              <a:t>4/27/2026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smtClean="0"/>
              <a:t>‹Nº›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2864644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4/27/2026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712161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4/27/2026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682841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4/27/2026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39883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712588-04B1-427B-82EE-E8DB90309F08}" type="datetimeFigureOut">
              <a:rPr lang="en-US" smtClean="0"/>
              <a:t>4/27/2026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9F0C5-380F-41C2-899A-BAC0F0927E16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59885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4/27/2026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945308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4/27/2026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753070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4/27/2026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911136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smtClean="0"/>
              <a:t>4/27/2026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smtClean="0"/>
              <a:t>‹Nº›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87950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ES" smtClean="0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4/27/2026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90878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smtClean="0"/>
              <a:pPr/>
              <a:t>4/27/2026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690524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9" r:id="rId1"/>
    <p:sldLayoutId id="2147483670" r:id="rId2"/>
    <p:sldLayoutId id="2147483671" r:id="rId3"/>
    <p:sldLayoutId id="2147483672" r:id="rId4"/>
    <p:sldLayoutId id="2147483673" r:id="rId5"/>
    <p:sldLayoutId id="2147483674" r:id="rId6"/>
    <p:sldLayoutId id="2147483675" r:id="rId7"/>
    <p:sldLayoutId id="2147483676" r:id="rId8"/>
    <p:sldLayoutId id="2147483677" r:id="rId9"/>
    <p:sldLayoutId id="2147483678" r:id="rId10"/>
    <p:sldLayoutId id="2147483679" r:id="rId11"/>
    <p:sldLayoutId id="2147483680" r:id="rId12"/>
    <p:sldLayoutId id="2147483681" r:id="rId13"/>
    <p:sldLayoutId id="2147483682" r:id="rId14"/>
    <p:sldLayoutId id="2147483683" r:id="rId15"/>
    <p:sldLayoutId id="2147483684" r:id="rId16"/>
    <p:sldLayoutId id="2147483685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673322" y="888079"/>
            <a:ext cx="8589970" cy="1646302"/>
          </a:xfrm>
        </p:spPr>
        <p:txBody>
          <a:bodyPr/>
          <a:lstStyle/>
          <a:p>
            <a:pPr algn="ctr"/>
            <a:r>
              <a:rPr lang="es-ES" dirty="0" smtClean="0"/>
              <a:t>Contratos asociativos</a:t>
            </a:r>
            <a:endParaRPr lang="es-AR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2429163" y="2678807"/>
            <a:ext cx="6844839" cy="2207230"/>
          </a:xfrm>
        </p:spPr>
        <p:txBody>
          <a:bodyPr>
            <a:noAutofit/>
          </a:bodyPr>
          <a:lstStyle/>
          <a:p>
            <a:pPr algn="ctr"/>
            <a:r>
              <a:rPr lang="es-ES" sz="2800" dirty="0" smtClean="0"/>
              <a:t>Son aquellos contrato denominados de colaboración</a:t>
            </a:r>
            <a:r>
              <a:rPr lang="es-ES" sz="2800" dirty="0"/>
              <a:t>, de organización o participativo, con comunidad de fin, que no sea sociedad</a:t>
            </a:r>
            <a:r>
              <a:rPr lang="es-ES" sz="2800" dirty="0" smtClean="0"/>
              <a:t>.</a:t>
            </a:r>
          </a:p>
          <a:p>
            <a:pPr algn="ctr"/>
            <a:r>
              <a:rPr lang="es-ES" sz="2800" dirty="0" smtClean="0"/>
              <a:t>(Art. 1442 </a:t>
            </a:r>
            <a:r>
              <a:rPr lang="es-ES" sz="2800" dirty="0" err="1" smtClean="0"/>
              <a:t>sgtes</a:t>
            </a:r>
            <a:r>
              <a:rPr lang="es-ES" sz="2800" dirty="0" smtClean="0"/>
              <a:t> CCC)</a:t>
            </a:r>
          </a:p>
          <a:p>
            <a:pPr algn="ctr"/>
            <a:endParaRPr lang="es-ES" sz="3200" dirty="0"/>
          </a:p>
          <a:p>
            <a:pPr algn="ctr"/>
            <a:r>
              <a:rPr lang="es-ES" sz="3200" dirty="0"/>
              <a:t> </a:t>
            </a:r>
            <a:endParaRPr lang="es-AR" sz="3200" dirty="0"/>
          </a:p>
        </p:txBody>
      </p:sp>
    </p:spTree>
    <p:extLst>
      <p:ext uri="{BB962C8B-B14F-4D97-AF65-F5344CB8AC3E}">
        <p14:creationId xmlns:p14="http://schemas.microsoft.com/office/powerpoint/2010/main" val="271908104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551709"/>
          </a:xfrm>
        </p:spPr>
        <p:txBody>
          <a:bodyPr>
            <a:normAutofit/>
          </a:bodyPr>
          <a:lstStyle/>
          <a:p>
            <a:r>
              <a:rPr lang="es-ES" dirty="0" smtClean="0"/>
              <a:t>Contenido</a:t>
            </a:r>
            <a:endParaRPr lang="es-AR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677333" y="2419927"/>
            <a:ext cx="10766521" cy="3971637"/>
          </a:xfrm>
        </p:spPr>
        <p:txBody>
          <a:bodyPr>
            <a:normAutofit fontScale="47500" lnSpcReduction="20000"/>
          </a:bodyPr>
          <a:lstStyle/>
          <a:p>
            <a:r>
              <a:rPr lang="es-ES" dirty="0"/>
              <a:t>a) el objeto, con determinación concreta de las actividades y los medios para su realización;</a:t>
            </a:r>
            <a:br>
              <a:rPr lang="es-ES" dirty="0"/>
            </a:br>
            <a:r>
              <a:rPr lang="es-ES" dirty="0"/>
              <a:t/>
            </a:r>
            <a:br>
              <a:rPr lang="es-ES" dirty="0"/>
            </a:br>
            <a:r>
              <a:rPr lang="es-ES" dirty="0"/>
              <a:t>b) la duración, que debe ser igual a la de la obra, servicio o suministro que constituye el objeto;</a:t>
            </a:r>
            <a:br>
              <a:rPr lang="es-ES" dirty="0"/>
            </a:br>
            <a:r>
              <a:rPr lang="es-ES" dirty="0"/>
              <a:t/>
            </a:r>
            <a:br>
              <a:rPr lang="es-ES" dirty="0"/>
            </a:br>
            <a:r>
              <a:rPr lang="es-ES" dirty="0"/>
              <a:t>c) la denominación, que debe ser la de alguno, algunos o todos los miembros, seguida de la expresión “unión transitoria”;</a:t>
            </a:r>
            <a:br>
              <a:rPr lang="es-ES" dirty="0"/>
            </a:br>
            <a:r>
              <a:rPr lang="es-ES" dirty="0"/>
              <a:t/>
            </a:r>
            <a:br>
              <a:rPr lang="es-ES" dirty="0"/>
            </a:br>
            <a:r>
              <a:rPr lang="es-ES" dirty="0"/>
              <a:t>d) el nombre, razón social o denominación, el domicilio y, si los tiene, los datos de la inscripción registral del contrato o estatuto o de la matriculación o individualización que corresponde a cada uno de los </a:t>
            </a:r>
            <a:r>
              <a:rPr lang="es-ES" dirty="0" smtClean="0"/>
              <a:t>miembros.</a:t>
            </a:r>
            <a:r>
              <a:rPr lang="es-ES" dirty="0"/>
              <a:t/>
            </a:r>
            <a:br>
              <a:rPr lang="es-ES" dirty="0"/>
            </a:br>
            <a:r>
              <a:rPr lang="es-ES" dirty="0"/>
              <a:t/>
            </a:r>
            <a:br>
              <a:rPr lang="es-ES" dirty="0"/>
            </a:br>
            <a:r>
              <a:rPr lang="es-ES" dirty="0"/>
              <a:t>e) la constitución de un domicilio especial para todos los efectos que deriven del contrato, </a:t>
            </a:r>
            <a:br>
              <a:rPr lang="es-ES" dirty="0"/>
            </a:br>
            <a:r>
              <a:rPr lang="es-ES" dirty="0"/>
              <a:t/>
            </a:r>
            <a:br>
              <a:rPr lang="es-ES" dirty="0"/>
            </a:br>
            <a:r>
              <a:rPr lang="es-ES" dirty="0"/>
              <a:t>f) las obligaciones asumidas, las contribuciones debidas al fondo común operativo y los modos de financiar las actividades comunes en su caso;</a:t>
            </a:r>
            <a:br>
              <a:rPr lang="es-ES" dirty="0"/>
            </a:br>
            <a:r>
              <a:rPr lang="es-ES" dirty="0"/>
              <a:t/>
            </a:r>
            <a:br>
              <a:rPr lang="es-ES" dirty="0"/>
            </a:br>
            <a:r>
              <a:rPr lang="es-ES" dirty="0"/>
              <a:t>g) el nombre y el domicilio del representante, que puede ser persona humana o jurídica;</a:t>
            </a:r>
            <a:br>
              <a:rPr lang="es-ES" dirty="0"/>
            </a:br>
            <a:r>
              <a:rPr lang="es-ES" dirty="0"/>
              <a:t/>
            </a:r>
            <a:br>
              <a:rPr lang="es-ES" dirty="0"/>
            </a:br>
            <a:r>
              <a:rPr lang="es-ES" dirty="0"/>
              <a:t>h) el método para determinar la participación de las partes en la distribución de los ingresos y la asunción de los gastos de la unión o, en su caso, de los resultados;</a:t>
            </a:r>
            <a:br>
              <a:rPr lang="es-ES" dirty="0"/>
            </a:br>
            <a:r>
              <a:rPr lang="es-ES" dirty="0"/>
              <a:t/>
            </a:r>
            <a:br>
              <a:rPr lang="es-ES" dirty="0"/>
            </a:br>
            <a:r>
              <a:rPr lang="es-ES" dirty="0"/>
              <a:t>i) los supuestos de separación y exclusión de los miembros y las causales de extinción del contrato;</a:t>
            </a:r>
            <a:br>
              <a:rPr lang="es-ES" dirty="0"/>
            </a:br>
            <a:r>
              <a:rPr lang="es-ES" dirty="0"/>
              <a:t/>
            </a:r>
            <a:br>
              <a:rPr lang="es-ES" dirty="0"/>
            </a:br>
            <a:r>
              <a:rPr lang="es-ES" dirty="0"/>
              <a:t>j) los requisitos de admisión de nuevos miembros;</a:t>
            </a:r>
            <a:br>
              <a:rPr lang="es-ES" dirty="0"/>
            </a:br>
            <a:r>
              <a:rPr lang="es-ES" dirty="0"/>
              <a:t/>
            </a:r>
            <a:br>
              <a:rPr lang="es-ES" dirty="0"/>
            </a:br>
            <a:r>
              <a:rPr lang="es-ES" dirty="0"/>
              <a:t>k) las sanciones por incumplimiento de obligaciones;</a:t>
            </a:r>
            <a:br>
              <a:rPr lang="es-ES" dirty="0"/>
            </a:br>
            <a:r>
              <a:rPr lang="es-ES" dirty="0"/>
              <a:t/>
            </a:r>
            <a:br>
              <a:rPr lang="es-ES" dirty="0"/>
            </a:br>
            <a:r>
              <a:rPr lang="es-ES" dirty="0"/>
              <a:t>l) las normas para la elaboración de los estados de </a:t>
            </a:r>
            <a:r>
              <a:rPr lang="es-ES" dirty="0" smtClean="0"/>
              <a:t>situación</a:t>
            </a:r>
            <a:r>
              <a:rPr lang="es-ES" dirty="0"/>
              <a:t/>
            </a:r>
            <a:br>
              <a:rPr lang="es-ES" dirty="0"/>
            </a:br>
            <a:endParaRPr lang="es-AR" dirty="0"/>
          </a:p>
        </p:txBody>
      </p:sp>
    </p:spTree>
    <p:extLst>
      <p:ext uri="{BB962C8B-B14F-4D97-AF65-F5344CB8AC3E}">
        <p14:creationId xmlns:p14="http://schemas.microsoft.com/office/powerpoint/2010/main" val="134455589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878237"/>
          </a:xfrm>
        </p:spPr>
        <p:txBody>
          <a:bodyPr/>
          <a:lstStyle/>
          <a:p>
            <a:r>
              <a:rPr lang="es-ES" dirty="0" smtClean="0"/>
              <a:t>Representante</a:t>
            </a:r>
            <a:endParaRPr lang="es-AR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677333" y="2318327"/>
            <a:ext cx="10424775" cy="3723036"/>
          </a:xfrm>
        </p:spPr>
        <p:txBody>
          <a:bodyPr>
            <a:normAutofit fontScale="85000" lnSpcReduction="20000"/>
          </a:bodyPr>
          <a:lstStyle/>
          <a:p>
            <a:endParaRPr lang="es-ES" dirty="0" smtClean="0"/>
          </a:p>
          <a:p>
            <a:endParaRPr lang="es-ES" dirty="0"/>
          </a:p>
          <a:p>
            <a:r>
              <a:rPr lang="es-ES" dirty="0" smtClean="0"/>
              <a:t>Elegido por los miembros, con facultades para ejercer derechos y contraer obligaciones a nombre de aquellos y no puede ser revocada su designación sin causa o por decisión unánime de todos los participantes</a:t>
            </a:r>
            <a:endParaRPr lang="es-AR" dirty="0"/>
          </a:p>
          <a:p>
            <a:endParaRPr lang="es-ES" dirty="0" smtClean="0"/>
          </a:p>
          <a:p>
            <a:r>
              <a:rPr lang="es-ES" u="sng" dirty="0" smtClean="0">
                <a:solidFill>
                  <a:srgbClr val="FF0000"/>
                </a:solidFill>
              </a:rPr>
              <a:t>INSCRIPCION</a:t>
            </a:r>
            <a:r>
              <a:rPr lang="es-ES" dirty="0" smtClean="0"/>
              <a:t>: Tanto del representante como el contrato debe ser inscripto en el Registro Publico que corresponda</a:t>
            </a:r>
          </a:p>
          <a:p>
            <a:endParaRPr lang="es-ES" dirty="0"/>
          </a:p>
          <a:p>
            <a:r>
              <a:rPr lang="es-ES" u="sng" dirty="0" smtClean="0">
                <a:solidFill>
                  <a:srgbClr val="FF0000"/>
                </a:solidFill>
              </a:rPr>
              <a:t>Responsabilidad:</a:t>
            </a:r>
            <a:r>
              <a:rPr lang="es-ES" dirty="0" smtClean="0"/>
              <a:t> La solidaridad NO SE PRESUME, tanto entre las partes como respecto a terceros en cuanto a las obligaciones asumidas por cada uno de los miembros.- </a:t>
            </a:r>
            <a:endParaRPr lang="es-AR" dirty="0"/>
          </a:p>
        </p:txBody>
      </p:sp>
    </p:spTree>
    <p:extLst>
      <p:ext uri="{BB962C8B-B14F-4D97-AF65-F5344CB8AC3E}">
        <p14:creationId xmlns:p14="http://schemas.microsoft.com/office/powerpoint/2010/main" val="270066548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323879" y="1209964"/>
            <a:ext cx="8596668" cy="537275"/>
          </a:xfrm>
        </p:spPr>
        <p:txBody>
          <a:bodyPr>
            <a:normAutofit fontScale="90000"/>
          </a:bodyPr>
          <a:lstStyle/>
          <a:p>
            <a:r>
              <a:rPr lang="es-ES" dirty="0" smtClean="0"/>
              <a:t>4.- CONSORCIOS DE COOPERACION</a:t>
            </a:r>
            <a:endParaRPr lang="es-AR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677334" y="2493818"/>
            <a:ext cx="10554084" cy="3547544"/>
          </a:xfrm>
        </p:spPr>
        <p:txBody>
          <a:bodyPr>
            <a:normAutofit fontScale="92500"/>
          </a:bodyPr>
          <a:lstStyle/>
          <a:p>
            <a:pPr algn="ctr"/>
            <a:r>
              <a:rPr lang="es-ES" dirty="0"/>
              <a:t>Hay contrato de consorcio de cooperación cuando las partes establecen una organización común para facilitar, desarrollar, incrementar o concretar operaciones relacionadas con la actividad económica de sus miembros a fin de mejorar o acrecentar sus resultados</a:t>
            </a:r>
            <a:r>
              <a:rPr lang="es-ES" dirty="0" smtClean="0"/>
              <a:t>.</a:t>
            </a:r>
          </a:p>
          <a:p>
            <a:pPr algn="ctr"/>
            <a:endParaRPr lang="es-ES" dirty="0"/>
          </a:p>
          <a:p>
            <a:pPr algn="just"/>
            <a:r>
              <a:rPr lang="es-ES" dirty="0" smtClean="0">
                <a:solidFill>
                  <a:schemeClr val="accent5"/>
                </a:solidFill>
              </a:rPr>
              <a:t>UTILIDADES:</a:t>
            </a:r>
            <a:r>
              <a:rPr lang="es-ES" dirty="0" smtClean="0"/>
              <a:t> Conforme lo establecido en el Contrato y si nada dice, en partes iguales</a:t>
            </a:r>
            <a:endParaRPr lang="es-ES" dirty="0"/>
          </a:p>
          <a:p>
            <a:pPr algn="just"/>
            <a:endParaRPr lang="es-ES" dirty="0" smtClean="0"/>
          </a:p>
          <a:p>
            <a:pPr algn="just"/>
            <a:r>
              <a:rPr lang="es-ES" u="sng" dirty="0" smtClean="0">
                <a:solidFill>
                  <a:srgbClr val="FF0000"/>
                </a:solidFill>
              </a:rPr>
              <a:t>FORMA:</a:t>
            </a:r>
            <a:r>
              <a:rPr lang="es-ES" dirty="0" smtClean="0"/>
              <a:t> Por instrumento publico o privado con firma certificada notarial e inscribirse en el Registro Publico al igual que la designación de sus representantes</a:t>
            </a:r>
            <a:endParaRPr lang="es-AR" dirty="0"/>
          </a:p>
        </p:txBody>
      </p:sp>
    </p:spTree>
    <p:extLst>
      <p:ext uri="{BB962C8B-B14F-4D97-AF65-F5344CB8AC3E}">
        <p14:creationId xmlns:p14="http://schemas.microsoft.com/office/powerpoint/2010/main" val="68023209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630264"/>
          </a:xfrm>
        </p:spPr>
        <p:txBody>
          <a:bodyPr>
            <a:normAutofit fontScale="90000"/>
          </a:bodyPr>
          <a:lstStyle/>
          <a:p>
            <a:r>
              <a:rPr lang="es-ES" dirty="0" smtClean="0"/>
              <a:t>RESUMEN</a:t>
            </a:r>
            <a:endParaRPr lang="es-AR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677334" y="1208868"/>
            <a:ext cx="8596668" cy="5377911"/>
          </a:xfrm>
        </p:spPr>
        <p:txBody>
          <a:bodyPr/>
          <a:lstStyle/>
          <a:p>
            <a:pPr algn="just"/>
            <a:r>
              <a:rPr lang="es-ES" dirty="0"/>
              <a:t>• </a:t>
            </a:r>
            <a:r>
              <a:rPr lang="es-ES" sz="2000" dirty="0"/>
              <a:t>El </a:t>
            </a:r>
            <a:r>
              <a:rPr lang="es-ES" sz="2000" dirty="0">
                <a:solidFill>
                  <a:schemeClr val="accent5"/>
                </a:solidFill>
              </a:rPr>
              <a:t>negocio en participación </a:t>
            </a:r>
            <a:r>
              <a:rPr lang="es-ES" sz="2000" dirty="0"/>
              <a:t>tiene por objeto la realización de una o más operaciones determinadas a cumplirse mediante aportaciones comunes y a nombre personal del gestor. </a:t>
            </a:r>
            <a:endParaRPr lang="es-ES" sz="2000" dirty="0" smtClean="0"/>
          </a:p>
          <a:p>
            <a:pPr algn="just"/>
            <a:r>
              <a:rPr lang="es-ES" sz="2000" dirty="0" smtClean="0"/>
              <a:t>• </a:t>
            </a:r>
            <a:r>
              <a:rPr lang="es-ES" sz="2000" dirty="0"/>
              <a:t>Las </a:t>
            </a:r>
            <a:r>
              <a:rPr lang="es-ES" sz="2000" dirty="0">
                <a:solidFill>
                  <a:schemeClr val="accent5"/>
                </a:solidFill>
              </a:rPr>
              <a:t>Agrupaciones de Colaboración </a:t>
            </a:r>
            <a:r>
              <a:rPr lang="es-ES" sz="2000" dirty="0"/>
              <a:t>tiene por objeto facilitar o desarrollar determinadas fases de la actividad de sus miembros o de perfeccionar o incrementar el resultado de tales actividades. • </a:t>
            </a:r>
            <a:endParaRPr lang="es-ES" sz="2000" dirty="0" smtClean="0"/>
          </a:p>
          <a:p>
            <a:pPr algn="just"/>
            <a:r>
              <a:rPr lang="es-ES" sz="2000" dirty="0" smtClean="0"/>
              <a:t>Hay </a:t>
            </a:r>
            <a:r>
              <a:rPr lang="es-ES" sz="2000" dirty="0"/>
              <a:t>contrato de </a:t>
            </a:r>
            <a:r>
              <a:rPr lang="es-ES" sz="2000" dirty="0">
                <a:solidFill>
                  <a:schemeClr val="accent5"/>
                </a:solidFill>
              </a:rPr>
              <a:t>unión transitoria </a:t>
            </a:r>
            <a:r>
              <a:rPr lang="es-ES" sz="2000" dirty="0"/>
              <a:t>cuando las partes se reúnen para el desarrollo o ejecución de obras, servicios o suministros concretos, dentro o fuera de la República. Pueden desarrollar o ejecutar las obras y servicios complementarios y accesorios al objeto principal. (art.1464) </a:t>
            </a:r>
            <a:endParaRPr lang="es-ES" sz="2000" dirty="0" smtClean="0"/>
          </a:p>
          <a:p>
            <a:pPr algn="just"/>
            <a:r>
              <a:rPr lang="es-ES" sz="2000" dirty="0" smtClean="0"/>
              <a:t>• </a:t>
            </a:r>
            <a:r>
              <a:rPr lang="es-ES" sz="2000" dirty="0"/>
              <a:t>Hay contrato de </a:t>
            </a:r>
            <a:r>
              <a:rPr lang="es-ES" sz="2000" dirty="0">
                <a:solidFill>
                  <a:schemeClr val="accent5"/>
                </a:solidFill>
              </a:rPr>
              <a:t>consorcio de cooperación </a:t>
            </a:r>
            <a:r>
              <a:rPr lang="es-ES" sz="2000" dirty="0"/>
              <a:t>cuando las partes establecen una organización común para facilitar, desarrollar, incrementar o concretar operaciones relacionadas con la actividad económica de sus miembros a fin de mejorar o acrecentar sus resultados. (art.1470)</a:t>
            </a:r>
            <a:endParaRPr lang="es-AR" sz="2000" dirty="0"/>
          </a:p>
        </p:txBody>
      </p:sp>
    </p:spTree>
    <p:extLst>
      <p:ext uri="{BB962C8B-B14F-4D97-AF65-F5344CB8AC3E}">
        <p14:creationId xmlns:p14="http://schemas.microsoft.com/office/powerpoint/2010/main" val="9167701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s-ES" sz="2800" dirty="0" smtClean="0">
                <a:solidFill>
                  <a:srgbClr val="FF0000"/>
                </a:solidFill>
              </a:rPr>
              <a:t>No </a:t>
            </a:r>
            <a:r>
              <a:rPr lang="es-ES" sz="2800" dirty="0">
                <a:solidFill>
                  <a:srgbClr val="FF0000"/>
                </a:solidFill>
              </a:rPr>
              <a:t>son, ni por medio de ellos se constituyen, personas jurídicas, sociedades ni sujetos de derecho</a:t>
            </a:r>
            <a:br>
              <a:rPr lang="es-ES" sz="2800" dirty="0">
                <a:solidFill>
                  <a:srgbClr val="FF0000"/>
                </a:solidFill>
              </a:rPr>
            </a:br>
            <a:endParaRPr lang="es-AR" sz="2800" dirty="0">
              <a:solidFill>
                <a:srgbClr val="FF0000"/>
              </a:solidFill>
            </a:endParaRP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indent="-274320">
              <a:defRPr/>
            </a:pPr>
            <a:r>
              <a:rPr lang="es-AR" dirty="0"/>
              <a:t>Se formalizan mediante la modalidad de “</a:t>
            </a:r>
            <a:r>
              <a:rPr lang="es-AR" dirty="0">
                <a:solidFill>
                  <a:srgbClr val="FF0000"/>
                </a:solidFill>
              </a:rPr>
              <a:t>contratos normativos</a:t>
            </a:r>
            <a:r>
              <a:rPr lang="es-AR" dirty="0"/>
              <a:t>”.</a:t>
            </a:r>
          </a:p>
          <a:p>
            <a:pPr indent="-274320">
              <a:defRPr/>
            </a:pPr>
            <a:r>
              <a:rPr lang="es-AR" dirty="0"/>
              <a:t>Pueden estructurarse en base a capítulos y es muy usual la incorporación de anexos sobre la base de un contrato matriz.</a:t>
            </a:r>
          </a:p>
          <a:p>
            <a:pPr indent="-274320">
              <a:defRPr/>
            </a:pPr>
            <a:r>
              <a:rPr lang="es-AR" dirty="0"/>
              <a:t>Es común dedicar un apartado o capítulo, a la definición de términos y palabras y su significado a los efectos de agilizar y dar seguridad a la actividad interpretativa</a:t>
            </a:r>
          </a:p>
          <a:p>
            <a:r>
              <a:rPr lang="es-MX" dirty="0" smtClean="0"/>
              <a:t>Método eficaz para alcanzar mayor eficiencia en el desarrollo de procesos productivos, comerciales o industrias que involucra a mas de dos participes</a:t>
            </a:r>
          </a:p>
          <a:p>
            <a:r>
              <a:rPr lang="es-MX" dirty="0" smtClean="0"/>
              <a:t>Optimización de recursos y reducción de costos</a:t>
            </a:r>
          </a:p>
          <a:p>
            <a:r>
              <a:rPr lang="es-MX" dirty="0" smtClean="0"/>
              <a:t>objeto directamente relacionado con la actividad de cada participe</a:t>
            </a:r>
          </a:p>
          <a:p>
            <a:r>
              <a:rPr lang="es-MX" dirty="0" smtClean="0"/>
              <a:t>mejora la funcionalidad de las empresas sin alterar su operatoria </a:t>
            </a:r>
            <a:endParaRPr lang="es-AR" dirty="0" smtClean="0"/>
          </a:p>
          <a:p>
            <a:endParaRPr lang="es-AR" dirty="0"/>
          </a:p>
        </p:txBody>
      </p:sp>
    </p:spTree>
    <p:extLst>
      <p:ext uri="{BB962C8B-B14F-4D97-AF65-F5344CB8AC3E}">
        <p14:creationId xmlns:p14="http://schemas.microsoft.com/office/powerpoint/2010/main" val="51501492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s-ES" sz="4400" u="sng" dirty="0" smtClean="0"/>
              <a:t>Forma:</a:t>
            </a:r>
            <a:r>
              <a:rPr lang="es-ES" dirty="0" smtClean="0"/>
              <a:t> </a:t>
            </a:r>
            <a:br>
              <a:rPr lang="es-ES" dirty="0" smtClean="0"/>
            </a:br>
            <a:r>
              <a:rPr lang="es-ES" sz="3100" dirty="0" smtClean="0">
                <a:solidFill>
                  <a:schemeClr val="tx1"/>
                </a:solidFill>
              </a:rPr>
              <a:t>Libertad de Formas, e incluso podrán integrar el contrato con otros contenidos.- Su no inscripción produce efectos entre las partes</a:t>
            </a:r>
            <a:endParaRPr lang="es-AR" sz="3100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1551501" y="2782556"/>
            <a:ext cx="8596668" cy="3880773"/>
          </a:xfrm>
        </p:spPr>
        <p:txBody>
          <a:bodyPr>
            <a:normAutofit/>
          </a:bodyPr>
          <a:lstStyle/>
          <a:p>
            <a:pPr lvl="5"/>
            <a:r>
              <a:rPr lang="es-ES" sz="3600" u="sng" dirty="0" smtClean="0">
                <a:solidFill>
                  <a:schemeClr val="accent1"/>
                </a:solidFill>
              </a:rPr>
              <a:t>TIPOS</a:t>
            </a:r>
          </a:p>
          <a:p>
            <a:r>
              <a:rPr lang="es-ES" dirty="0" smtClean="0"/>
              <a:t>1.- Negocios en Participación</a:t>
            </a:r>
          </a:p>
          <a:p>
            <a:r>
              <a:rPr lang="es-ES" dirty="0" smtClean="0"/>
              <a:t>2.- Agrupación de Colaboración</a:t>
            </a:r>
          </a:p>
          <a:p>
            <a:r>
              <a:rPr lang="es-ES" dirty="0" smtClean="0"/>
              <a:t>3.- Uniones Transitorias</a:t>
            </a:r>
          </a:p>
          <a:p>
            <a:r>
              <a:rPr lang="es-ES" dirty="0" smtClean="0"/>
              <a:t>4.- Consorcio de Cooperación</a:t>
            </a:r>
            <a:endParaRPr lang="es-AR" dirty="0"/>
          </a:p>
        </p:txBody>
      </p:sp>
    </p:spTree>
    <p:extLst>
      <p:ext uri="{BB962C8B-B14F-4D97-AF65-F5344CB8AC3E}">
        <p14:creationId xmlns:p14="http://schemas.microsoft.com/office/powerpoint/2010/main" val="101646378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1.- NEGOCIOS EN PARTICIPACION</a:t>
            </a:r>
            <a:endParaRPr lang="es-AR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algn="just"/>
            <a:r>
              <a:rPr lang="es-ES" dirty="0" smtClean="0"/>
              <a:t>Son aquellos contratos que tiene </a:t>
            </a:r>
            <a:r>
              <a:rPr lang="es-ES" dirty="0"/>
              <a:t>por objeto la realización de una o más operaciones determinadas a cumplirse mediante </a:t>
            </a:r>
            <a:r>
              <a:rPr lang="es-ES" u="sng" dirty="0"/>
              <a:t>aportaciones comunes y a nombre personal del gestor</a:t>
            </a:r>
            <a:r>
              <a:rPr lang="es-ES" dirty="0"/>
              <a:t>. No tiene denominación, no está sometido a requisitos de forma, ni se inscribe en el Registro Público</a:t>
            </a:r>
            <a:r>
              <a:rPr lang="es-ES" dirty="0" smtClean="0"/>
              <a:t>. (art. 1448)</a:t>
            </a:r>
          </a:p>
          <a:p>
            <a:endParaRPr lang="es-ES" dirty="0"/>
          </a:p>
          <a:p>
            <a:r>
              <a:rPr lang="es-ES" dirty="0" smtClean="0">
                <a:solidFill>
                  <a:schemeClr val="accent5"/>
                </a:solidFill>
              </a:rPr>
              <a:t>GESTOR:</a:t>
            </a:r>
            <a:r>
              <a:rPr lang="es-ES" dirty="0" smtClean="0"/>
              <a:t> Es quien actúa en representación de los participantes, y su responsabilidad es ilimitada</a:t>
            </a:r>
          </a:p>
          <a:p>
            <a:r>
              <a:rPr lang="es-ES" dirty="0" smtClean="0">
                <a:solidFill>
                  <a:srgbClr val="FF0000"/>
                </a:solidFill>
              </a:rPr>
              <a:t>FORMA:</a:t>
            </a:r>
            <a:r>
              <a:rPr lang="es-ES" dirty="0" smtClean="0"/>
              <a:t> Libertad de forma sin Inscripción en el Registro Publico.</a:t>
            </a:r>
            <a:endParaRPr lang="es-ES" dirty="0"/>
          </a:p>
          <a:p>
            <a:r>
              <a:rPr lang="es-ES" dirty="0" smtClean="0"/>
              <a:t>En caso de perdida, no puede afectar al participe en mas del valor de su aporte</a:t>
            </a:r>
            <a:endParaRPr lang="es-AR" dirty="0"/>
          </a:p>
        </p:txBody>
      </p:sp>
    </p:spTree>
    <p:extLst>
      <p:ext uri="{BB962C8B-B14F-4D97-AF65-F5344CB8AC3E}">
        <p14:creationId xmlns:p14="http://schemas.microsoft.com/office/powerpoint/2010/main" val="161689275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ES" dirty="0" smtClean="0"/>
              <a:t>2.- AGRUPACIONES DE COLABORACIÓN</a:t>
            </a:r>
            <a:endParaRPr lang="es-AR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677334" y="2382982"/>
            <a:ext cx="10219264" cy="3658380"/>
          </a:xfrm>
        </p:spPr>
        <p:txBody>
          <a:bodyPr>
            <a:normAutofit fontScale="92500" lnSpcReduction="10000"/>
          </a:bodyPr>
          <a:lstStyle/>
          <a:p>
            <a:pPr algn="just"/>
            <a:r>
              <a:rPr lang="es-ES" dirty="0"/>
              <a:t>cuando las partes establecen una organización común con la finalidad de </a:t>
            </a:r>
            <a:r>
              <a:rPr lang="es-ES" u="sng" dirty="0"/>
              <a:t>facilitar o desarrollar determinadas fases de la actividad de sus miembros o de perfeccionar o incrementar el resultado de tales activida</a:t>
            </a:r>
            <a:r>
              <a:rPr lang="es-ES" dirty="0"/>
              <a:t>des</a:t>
            </a:r>
            <a:r>
              <a:rPr lang="es-ES" dirty="0" smtClean="0"/>
              <a:t>.(Art.1453 CCC)</a:t>
            </a:r>
          </a:p>
          <a:p>
            <a:endParaRPr lang="es-ES" dirty="0"/>
          </a:p>
          <a:p>
            <a:r>
              <a:rPr lang="es-ES" dirty="0" smtClean="0">
                <a:solidFill>
                  <a:schemeClr val="accent5"/>
                </a:solidFill>
              </a:rPr>
              <a:t>Beneficios:</a:t>
            </a:r>
            <a:r>
              <a:rPr lang="es-ES" dirty="0" smtClean="0"/>
              <a:t> recae directamente sobre las partes agrupadas y NO sobre la agrupación en si misma, que no posee fin de lucro.- </a:t>
            </a:r>
          </a:p>
          <a:p>
            <a:endParaRPr lang="es-ES" dirty="0"/>
          </a:p>
          <a:p>
            <a:r>
              <a:rPr lang="es-ES" u="sng" dirty="0" smtClean="0">
                <a:solidFill>
                  <a:srgbClr val="FF0000"/>
                </a:solidFill>
              </a:rPr>
              <a:t>FORMA</a:t>
            </a:r>
            <a:r>
              <a:rPr lang="es-ES" dirty="0" smtClean="0"/>
              <a:t>: por instrumento publico o privado con firma certificada notarial e inscribirse en el Registro Publico que corresponda</a:t>
            </a:r>
            <a:endParaRPr lang="es-AR" dirty="0"/>
          </a:p>
        </p:txBody>
      </p:sp>
    </p:spTree>
    <p:extLst>
      <p:ext uri="{BB962C8B-B14F-4D97-AF65-F5344CB8AC3E}">
        <p14:creationId xmlns:p14="http://schemas.microsoft.com/office/powerpoint/2010/main" val="296179924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CONTENIDO DEL CONTRATO</a:t>
            </a:r>
            <a:endParaRPr lang="es-AR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677333" y="2373745"/>
            <a:ext cx="10119975" cy="3805382"/>
          </a:xfrm>
        </p:spPr>
        <p:txBody>
          <a:bodyPr>
            <a:normAutofit fontScale="47500" lnSpcReduction="20000"/>
          </a:bodyPr>
          <a:lstStyle/>
          <a:p>
            <a:r>
              <a:rPr lang="es-ES" dirty="0"/>
              <a:t>a) el objeto de la agrupación;</a:t>
            </a:r>
            <a:br>
              <a:rPr lang="es-ES" dirty="0"/>
            </a:br>
            <a:r>
              <a:rPr lang="es-ES" dirty="0"/>
              <a:t/>
            </a:r>
            <a:br>
              <a:rPr lang="es-ES" dirty="0"/>
            </a:br>
            <a:r>
              <a:rPr lang="es-ES" dirty="0"/>
              <a:t>b) la duración, que no puede exceder de diez años. </a:t>
            </a:r>
            <a:br>
              <a:rPr lang="es-ES" dirty="0"/>
            </a:br>
            <a:r>
              <a:rPr lang="es-ES" dirty="0"/>
              <a:t/>
            </a:r>
            <a:br>
              <a:rPr lang="es-ES" dirty="0"/>
            </a:br>
            <a:r>
              <a:rPr lang="es-ES" dirty="0"/>
              <a:t>c) la denominación, que se forma con un nombre de fantasía integrado con la palabra “</a:t>
            </a:r>
            <a:r>
              <a:rPr lang="es-ES" dirty="0">
                <a:solidFill>
                  <a:schemeClr val="accent5"/>
                </a:solidFill>
              </a:rPr>
              <a:t>agrupación</a:t>
            </a:r>
            <a:r>
              <a:rPr lang="es-ES" dirty="0"/>
              <a:t>”;</a:t>
            </a:r>
            <a:br>
              <a:rPr lang="es-ES" dirty="0"/>
            </a:br>
            <a:r>
              <a:rPr lang="es-ES" dirty="0"/>
              <a:t/>
            </a:r>
            <a:br>
              <a:rPr lang="es-ES" dirty="0"/>
            </a:br>
            <a:r>
              <a:rPr lang="es-ES" dirty="0"/>
              <a:t>d) el nombre, razón social o denominación, el domicilio y los datos de inscripción registral del contrato o estatuto o de la matriculación e individualización, en su caso, de cada uno de los participantes. </a:t>
            </a:r>
            <a:br>
              <a:rPr lang="es-ES" dirty="0"/>
            </a:br>
            <a:r>
              <a:rPr lang="es-ES" dirty="0"/>
              <a:t/>
            </a:r>
            <a:br>
              <a:rPr lang="es-ES" dirty="0"/>
            </a:br>
            <a:r>
              <a:rPr lang="es-ES" dirty="0"/>
              <a:t>e) la constitución de un domicilio especial para todos los efectos que deriven del contrato </a:t>
            </a:r>
            <a:br>
              <a:rPr lang="es-ES" dirty="0"/>
            </a:br>
            <a:r>
              <a:rPr lang="es-ES" dirty="0"/>
              <a:t/>
            </a:r>
            <a:br>
              <a:rPr lang="es-ES" dirty="0"/>
            </a:br>
            <a:r>
              <a:rPr lang="es-ES" dirty="0"/>
              <a:t>f) las obligaciones asumidas por los participantes, las contribuciones debidas al fondo común operativo y los modos de financiar las actividades comunes;</a:t>
            </a:r>
            <a:br>
              <a:rPr lang="es-ES" dirty="0"/>
            </a:br>
            <a:r>
              <a:rPr lang="es-ES" dirty="0"/>
              <a:t/>
            </a:r>
            <a:br>
              <a:rPr lang="es-ES" dirty="0"/>
            </a:br>
            <a:r>
              <a:rPr lang="es-ES" dirty="0"/>
              <a:t>g) la participación que cada contratante ha de tener en las actividades comunes y en sus resultados;</a:t>
            </a:r>
            <a:br>
              <a:rPr lang="es-ES" dirty="0"/>
            </a:br>
            <a:r>
              <a:rPr lang="es-ES" dirty="0"/>
              <a:t/>
            </a:r>
            <a:br>
              <a:rPr lang="es-ES" dirty="0"/>
            </a:br>
            <a:r>
              <a:rPr lang="es-ES" dirty="0"/>
              <a:t>h) los medios, atribuciones y poderes que se establecen para dirigir la organización y actividad común, administrar el fondo operativo, representar individual y colectivamente a los participantes y controlar su actividad al solo efecto de comprobar el cumplimiento de las obligaciones asumidas;</a:t>
            </a:r>
            <a:br>
              <a:rPr lang="es-ES" dirty="0"/>
            </a:br>
            <a:r>
              <a:rPr lang="es-ES" dirty="0"/>
              <a:t/>
            </a:r>
            <a:br>
              <a:rPr lang="es-ES" dirty="0"/>
            </a:br>
            <a:r>
              <a:rPr lang="es-ES" dirty="0"/>
              <a:t>i) los casos de separación y exclusión;</a:t>
            </a:r>
            <a:br>
              <a:rPr lang="es-ES" dirty="0"/>
            </a:br>
            <a:r>
              <a:rPr lang="es-ES" dirty="0"/>
              <a:t/>
            </a:r>
            <a:br>
              <a:rPr lang="es-ES" dirty="0"/>
            </a:br>
            <a:r>
              <a:rPr lang="es-ES" dirty="0"/>
              <a:t>j) los requisitos de admisión de nuevos participantes;</a:t>
            </a:r>
            <a:br>
              <a:rPr lang="es-ES" dirty="0"/>
            </a:br>
            <a:r>
              <a:rPr lang="es-ES" dirty="0"/>
              <a:t/>
            </a:r>
            <a:br>
              <a:rPr lang="es-ES" dirty="0"/>
            </a:br>
            <a:r>
              <a:rPr lang="es-ES" dirty="0"/>
              <a:t>k) las sanciones por incumplimiento de obligaciones;</a:t>
            </a:r>
            <a:br>
              <a:rPr lang="es-ES" dirty="0"/>
            </a:br>
            <a:r>
              <a:rPr lang="es-ES" dirty="0"/>
              <a:t/>
            </a:r>
            <a:br>
              <a:rPr lang="es-ES" dirty="0"/>
            </a:br>
            <a:r>
              <a:rPr lang="es-ES" dirty="0"/>
              <a:t>l) las normas para la confección de estados de situación, </a:t>
            </a:r>
            <a:br>
              <a:rPr lang="es-ES" dirty="0"/>
            </a:br>
            <a:endParaRPr lang="es-AR" dirty="0"/>
          </a:p>
        </p:txBody>
      </p:sp>
    </p:spTree>
    <p:extLst>
      <p:ext uri="{BB962C8B-B14F-4D97-AF65-F5344CB8AC3E}">
        <p14:creationId xmlns:p14="http://schemas.microsoft.com/office/powerpoint/2010/main" val="189109749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661261"/>
          </a:xfrm>
        </p:spPr>
        <p:txBody>
          <a:bodyPr>
            <a:normAutofit fontScale="90000"/>
          </a:bodyPr>
          <a:lstStyle/>
          <a:p>
            <a:r>
              <a:rPr lang="es-ES" dirty="0" smtClean="0"/>
              <a:t>DIRECCION Y ADMINISTRACION</a:t>
            </a:r>
            <a:endParaRPr lang="es-AR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677334" y="1208869"/>
            <a:ext cx="8596668" cy="4832494"/>
          </a:xfrm>
        </p:spPr>
        <p:txBody>
          <a:bodyPr>
            <a:normAutofit fontScale="92500" lnSpcReduction="10000"/>
          </a:bodyPr>
          <a:lstStyle/>
          <a:p>
            <a:endParaRPr lang="es-ES" dirty="0" smtClean="0"/>
          </a:p>
          <a:p>
            <a:r>
              <a:rPr lang="es-ES" dirty="0" smtClean="0"/>
              <a:t>A cardo de una o mas personas designadas en el contrato o por resolución de los participantes.- </a:t>
            </a:r>
          </a:p>
          <a:p>
            <a:endParaRPr lang="es-ES" dirty="0" smtClean="0"/>
          </a:p>
          <a:p>
            <a:r>
              <a:rPr lang="es-ES" dirty="0" smtClean="0">
                <a:solidFill>
                  <a:srgbClr val="FF0000"/>
                </a:solidFill>
              </a:rPr>
              <a:t>FONDO COMUN OPERATIVO</a:t>
            </a:r>
          </a:p>
          <a:p>
            <a:r>
              <a:rPr lang="es-ES" dirty="0" smtClean="0"/>
              <a:t>Constituido por los aportes realizados por cada uno de los participantes y los bienes que se adquieran con ello y que deben mantenerse indivisos hasta la extinción del contrato y los acreedores de los participantes no pueden hacer valer sus derechos sobre ellos</a:t>
            </a:r>
          </a:p>
          <a:p>
            <a:r>
              <a:rPr lang="es-ES" dirty="0" smtClean="0">
                <a:solidFill>
                  <a:srgbClr val="FF0000"/>
                </a:solidFill>
              </a:rPr>
              <a:t>OBLIGACIONES</a:t>
            </a:r>
          </a:p>
          <a:p>
            <a:r>
              <a:rPr lang="es-ES" dirty="0" smtClean="0"/>
              <a:t>Son solidariamente responsables por las obligaciones asumidas por sus representantes</a:t>
            </a:r>
            <a:endParaRPr lang="es-AR" dirty="0"/>
          </a:p>
        </p:txBody>
      </p:sp>
    </p:spTree>
    <p:extLst>
      <p:ext uri="{BB962C8B-B14F-4D97-AF65-F5344CB8AC3E}">
        <p14:creationId xmlns:p14="http://schemas.microsoft.com/office/powerpoint/2010/main" val="270461370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692258"/>
          </a:xfrm>
        </p:spPr>
        <p:txBody>
          <a:bodyPr>
            <a:normAutofit fontScale="90000"/>
          </a:bodyPr>
          <a:lstStyle/>
          <a:p>
            <a:r>
              <a:rPr lang="es-ES" dirty="0" smtClean="0"/>
              <a:t>EXTINCION</a:t>
            </a:r>
            <a:endParaRPr lang="es-AR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677333" y="2429164"/>
            <a:ext cx="10360121" cy="3612198"/>
          </a:xfrm>
        </p:spPr>
        <p:txBody>
          <a:bodyPr>
            <a:normAutofit fontScale="77500" lnSpcReduction="20000"/>
          </a:bodyPr>
          <a:lstStyle/>
          <a:p>
            <a:r>
              <a:rPr lang="es-ES" dirty="0"/>
              <a:t>a) por la decisión de los participantes;</a:t>
            </a:r>
            <a:br>
              <a:rPr lang="es-ES" dirty="0"/>
            </a:br>
            <a:r>
              <a:rPr lang="es-ES" dirty="0"/>
              <a:t/>
            </a:r>
            <a:br>
              <a:rPr lang="es-ES" dirty="0"/>
            </a:br>
            <a:r>
              <a:rPr lang="es-ES" dirty="0"/>
              <a:t>b) por </a:t>
            </a:r>
            <a:r>
              <a:rPr lang="es-ES" b="1" u="sng" dirty="0"/>
              <a:t>expiración del plazo</a:t>
            </a:r>
            <a:r>
              <a:rPr lang="es-ES" dirty="0"/>
              <a:t> por el cual se constituye; por la </a:t>
            </a:r>
            <a:r>
              <a:rPr lang="es-ES" b="1" dirty="0"/>
              <a:t>consecución del </a:t>
            </a:r>
            <a:r>
              <a:rPr lang="es-ES" b="1" u="sng" dirty="0"/>
              <a:t>objeto</a:t>
            </a:r>
            <a:r>
              <a:rPr lang="es-ES" u="sng" dirty="0"/>
              <a:t> </a:t>
            </a:r>
            <a:r>
              <a:rPr lang="es-ES" dirty="0"/>
              <a:t>para el que se forma o por la </a:t>
            </a:r>
            <a:r>
              <a:rPr lang="es-ES" u="sng" dirty="0"/>
              <a:t>imposibilidad sobreviniente de lograrlo</a:t>
            </a:r>
            <a:r>
              <a:rPr lang="es-ES" dirty="0"/>
              <a:t>;</a:t>
            </a:r>
            <a:br>
              <a:rPr lang="es-ES" dirty="0"/>
            </a:br>
            <a:r>
              <a:rPr lang="es-ES" dirty="0"/>
              <a:t/>
            </a:r>
            <a:br>
              <a:rPr lang="es-ES" dirty="0"/>
            </a:br>
            <a:r>
              <a:rPr lang="es-ES" dirty="0"/>
              <a:t>c) por reducción a uno del número de participantes;</a:t>
            </a:r>
            <a:br>
              <a:rPr lang="es-ES" dirty="0"/>
            </a:br>
            <a:r>
              <a:rPr lang="es-ES" dirty="0"/>
              <a:t/>
            </a:r>
            <a:br>
              <a:rPr lang="es-ES" dirty="0"/>
            </a:br>
            <a:r>
              <a:rPr lang="es-ES" dirty="0"/>
              <a:t>d) por incapacidad, muerte, disolución o quiebra de un participante, a menos que el contrato prevea su continuación o que los demás participantes lo decidan por unanimidad;</a:t>
            </a:r>
            <a:br>
              <a:rPr lang="es-ES" dirty="0"/>
            </a:br>
            <a:r>
              <a:rPr lang="es-ES" dirty="0"/>
              <a:t/>
            </a:r>
            <a:br>
              <a:rPr lang="es-ES" dirty="0"/>
            </a:br>
            <a:r>
              <a:rPr lang="es-ES" dirty="0"/>
              <a:t>e) por decisión firme de la autoridad competente que considere que la agrupación, por su objeto o por su actividad, persigue la realización de prácticas restrictivas de la competencia;</a:t>
            </a:r>
            <a:br>
              <a:rPr lang="es-ES" dirty="0"/>
            </a:br>
            <a:r>
              <a:rPr lang="es-ES" dirty="0"/>
              <a:t/>
            </a:r>
            <a:br>
              <a:rPr lang="es-ES" dirty="0"/>
            </a:br>
            <a:r>
              <a:rPr lang="es-ES" dirty="0"/>
              <a:t>f) por causas específicamente previstas en el contrato.</a:t>
            </a:r>
            <a:br>
              <a:rPr lang="es-ES" dirty="0"/>
            </a:br>
            <a:endParaRPr lang="es-AR" dirty="0"/>
          </a:p>
        </p:txBody>
      </p:sp>
    </p:spTree>
    <p:extLst>
      <p:ext uri="{BB962C8B-B14F-4D97-AF65-F5344CB8AC3E}">
        <p14:creationId xmlns:p14="http://schemas.microsoft.com/office/powerpoint/2010/main" val="123700168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ES" dirty="0" smtClean="0"/>
              <a:t>3.- UNION TRANSITORIA DE EMPRESAS</a:t>
            </a:r>
            <a:endParaRPr lang="es-AR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/>
            <a:r>
              <a:rPr lang="es-ES" sz="2400" dirty="0"/>
              <a:t>C</a:t>
            </a:r>
            <a:r>
              <a:rPr lang="es-ES" sz="2400" dirty="0" smtClean="0"/>
              <a:t>uando </a:t>
            </a:r>
            <a:r>
              <a:rPr lang="es-ES" sz="2400" dirty="0"/>
              <a:t>las partes se reúnen </a:t>
            </a:r>
            <a:r>
              <a:rPr lang="es-ES" sz="2400" u="sng" dirty="0"/>
              <a:t>para el desarrollo o ejecución de obras, servicios o suministros concr</a:t>
            </a:r>
            <a:r>
              <a:rPr lang="es-ES" sz="2400" dirty="0"/>
              <a:t>etos, dentro o fuera de la República. Pueden desarrollar o ejecutar las obras y servicios complementarios y accesorios al objeto principal</a:t>
            </a:r>
            <a:r>
              <a:rPr lang="es-ES" sz="2400" dirty="0" smtClean="0"/>
              <a:t>. (Art.1463 CCC)</a:t>
            </a:r>
          </a:p>
          <a:p>
            <a:pPr algn="ctr"/>
            <a:endParaRPr lang="es-ES" sz="2400" dirty="0"/>
          </a:p>
          <a:p>
            <a:pPr algn="ctr"/>
            <a:r>
              <a:rPr lang="es-ES" sz="2400" dirty="0" smtClean="0">
                <a:solidFill>
                  <a:srgbClr val="FF0000"/>
                </a:solidFill>
              </a:rPr>
              <a:t>FORMA:</a:t>
            </a:r>
            <a:r>
              <a:rPr lang="es-ES" sz="2400" dirty="0" smtClean="0"/>
              <a:t> Por instrumento publico o privado con firma certificada notarial </a:t>
            </a:r>
            <a:endParaRPr lang="es-AR" sz="2400" dirty="0"/>
          </a:p>
        </p:txBody>
      </p:sp>
    </p:spTree>
    <p:extLst>
      <p:ext uri="{BB962C8B-B14F-4D97-AF65-F5344CB8AC3E}">
        <p14:creationId xmlns:p14="http://schemas.microsoft.com/office/powerpoint/2010/main" val="2540255152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ánico">
  <a:themeElements>
    <a:clrScheme name="Orgánico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ánico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ánico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2064</TotalTime>
  <Words>865</Words>
  <Application>Microsoft Office PowerPoint</Application>
  <PresentationFormat>Panorámica</PresentationFormat>
  <Paragraphs>68</Paragraphs>
  <Slides>13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2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13</vt:i4>
      </vt:variant>
    </vt:vector>
  </HeadingPairs>
  <TitlesOfParts>
    <vt:vector size="16" baseType="lpstr">
      <vt:lpstr>Arial</vt:lpstr>
      <vt:lpstr>Garamond</vt:lpstr>
      <vt:lpstr>Orgánico</vt:lpstr>
      <vt:lpstr>Contratos asociativos</vt:lpstr>
      <vt:lpstr>No son, ni por medio de ellos se constituyen, personas jurídicas, sociedades ni sujetos de derecho </vt:lpstr>
      <vt:lpstr>Forma:  Libertad de Formas, e incluso podrán integrar el contrato con otros contenidos.- Su no inscripción produce efectos entre las partes</vt:lpstr>
      <vt:lpstr>1.- NEGOCIOS EN PARTICIPACION</vt:lpstr>
      <vt:lpstr>2.- AGRUPACIONES DE COLABORACIÓN</vt:lpstr>
      <vt:lpstr>CONTENIDO DEL CONTRATO</vt:lpstr>
      <vt:lpstr>DIRECCION Y ADMINISTRACION</vt:lpstr>
      <vt:lpstr>EXTINCION</vt:lpstr>
      <vt:lpstr>3.- UNION TRANSITORIA DE EMPRESAS</vt:lpstr>
      <vt:lpstr>Contenido</vt:lpstr>
      <vt:lpstr>Representante</vt:lpstr>
      <vt:lpstr>4.- CONSORCIOS DE COOPERACION</vt:lpstr>
      <vt:lpstr>RESUMEN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SOCIEDADES COMERCIALES</dc:title>
  <dc:creator>Alfredo</dc:creator>
  <cp:lastModifiedBy>Alfredo</cp:lastModifiedBy>
  <cp:revision>66</cp:revision>
  <dcterms:created xsi:type="dcterms:W3CDTF">2018-04-23T00:19:12Z</dcterms:created>
  <dcterms:modified xsi:type="dcterms:W3CDTF">2026-04-27T22:54:21Z</dcterms:modified>
</cp:coreProperties>
</file>