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296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1" r:id="rId14"/>
    <p:sldId id="332" r:id="rId15"/>
    <p:sldId id="333" r:id="rId16"/>
    <p:sldId id="334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81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BF6F9-2C25-415E-8722-7F3CF759A5E8}" type="datetimeFigureOut">
              <a:rPr lang="es-AR" smtClean="0"/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E5433-33B7-47E8-B69B-A11CF74F8762}" type="slidenum">
              <a:rPr lang="es-AR" smtClean="0"/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696000" y="392965"/>
            <a:ext cx="10800000" cy="705600"/>
          </a:xfrm>
        </p:spPr>
        <p:txBody>
          <a:bodyPr wrap="square" lIns="0" tIns="0" rIns="0" bIns="0">
            <a:normAutofit/>
          </a:bodyPr>
          <a:lstStyle>
            <a:lvl1pPr algn="ctr" fontAlgn="base">
              <a:defRPr sz="32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en-US"/>
              <a:t>Date Area</a:t>
            </a:r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747395"/>
            <a:ext cx="8915400" cy="1120140"/>
          </a:xfrm>
        </p:spPr>
        <p:txBody>
          <a:bodyPr>
            <a:normAutofit/>
          </a:bodyPr>
          <a:lstStyle/>
          <a:p>
            <a:r>
              <a:rPr lang="es-AR" sz="4400" dirty="0"/>
              <a:t>GESTIÓN DE MANTENIMIENTO II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2411730"/>
            <a:ext cx="8915400" cy="3491865"/>
          </a:xfrm>
        </p:spPr>
        <p:txBody>
          <a:bodyPr>
            <a:noAutofit/>
          </a:bodyPr>
          <a:lstStyle/>
          <a:p>
            <a:r>
              <a:rPr lang="es-AR" sz="4400" u="sng" dirty="0"/>
              <a:t>UNIDAD 5</a:t>
            </a:r>
            <a:r>
              <a:rPr lang="es-AR" sz="4400" dirty="0"/>
              <a:t>: </a:t>
            </a:r>
            <a:endParaRPr lang="es-AR" sz="4400" dirty="0"/>
          </a:p>
          <a:p>
            <a:endParaRPr lang="es-AR" sz="4400" dirty="0"/>
          </a:p>
          <a:p>
            <a:r>
              <a:rPr lang="es-AR" sz="4400" dirty="0"/>
              <a:t>GESTIÓN DE RECURSOS</a:t>
            </a:r>
            <a:endParaRPr lang="es-AR" sz="4400" dirty="0"/>
          </a:p>
          <a:p>
            <a:r>
              <a:rPr lang="en-US" altLang="es-MX" sz="3200" dirty="0"/>
              <a:t>5. 1 Gesti</a:t>
            </a:r>
            <a:r>
              <a:rPr lang="en-US" altLang="en-US" sz="3200" dirty="0"/>
              <a:t>ó</a:t>
            </a:r>
            <a:r>
              <a:rPr lang="en-US" altLang="es-MX" sz="3200" dirty="0"/>
              <a:t>n de los recursos aplicados a la mejora cont</a:t>
            </a:r>
            <a:r>
              <a:rPr lang="en-US" altLang="en-US" sz="3200" dirty="0"/>
              <a:t>í</a:t>
            </a:r>
            <a:r>
              <a:rPr lang="en-US" altLang="es-MX" sz="3200" dirty="0"/>
              <a:t>nua de los procesos.</a:t>
            </a:r>
            <a:endParaRPr lang="en-US" altLang="es-MX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1038225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s-MX" sz="4400" dirty="0">
                <a:sym typeface="+mn-ea"/>
              </a:rPr>
              <a:t>Gesti</a:t>
            </a:r>
            <a:r>
              <a:rPr lang="en-US" altLang="en-US" sz="4400" dirty="0">
                <a:sym typeface="+mn-ea"/>
              </a:rPr>
              <a:t>ó</a:t>
            </a:r>
            <a:r>
              <a:rPr lang="en-US" altLang="es-MX" sz="4400" dirty="0">
                <a:sym typeface="+mn-ea"/>
              </a:rPr>
              <a:t>n de los recursos aplicados a la mejora cont</a:t>
            </a:r>
            <a:r>
              <a:rPr lang="en-US" altLang="en-US" sz="4400" dirty="0">
                <a:sym typeface="+mn-ea"/>
              </a:rPr>
              <a:t>í</a:t>
            </a:r>
            <a:r>
              <a:rPr lang="en-US" altLang="es-MX" sz="4400" dirty="0">
                <a:sym typeface="+mn-ea"/>
              </a:rPr>
              <a:t>nua de los procesos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83765" y="1570355"/>
            <a:ext cx="9871075" cy="5073015"/>
          </a:xfrm>
        </p:spPr>
        <p:txBody>
          <a:bodyPr>
            <a:noAutofit/>
          </a:bodyPr>
          <a:lstStyle/>
          <a:p>
            <a:r>
              <a:rPr lang="es-AR" altLang="en-US" sz="4000" b="1" dirty="0"/>
              <a:t>6. </a:t>
            </a:r>
            <a:r>
              <a:rPr lang="en-US" altLang="es-MX" sz="4000" dirty="0"/>
              <a:t> </a:t>
            </a:r>
            <a:r>
              <a:rPr lang="en-US" altLang="es-MX" sz="4000" b="1" dirty="0"/>
              <a:t>Recursos de Informaci</a:t>
            </a:r>
            <a:r>
              <a:rPr lang="en-US" altLang="en-US" sz="4000" b="1" dirty="0"/>
              <a:t>ó</a:t>
            </a:r>
            <a:r>
              <a:rPr lang="en-US" altLang="es-MX" sz="4000" b="1" dirty="0"/>
              <a:t>n</a:t>
            </a:r>
            <a:r>
              <a:rPr lang="es-AR" altLang="en-US" sz="4000" dirty="0"/>
              <a:t>: </a:t>
            </a:r>
            <a:r>
              <a:rPr lang="en-US" altLang="es-MX" sz="4000" dirty="0"/>
              <a:t>Son los datos y documentos utilizados para la toma de decisiones.</a:t>
            </a:r>
            <a:endParaRPr lang="en-US" altLang="es-MX" sz="4000" dirty="0"/>
          </a:p>
          <a:p>
            <a:r>
              <a:rPr lang="es-AR" altLang="en-US" sz="4000" u="sng" dirty="0"/>
              <a:t>Ejemplos</a:t>
            </a:r>
            <a:r>
              <a:rPr lang="es-AR" altLang="en-US" sz="4000" dirty="0"/>
              <a:t>: </a:t>
            </a:r>
            <a:r>
              <a:rPr lang="en-US" altLang="es-MX" sz="4000" dirty="0"/>
              <a:t>Manuales t</a:t>
            </a:r>
            <a:r>
              <a:rPr lang="en-US" altLang="en-US" sz="4000" dirty="0"/>
              <a:t>é</a:t>
            </a:r>
            <a:r>
              <a:rPr lang="en-US" altLang="es-MX" sz="4000" dirty="0"/>
              <a:t>cnicos</a:t>
            </a:r>
            <a:r>
              <a:rPr lang="es-AR" altLang="en-US" sz="4000" dirty="0"/>
              <a:t> - </a:t>
            </a:r>
            <a:r>
              <a:rPr lang="en-US" altLang="es-MX" sz="4000" dirty="0"/>
              <a:t>Planos</a:t>
            </a:r>
            <a:r>
              <a:rPr lang="es-AR" altLang="en-US" sz="4000" dirty="0"/>
              <a:t> - </a:t>
            </a:r>
            <a:r>
              <a:rPr lang="en-US" altLang="es-MX" sz="4000" dirty="0"/>
              <a:t>Historial de fallas</a:t>
            </a:r>
            <a:r>
              <a:rPr lang="es-AR" altLang="en-US" sz="4000" dirty="0"/>
              <a:t> - </a:t>
            </a:r>
            <a:r>
              <a:rPr lang="en-US" altLang="es-MX" sz="4000" dirty="0"/>
              <a:t>Indicadores de gesti</a:t>
            </a:r>
            <a:r>
              <a:rPr lang="en-US" altLang="en-US" sz="4000" dirty="0"/>
              <a:t>ó</a:t>
            </a:r>
            <a:r>
              <a:rPr lang="en-US" altLang="es-MX" sz="4000" dirty="0"/>
              <a:t>n</a:t>
            </a:r>
            <a:r>
              <a:rPr lang="es-AR" altLang="en-US" sz="4000" dirty="0"/>
              <a:t>. </a:t>
            </a:r>
            <a:endParaRPr lang="en-US" altLang="es-MX" sz="4000" dirty="0"/>
          </a:p>
          <a:p>
            <a:endParaRPr lang="en-US" altLang="es-MX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1038225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s-MX" sz="4400" dirty="0">
                <a:sym typeface="+mn-ea"/>
              </a:rPr>
              <a:t>Gesti</a:t>
            </a:r>
            <a:r>
              <a:rPr lang="en-US" altLang="en-US" sz="4400" dirty="0">
                <a:sym typeface="+mn-ea"/>
              </a:rPr>
              <a:t>ó</a:t>
            </a:r>
            <a:r>
              <a:rPr lang="en-US" altLang="es-MX" sz="4400" dirty="0">
                <a:sym typeface="+mn-ea"/>
              </a:rPr>
              <a:t>n de los recursos aplicados a la mejora cont</a:t>
            </a:r>
            <a:r>
              <a:rPr lang="en-US" altLang="en-US" sz="4400" dirty="0">
                <a:sym typeface="+mn-ea"/>
              </a:rPr>
              <a:t>í</a:t>
            </a:r>
            <a:r>
              <a:rPr lang="en-US" altLang="es-MX" sz="4400" dirty="0">
                <a:sym typeface="+mn-ea"/>
              </a:rPr>
              <a:t>nua de los procesos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83765" y="1570355"/>
            <a:ext cx="9871075" cy="5073015"/>
          </a:xfrm>
        </p:spPr>
        <p:txBody>
          <a:bodyPr>
            <a:noAutofit/>
          </a:bodyPr>
          <a:lstStyle/>
          <a:p>
            <a:r>
              <a:rPr lang="en-US" altLang="es-MX" sz="2800" b="1" dirty="0"/>
              <a:t>Concepto de Mejora Continua</a:t>
            </a:r>
            <a:r>
              <a:rPr lang="es-AR" altLang="en-US" sz="2800" dirty="0"/>
              <a:t>: </a:t>
            </a:r>
            <a:r>
              <a:rPr lang="en-US" altLang="es-MX" sz="2800" dirty="0"/>
              <a:t>La mejora continua es una filosof</a:t>
            </a:r>
            <a:r>
              <a:rPr lang="en-US" altLang="en-US" sz="2800" dirty="0"/>
              <a:t>í</a:t>
            </a:r>
            <a:r>
              <a:rPr lang="en-US" altLang="es-MX" sz="2800" dirty="0"/>
              <a:t>a de gesti</a:t>
            </a:r>
            <a:r>
              <a:rPr lang="en-US" altLang="en-US" sz="2800" dirty="0"/>
              <a:t>ó</a:t>
            </a:r>
            <a:r>
              <a:rPr lang="en-US" altLang="es-MX" sz="2800" dirty="0"/>
              <a:t>n orientada a optimizar permanentemente los procesos.</a:t>
            </a:r>
            <a:endParaRPr lang="en-US" altLang="es-MX" sz="2800" u="sng" dirty="0"/>
          </a:p>
          <a:p>
            <a:r>
              <a:rPr lang="en-US" altLang="es-MX" sz="2800" u="sng" dirty="0"/>
              <a:t>Su objetivo es:</a:t>
            </a:r>
            <a:endParaRPr lang="en-US" altLang="es-MX" sz="2800" u="sng" dirty="0"/>
          </a:p>
          <a:p>
            <a:r>
              <a:rPr lang="en-US" altLang="es-MX" sz="2800" dirty="0"/>
              <a:t>Reducir desperdicios.</a:t>
            </a:r>
            <a:endParaRPr lang="en-US" altLang="es-MX" sz="2800" dirty="0"/>
          </a:p>
          <a:p>
            <a:r>
              <a:rPr lang="en-US" altLang="es-MX" sz="2800" dirty="0"/>
              <a:t>Disminuir fallas.</a:t>
            </a:r>
            <a:endParaRPr lang="en-US" altLang="es-MX" sz="2800" dirty="0"/>
          </a:p>
          <a:p>
            <a:r>
              <a:rPr lang="en-US" altLang="es-MX" sz="2800" dirty="0"/>
              <a:t>Aumentar la calidad.</a:t>
            </a:r>
            <a:endParaRPr lang="en-US" altLang="es-MX" sz="2800" dirty="0"/>
          </a:p>
          <a:p>
            <a:r>
              <a:rPr lang="en-US" altLang="es-MX" sz="2800" dirty="0"/>
              <a:t>Mejorar la productividad.</a:t>
            </a:r>
            <a:endParaRPr lang="en-US" altLang="es-MX" sz="2800" dirty="0"/>
          </a:p>
          <a:p>
            <a:r>
              <a:rPr lang="en-US" altLang="es-MX" sz="2800" dirty="0"/>
              <a:t>Reducir costos.</a:t>
            </a:r>
            <a:endParaRPr lang="en-US" altLang="es-MX" sz="2800" dirty="0"/>
          </a:p>
          <a:p>
            <a:r>
              <a:rPr lang="en-US" altLang="es-MX" sz="2800" dirty="0"/>
              <a:t>Incrementar la seguridad.</a:t>
            </a:r>
            <a:endParaRPr lang="en-US" altLang="es-MX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212725"/>
            <a:ext cx="8915400" cy="979805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s-MX" sz="4400" dirty="0">
                <a:sym typeface="+mn-ea"/>
              </a:rPr>
              <a:t>Gesti</a:t>
            </a:r>
            <a:r>
              <a:rPr lang="en-US" altLang="en-US" sz="4400" dirty="0">
                <a:sym typeface="+mn-ea"/>
              </a:rPr>
              <a:t>ó</a:t>
            </a:r>
            <a:r>
              <a:rPr lang="en-US" altLang="es-MX" sz="4400" dirty="0">
                <a:sym typeface="+mn-ea"/>
              </a:rPr>
              <a:t>n de los recursos aplicados a la mejora cont</a:t>
            </a:r>
            <a:r>
              <a:rPr lang="en-US" altLang="en-US" sz="4400" dirty="0">
                <a:sym typeface="+mn-ea"/>
              </a:rPr>
              <a:t>í</a:t>
            </a:r>
            <a:r>
              <a:rPr lang="en-US" altLang="es-MX" sz="4400" dirty="0">
                <a:sym typeface="+mn-ea"/>
              </a:rPr>
              <a:t>nua de los procesos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83765" y="1280795"/>
            <a:ext cx="9871075" cy="5362575"/>
          </a:xfrm>
        </p:spPr>
        <p:txBody>
          <a:bodyPr>
            <a:noAutofit/>
          </a:bodyPr>
          <a:lstStyle/>
          <a:p>
            <a:r>
              <a:rPr lang="en-US" altLang="es-MX" sz="2800" b="1" dirty="0"/>
              <a:t>Relaci</a:t>
            </a:r>
            <a:r>
              <a:rPr lang="en-US" altLang="en-US" sz="2800" b="1" dirty="0"/>
              <a:t>ó</a:t>
            </a:r>
            <a:r>
              <a:rPr lang="en-US" altLang="es-MX" sz="2800" b="1" dirty="0"/>
              <a:t>n entre Gesti</a:t>
            </a:r>
            <a:r>
              <a:rPr lang="en-US" altLang="en-US" sz="2800" b="1" dirty="0"/>
              <a:t>ó</a:t>
            </a:r>
            <a:r>
              <a:rPr lang="en-US" altLang="es-MX" sz="2800" b="1" dirty="0"/>
              <a:t>n de Recursos y Mejora Continua</a:t>
            </a:r>
            <a:r>
              <a:rPr lang="es-AR" altLang="en-US" sz="2800" dirty="0"/>
              <a:t>: </a:t>
            </a:r>
            <a:r>
              <a:rPr lang="en-US" altLang="es-MX" sz="2800" dirty="0"/>
              <a:t>La mejora continua depende del uso correcto de los recursos.</a:t>
            </a:r>
            <a:endParaRPr lang="en-US" altLang="es-MX" sz="2800" dirty="0"/>
          </a:p>
          <a:p>
            <a:r>
              <a:rPr lang="es-AR" altLang="en-US" sz="2800" u="sng" dirty="0"/>
              <a:t>Ejemplos</a:t>
            </a:r>
            <a:r>
              <a:rPr lang="en-US" altLang="es-MX" sz="2800" u="sng" dirty="0"/>
              <a:t>:</a:t>
            </a:r>
            <a:endParaRPr lang="en-US" altLang="es-MX" sz="2800" u="sng" dirty="0"/>
          </a:p>
          <a:p>
            <a:r>
              <a:rPr lang="en-US" altLang="es-MX" sz="2800" b="1" dirty="0"/>
              <a:t>Personal capacitado</a:t>
            </a:r>
            <a:r>
              <a:rPr lang="es-AR" altLang="en-US" sz="2800" dirty="0"/>
              <a:t>: </a:t>
            </a:r>
            <a:r>
              <a:rPr lang="en-US" altLang="es-MX" sz="2800" dirty="0"/>
              <a:t>Reduce errores y aumenta la </a:t>
            </a:r>
            <a:r>
              <a:rPr lang="en-US" altLang="es-MX" sz="2800" b="1" dirty="0"/>
              <a:t>Repuestos cr</a:t>
            </a:r>
            <a:r>
              <a:rPr lang="en-US" altLang="en-US" sz="2800" b="1" dirty="0"/>
              <a:t>í</a:t>
            </a:r>
            <a:r>
              <a:rPr lang="en-US" altLang="es-MX" sz="2800" b="1" dirty="0"/>
              <a:t>ticos en stock</a:t>
            </a:r>
            <a:r>
              <a:rPr lang="es-AR" altLang="en-US" sz="2800" b="1" dirty="0"/>
              <a:t>: </a:t>
            </a:r>
            <a:r>
              <a:rPr lang="es-AR" altLang="en-US" sz="2800" dirty="0"/>
              <a:t>D</a:t>
            </a:r>
            <a:r>
              <a:rPr lang="en-US" altLang="es-MX" sz="2800" dirty="0"/>
              <a:t>isminuyen el tiempo de reparaci</a:t>
            </a:r>
            <a:r>
              <a:rPr lang="en-US" altLang="en-US" sz="2800" dirty="0"/>
              <a:t>ó</a:t>
            </a:r>
            <a:r>
              <a:rPr lang="en-US" altLang="es-MX" sz="2800" dirty="0"/>
              <a:t>n.</a:t>
            </a:r>
            <a:endParaRPr lang="en-US" altLang="es-MX" sz="2800" dirty="0"/>
          </a:p>
          <a:p>
            <a:r>
              <a:rPr lang="en-US" altLang="es-MX" sz="2800" b="1" dirty="0"/>
              <a:t>Tecnolog</a:t>
            </a:r>
            <a:r>
              <a:rPr lang="en-US" altLang="en-US" sz="2800" b="1" dirty="0"/>
              <a:t>í</a:t>
            </a:r>
            <a:r>
              <a:rPr lang="en-US" altLang="es-MX" sz="2800" b="1" dirty="0"/>
              <a:t>a adecuada</a:t>
            </a:r>
            <a:r>
              <a:rPr lang="es-AR" altLang="en-US" sz="2800" b="1" dirty="0"/>
              <a:t>: </a:t>
            </a:r>
            <a:r>
              <a:rPr lang="en-US" altLang="es-MX" sz="2800" dirty="0"/>
              <a:t>Facilita el diagn</a:t>
            </a:r>
            <a:r>
              <a:rPr lang="en-US" altLang="en-US" sz="2800" dirty="0"/>
              <a:t>ó</a:t>
            </a:r>
            <a:r>
              <a:rPr lang="en-US" altLang="es-MX" sz="2800" dirty="0"/>
              <a:t>stico y la planificaci</a:t>
            </a:r>
            <a:r>
              <a:rPr lang="en-US" altLang="en-US" sz="2800" dirty="0"/>
              <a:t>ó</a:t>
            </a:r>
            <a:r>
              <a:rPr lang="en-US" altLang="es-MX" sz="2800" dirty="0"/>
              <a:t>n.</a:t>
            </a:r>
            <a:endParaRPr lang="en-US" altLang="es-MX" sz="2800" dirty="0"/>
          </a:p>
          <a:p>
            <a:r>
              <a:rPr lang="en-US" altLang="es-MX" sz="2800" b="1" dirty="0"/>
              <a:t>Informaci</a:t>
            </a:r>
            <a:r>
              <a:rPr lang="en-US" altLang="en-US" sz="2800" b="1" dirty="0"/>
              <a:t>ó</a:t>
            </a:r>
            <a:r>
              <a:rPr lang="en-US" altLang="es-MX" sz="2800" b="1" dirty="0"/>
              <a:t>n precisa</a:t>
            </a:r>
            <a:r>
              <a:rPr lang="es-AR" altLang="en-US" sz="2800" b="1" dirty="0"/>
              <a:t>: </a:t>
            </a:r>
            <a:r>
              <a:rPr lang="en-US" altLang="es-MX" sz="2800" dirty="0"/>
              <a:t>Permite tomar mejores decisiones.</a:t>
            </a:r>
            <a:endParaRPr lang="en-US" altLang="es-MX" sz="2800" dirty="0"/>
          </a:p>
          <a:p>
            <a:r>
              <a:rPr lang="en-US" altLang="es-MX" sz="2800" b="1" dirty="0"/>
              <a:t>Presupuesto suficiente</a:t>
            </a:r>
            <a:r>
              <a:rPr lang="es-AR" altLang="en-US" sz="2800" b="1" dirty="0"/>
              <a:t>: </a:t>
            </a:r>
            <a:r>
              <a:rPr lang="en-US" altLang="es-MX" sz="2800" dirty="0"/>
              <a:t>Evita mantenimiento reactivo.</a:t>
            </a:r>
            <a:endParaRPr lang="en-US" altLang="es-MX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212725"/>
            <a:ext cx="8915400" cy="979805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s-MX" sz="4400" dirty="0">
                <a:sym typeface="+mn-ea"/>
              </a:rPr>
              <a:t>Gesti</a:t>
            </a:r>
            <a:r>
              <a:rPr lang="en-US" altLang="en-US" sz="4400" dirty="0">
                <a:sym typeface="+mn-ea"/>
              </a:rPr>
              <a:t>ó</a:t>
            </a:r>
            <a:r>
              <a:rPr lang="en-US" altLang="es-MX" sz="4400" dirty="0">
                <a:sym typeface="+mn-ea"/>
              </a:rPr>
              <a:t>n de los recursos aplicados a la mejora cont</a:t>
            </a:r>
            <a:r>
              <a:rPr lang="en-US" altLang="en-US" sz="4400" dirty="0">
                <a:sym typeface="+mn-ea"/>
              </a:rPr>
              <a:t>í</a:t>
            </a:r>
            <a:r>
              <a:rPr lang="en-US" altLang="es-MX" sz="4400" dirty="0">
                <a:sym typeface="+mn-ea"/>
              </a:rPr>
              <a:t>nua de los procesos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83765" y="1280795"/>
            <a:ext cx="9871075" cy="5362575"/>
          </a:xfrm>
        </p:spPr>
        <p:txBody>
          <a:bodyPr>
            <a:noAutofit/>
          </a:bodyPr>
          <a:lstStyle/>
          <a:p>
            <a:r>
              <a:rPr lang="es-AR" sz="2800" b="1" dirty="0"/>
              <a:t>Conclusión: </a:t>
            </a:r>
            <a:r>
              <a:rPr lang="en-US" altLang="es-MX" sz="2800" dirty="0"/>
              <a:t>La gesti</a:t>
            </a:r>
            <a:r>
              <a:rPr lang="en-US" altLang="en-US" sz="2800" dirty="0"/>
              <a:t>ó</a:t>
            </a:r>
            <a:r>
              <a:rPr lang="en-US" altLang="es-MX" sz="2800" dirty="0"/>
              <a:t>n eficiente de los recursos es fundamental para sostener programas de mejora continua en los procesos industriales.</a:t>
            </a:r>
            <a:endParaRPr lang="en-US" altLang="es-MX" sz="2800" dirty="0"/>
          </a:p>
          <a:p>
            <a:r>
              <a:rPr lang="en-US" altLang="es-MX" sz="2800" dirty="0"/>
              <a:t>Cuando los recursos humanos, materiales, tecnol</a:t>
            </a:r>
            <a:r>
              <a:rPr lang="en-US" altLang="en-US" sz="2800" dirty="0"/>
              <a:t>ó</a:t>
            </a:r>
            <a:r>
              <a:rPr lang="en-US" altLang="es-MX" sz="2800" dirty="0"/>
              <a:t>gicos, financieros y de informaci</a:t>
            </a:r>
            <a:r>
              <a:rPr lang="en-US" altLang="en-US" sz="2800" dirty="0"/>
              <a:t>ó</a:t>
            </a:r>
            <a:r>
              <a:rPr lang="en-US" altLang="es-MX" sz="2800" dirty="0"/>
              <a:t>n se administran adecuadamente, es posible:</a:t>
            </a:r>
            <a:endParaRPr lang="en-US" altLang="es-MX" sz="2800" dirty="0"/>
          </a:p>
          <a:p>
            <a:r>
              <a:rPr lang="en-US" altLang="es-MX" sz="2800" dirty="0"/>
              <a:t>Reducir fallas.</a:t>
            </a:r>
            <a:endParaRPr lang="en-US" altLang="es-MX" sz="2800" dirty="0"/>
          </a:p>
          <a:p>
            <a:r>
              <a:rPr lang="en-US" altLang="es-MX" sz="2800" dirty="0"/>
              <a:t>Disminuir costos.</a:t>
            </a:r>
            <a:endParaRPr lang="en-US" altLang="es-MX" sz="2800" dirty="0"/>
          </a:p>
          <a:p>
            <a:r>
              <a:rPr lang="en-US" altLang="es-MX" sz="2800" dirty="0"/>
              <a:t>Mejorar la seguridad.</a:t>
            </a:r>
            <a:endParaRPr lang="en-US" altLang="es-MX" sz="2800" dirty="0"/>
          </a:p>
          <a:p>
            <a:r>
              <a:rPr lang="en-US" altLang="es-MX" sz="2800" dirty="0"/>
              <a:t>Aumentar la disponibilidad de los equipos.</a:t>
            </a:r>
            <a:endParaRPr lang="en-US" altLang="es-MX" sz="2800" dirty="0"/>
          </a:p>
          <a:p>
            <a:r>
              <a:rPr lang="en-US" altLang="es-MX" sz="2800" dirty="0"/>
              <a:t>Incrementar la competitividad de la empresa.</a:t>
            </a:r>
            <a:endParaRPr lang="en-US" altLang="es-MX" sz="2800" dirty="0"/>
          </a:p>
          <a:p>
            <a:endParaRPr lang="en-US" altLang="es-MX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212725"/>
            <a:ext cx="8915400" cy="979805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s-MX" sz="4400" dirty="0">
                <a:sym typeface="+mn-ea"/>
              </a:rPr>
              <a:t>Gesti</a:t>
            </a:r>
            <a:r>
              <a:rPr lang="en-US" altLang="en-US" sz="4400" dirty="0">
                <a:sym typeface="+mn-ea"/>
              </a:rPr>
              <a:t>ó</a:t>
            </a:r>
            <a:r>
              <a:rPr lang="en-US" altLang="es-MX" sz="4400" dirty="0">
                <a:sym typeface="+mn-ea"/>
              </a:rPr>
              <a:t>n de los recursos aplicados a la mejora cont</a:t>
            </a:r>
            <a:r>
              <a:rPr lang="en-US" altLang="en-US" sz="4400" dirty="0">
                <a:sym typeface="+mn-ea"/>
              </a:rPr>
              <a:t>í</a:t>
            </a:r>
            <a:r>
              <a:rPr lang="en-US" altLang="es-MX" sz="4400" dirty="0">
                <a:sym typeface="+mn-ea"/>
              </a:rPr>
              <a:t>nua de los procesos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83765" y="1280795"/>
            <a:ext cx="9871075" cy="5362575"/>
          </a:xfrm>
        </p:spPr>
        <p:txBody>
          <a:bodyPr>
            <a:noAutofit/>
          </a:bodyPr>
          <a:lstStyle/>
          <a:p>
            <a:r>
              <a:rPr lang="es-AR" sz="4000" b="1" u="sng" dirty="0"/>
              <a:t>Resumen</a:t>
            </a:r>
            <a:r>
              <a:rPr lang="es-AR" sz="4000" b="1" dirty="0"/>
              <a:t>: </a:t>
            </a:r>
            <a:endParaRPr lang="es-AR" sz="4000" b="1" dirty="0"/>
          </a:p>
          <a:p>
            <a:endParaRPr lang="es-AR" altLang="es-MX" sz="4000" b="1" dirty="0"/>
          </a:p>
          <a:p>
            <a:r>
              <a:rPr lang="en-US" altLang="es-MX" sz="4000" dirty="0"/>
              <a:t>En mantenimiento industrial, la correcta gesti</a:t>
            </a:r>
            <a:r>
              <a:rPr lang="en-US" altLang="en-US" sz="4000" dirty="0"/>
              <a:t>ó</a:t>
            </a:r>
            <a:r>
              <a:rPr lang="en-US" altLang="es-MX" sz="4000" dirty="0"/>
              <a:t>n de los recursos transforma al mantenimiento en una funci</a:t>
            </a:r>
            <a:r>
              <a:rPr lang="en-US" altLang="en-US" sz="4000" dirty="0"/>
              <a:t>ó</a:t>
            </a:r>
            <a:r>
              <a:rPr lang="en-US" altLang="es-MX" sz="4000" dirty="0"/>
              <a:t>n estrat</a:t>
            </a:r>
            <a:r>
              <a:rPr lang="en-US" altLang="en-US" sz="4000" dirty="0"/>
              <a:t>é</a:t>
            </a:r>
            <a:r>
              <a:rPr lang="en-US" altLang="es-MX" sz="4000" dirty="0"/>
              <a:t>gica que aporta valor a toda la organizaci</a:t>
            </a:r>
            <a:r>
              <a:rPr lang="en-US" altLang="en-US" sz="4000" dirty="0"/>
              <a:t>ó</a:t>
            </a:r>
            <a:r>
              <a:rPr lang="en-US" altLang="es-MX" sz="4000" dirty="0"/>
              <a:t>n.</a:t>
            </a:r>
            <a:endParaRPr lang="en-US" altLang="es-MX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1038225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s-MX" sz="4400" dirty="0">
                <a:sym typeface="+mn-ea"/>
              </a:rPr>
              <a:t>Gesti</a:t>
            </a:r>
            <a:r>
              <a:rPr lang="en-US" altLang="en-US" sz="4400" dirty="0">
                <a:sym typeface="+mn-ea"/>
              </a:rPr>
              <a:t>ó</a:t>
            </a:r>
            <a:r>
              <a:rPr lang="en-US" altLang="es-MX" sz="4400" dirty="0">
                <a:sym typeface="+mn-ea"/>
              </a:rPr>
              <a:t>n de los recursos aplicados a la mejora cont</a:t>
            </a:r>
            <a:r>
              <a:rPr lang="en-US" altLang="en-US" sz="4400" dirty="0">
                <a:sym typeface="+mn-ea"/>
              </a:rPr>
              <a:t>í</a:t>
            </a:r>
            <a:r>
              <a:rPr lang="en-US" altLang="es-MX" sz="4400" dirty="0">
                <a:sym typeface="+mn-ea"/>
              </a:rPr>
              <a:t>nua de los procesos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424940"/>
            <a:ext cx="8915400" cy="4478655"/>
          </a:xfrm>
        </p:spPr>
        <p:txBody>
          <a:bodyPr>
            <a:noAutofit/>
          </a:bodyPr>
          <a:lstStyle/>
          <a:p>
            <a:r>
              <a:rPr lang="en-US" altLang="es-MX" sz="3600" u="sng" dirty="0"/>
              <a:t>Introducci</a:t>
            </a:r>
            <a:r>
              <a:rPr lang="en-US" altLang="en-US" sz="3600" u="sng" dirty="0"/>
              <a:t>ó</a:t>
            </a:r>
            <a:r>
              <a:rPr lang="en-US" altLang="es-MX" sz="3600" u="sng" dirty="0"/>
              <a:t>n</a:t>
            </a:r>
            <a:endParaRPr lang="en-US" altLang="es-MX" sz="3600" dirty="0"/>
          </a:p>
          <a:p>
            <a:r>
              <a:rPr lang="en-US" altLang="es-MX" sz="3600" dirty="0"/>
              <a:t>En toda organizaci</a:t>
            </a:r>
            <a:r>
              <a:rPr lang="en-US" altLang="en-US" sz="3600" dirty="0"/>
              <a:t>ó</a:t>
            </a:r>
            <a:r>
              <a:rPr lang="en-US" altLang="es-MX" sz="3600" dirty="0"/>
              <a:t>n industrial se utilizan diversos recursos para producir bienes y servicios. </a:t>
            </a:r>
            <a:endParaRPr lang="en-US" altLang="es-MX" sz="3600" dirty="0"/>
          </a:p>
          <a:p>
            <a:r>
              <a:rPr lang="en-US" altLang="es-MX" sz="3600" dirty="0"/>
              <a:t>Estos recursos deben administrarse de manera eficiente para alcanzar altos niveles de productividad, calidad y competitividad.</a:t>
            </a:r>
            <a:endParaRPr lang="en-US" altLang="es-MX" sz="3600" dirty="0"/>
          </a:p>
          <a:p>
            <a:endParaRPr lang="en-US" altLang="es-MX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1038225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s-MX" sz="4400" dirty="0">
                <a:sym typeface="+mn-ea"/>
              </a:rPr>
              <a:t>Gesti</a:t>
            </a:r>
            <a:r>
              <a:rPr lang="en-US" altLang="en-US" sz="4400" dirty="0">
                <a:sym typeface="+mn-ea"/>
              </a:rPr>
              <a:t>ó</a:t>
            </a:r>
            <a:r>
              <a:rPr lang="en-US" altLang="es-MX" sz="4400" dirty="0">
                <a:sym typeface="+mn-ea"/>
              </a:rPr>
              <a:t>n de los recursos aplicados a la mejora cont</a:t>
            </a:r>
            <a:r>
              <a:rPr lang="en-US" altLang="en-US" sz="4400" dirty="0">
                <a:sym typeface="+mn-ea"/>
              </a:rPr>
              <a:t>í</a:t>
            </a:r>
            <a:r>
              <a:rPr lang="en-US" altLang="es-MX" sz="4400" dirty="0">
                <a:sym typeface="+mn-ea"/>
              </a:rPr>
              <a:t>nua de los procesos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83765" y="1424940"/>
            <a:ext cx="9871075" cy="4478655"/>
          </a:xfrm>
        </p:spPr>
        <p:txBody>
          <a:bodyPr>
            <a:noAutofit/>
          </a:bodyPr>
          <a:lstStyle/>
          <a:p>
            <a:r>
              <a:rPr lang="en-US" altLang="es-MX" sz="2400" dirty="0"/>
              <a:t>En el </a:t>
            </a:r>
            <a:r>
              <a:rPr lang="en-US" altLang="en-US" sz="2400" dirty="0"/>
              <a:t>á</a:t>
            </a:r>
            <a:r>
              <a:rPr lang="en-US" altLang="es-MX" sz="2400" dirty="0"/>
              <a:t>rea de mantenimiento industrial, la correcta gesti</a:t>
            </a:r>
            <a:r>
              <a:rPr lang="en-US" altLang="en-US" sz="2400" dirty="0"/>
              <a:t>ó</a:t>
            </a:r>
            <a:r>
              <a:rPr lang="en-US" altLang="es-MX" sz="2400" dirty="0"/>
              <a:t>n de los recursos permite:</a:t>
            </a:r>
            <a:endParaRPr lang="en-US" altLang="es-MX" sz="2400" dirty="0"/>
          </a:p>
          <a:p>
            <a:r>
              <a:rPr lang="es-AR" altLang="en-US" sz="2400" dirty="0"/>
              <a:t>1. </a:t>
            </a:r>
            <a:r>
              <a:rPr lang="en-US" altLang="es-MX" sz="2400" dirty="0"/>
              <a:t>Reducir fallas y paradas imprevistas.</a:t>
            </a:r>
            <a:endParaRPr lang="en-US" altLang="es-MX" sz="2400" dirty="0"/>
          </a:p>
          <a:p>
            <a:r>
              <a:rPr lang="es-AR" altLang="en-US" sz="2400" dirty="0"/>
              <a:t>2. </a:t>
            </a:r>
            <a:r>
              <a:rPr lang="en-US" altLang="es-MX" sz="2400" dirty="0"/>
              <a:t>Disminuir costos de mantenimiento.</a:t>
            </a:r>
            <a:endParaRPr lang="en-US" altLang="es-MX" sz="2400" dirty="0"/>
          </a:p>
          <a:p>
            <a:r>
              <a:rPr lang="es-AR" altLang="en-US" sz="2400" dirty="0"/>
              <a:t>3. </a:t>
            </a:r>
            <a:r>
              <a:rPr lang="en-US" altLang="es-MX" sz="2400" dirty="0"/>
              <a:t>Mejorar la disponibilidad de los equipos.</a:t>
            </a:r>
            <a:endParaRPr lang="en-US" altLang="es-MX" sz="2400" dirty="0"/>
          </a:p>
          <a:p>
            <a:r>
              <a:rPr lang="es-AR" altLang="en-US" sz="2400" dirty="0"/>
              <a:t>4. </a:t>
            </a:r>
            <a:r>
              <a:rPr lang="en-US" altLang="es-MX" sz="2400" dirty="0"/>
              <a:t>Incrementar la seguridad laboral</a:t>
            </a:r>
            <a:r>
              <a:rPr lang="es-AR" altLang="en-US" sz="2400" dirty="0"/>
              <a:t>.</a:t>
            </a:r>
            <a:endParaRPr lang="es-AR" altLang="en-US" sz="2400" dirty="0"/>
          </a:p>
          <a:p>
            <a:r>
              <a:rPr lang="es-AR" altLang="en-US" sz="2400" dirty="0"/>
              <a:t>5. </a:t>
            </a:r>
            <a:r>
              <a:rPr lang="en-US" altLang="es-MX" sz="2400" dirty="0"/>
              <a:t>Prolongar la vida </a:t>
            </a:r>
            <a:r>
              <a:rPr lang="en-US" altLang="en-US" sz="2400" dirty="0"/>
              <a:t>ú</a:t>
            </a:r>
            <a:r>
              <a:rPr lang="en-US" altLang="es-MX" sz="2400" dirty="0"/>
              <a:t>til de los activos.</a:t>
            </a:r>
            <a:endParaRPr lang="en-US" altLang="es-MX" sz="2400" dirty="0"/>
          </a:p>
          <a:p>
            <a:r>
              <a:rPr lang="es-AR" altLang="en-US" sz="2400" dirty="0"/>
              <a:t>6. </a:t>
            </a:r>
            <a:r>
              <a:rPr lang="en-US" altLang="es-MX" sz="2400" dirty="0"/>
              <a:t>Favorecer la mejora continua de los procesos.</a:t>
            </a:r>
            <a:endParaRPr lang="en-US" altLang="es-MX" sz="2400" dirty="0"/>
          </a:p>
          <a:p>
            <a:r>
              <a:rPr lang="en-US" altLang="es-MX" sz="2400" dirty="0"/>
              <a:t>La</a:t>
            </a:r>
            <a:r>
              <a:rPr lang="en-US" altLang="es-MX" sz="2400" u="sng" dirty="0"/>
              <a:t> mejora continua</a:t>
            </a:r>
            <a:r>
              <a:rPr lang="en-US" altLang="es-MX" sz="2400" dirty="0"/>
              <a:t> consiste en realizar cambios permanentes y sistem</a:t>
            </a:r>
            <a:r>
              <a:rPr lang="en-US" altLang="en-US" sz="2400" dirty="0"/>
              <a:t>á</a:t>
            </a:r>
            <a:r>
              <a:rPr lang="en-US" altLang="es-MX" sz="2400" dirty="0"/>
              <a:t>ticos para optimizar el desempe</a:t>
            </a:r>
            <a:r>
              <a:rPr lang="en-US" altLang="en-US" sz="2400" dirty="0"/>
              <a:t>ñ</a:t>
            </a:r>
            <a:r>
              <a:rPr lang="en-US" altLang="es-MX" sz="2400" dirty="0"/>
              <a:t>o de los procesos, eliminando desperdicios y aumentando la eficiencia.</a:t>
            </a:r>
            <a:endParaRPr lang="en-US" altLang="es-MX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1038225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s-MX" sz="4400" dirty="0">
                <a:sym typeface="+mn-ea"/>
              </a:rPr>
              <a:t>Gesti</a:t>
            </a:r>
            <a:r>
              <a:rPr lang="en-US" altLang="en-US" sz="4400" dirty="0">
                <a:sym typeface="+mn-ea"/>
              </a:rPr>
              <a:t>ó</a:t>
            </a:r>
            <a:r>
              <a:rPr lang="en-US" altLang="es-MX" sz="4400" dirty="0">
                <a:sym typeface="+mn-ea"/>
              </a:rPr>
              <a:t>n de los recursos aplicados a la mejora cont</a:t>
            </a:r>
            <a:r>
              <a:rPr lang="en-US" altLang="en-US" sz="4400" dirty="0">
                <a:sym typeface="+mn-ea"/>
              </a:rPr>
              <a:t>í</a:t>
            </a:r>
            <a:r>
              <a:rPr lang="en-US" altLang="es-MX" sz="4400" dirty="0">
                <a:sym typeface="+mn-ea"/>
              </a:rPr>
              <a:t>nua de los procesos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83765" y="1699895"/>
            <a:ext cx="9871075" cy="4667885"/>
          </a:xfrm>
        </p:spPr>
        <p:txBody>
          <a:bodyPr>
            <a:noAutofit/>
          </a:bodyPr>
          <a:lstStyle/>
          <a:p>
            <a:r>
              <a:rPr lang="en-US" altLang="es-MX" sz="3600" u="sng" dirty="0"/>
              <a:t>Concepto de Recursos</a:t>
            </a:r>
            <a:r>
              <a:rPr lang="en-US" altLang="es-MX" sz="3600" dirty="0"/>
              <a:t>:</a:t>
            </a:r>
            <a:endParaRPr lang="en-US" altLang="es-MX" sz="3600" dirty="0"/>
          </a:p>
          <a:p>
            <a:r>
              <a:rPr lang="en-US" altLang="es-MX" sz="3600" dirty="0"/>
              <a:t>Los recursos son todos los medios necesarios para realizar una actividad y alcanzar un objetivo.</a:t>
            </a:r>
            <a:endParaRPr lang="en-US" altLang="es-MX" sz="3600" dirty="0"/>
          </a:p>
          <a:p>
            <a:r>
              <a:rPr lang="en-US" altLang="es-MX" sz="3600" dirty="0"/>
              <a:t>En una empresa industrial, los recursos son los elementos que permiten mantener funcionando los procesos productivos y los sistemas de mantenimiento.</a:t>
            </a:r>
            <a:endParaRPr lang="en-US" altLang="es-MX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1038225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s-MX" sz="4400" dirty="0">
                <a:sym typeface="+mn-ea"/>
              </a:rPr>
              <a:t>Gesti</a:t>
            </a:r>
            <a:r>
              <a:rPr lang="en-US" altLang="en-US" sz="4400" dirty="0">
                <a:sym typeface="+mn-ea"/>
              </a:rPr>
              <a:t>ó</a:t>
            </a:r>
            <a:r>
              <a:rPr lang="en-US" altLang="es-MX" sz="4400" dirty="0">
                <a:sym typeface="+mn-ea"/>
              </a:rPr>
              <a:t>n de los recursos aplicados a la mejora cont</a:t>
            </a:r>
            <a:r>
              <a:rPr lang="en-US" altLang="en-US" sz="4400" dirty="0">
                <a:sym typeface="+mn-ea"/>
              </a:rPr>
              <a:t>í</a:t>
            </a:r>
            <a:r>
              <a:rPr lang="en-US" altLang="es-MX" sz="4400" dirty="0">
                <a:sym typeface="+mn-ea"/>
              </a:rPr>
              <a:t>nua de los procesos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83765" y="1424940"/>
            <a:ext cx="9871075" cy="4942840"/>
          </a:xfrm>
        </p:spPr>
        <p:txBody>
          <a:bodyPr>
            <a:noAutofit/>
          </a:bodyPr>
          <a:lstStyle/>
          <a:p>
            <a:r>
              <a:rPr lang="en-US" altLang="es-MX" sz="2800" u="sng" dirty="0"/>
              <a:t>Tipos de Recursos en la Industria</a:t>
            </a:r>
            <a:r>
              <a:rPr lang="en-US" altLang="es-MX" sz="2800" dirty="0"/>
              <a:t>:</a:t>
            </a:r>
            <a:endParaRPr lang="en-US" altLang="es-MX" sz="2800" dirty="0"/>
          </a:p>
          <a:p>
            <a:r>
              <a:rPr lang="es-AR" altLang="en-US" sz="2800" b="1" dirty="0"/>
              <a:t>1. </a:t>
            </a:r>
            <a:r>
              <a:rPr lang="en-US" altLang="es-MX" sz="2800" b="1" dirty="0"/>
              <a:t>Recursos Humanos</a:t>
            </a:r>
            <a:r>
              <a:rPr lang="es-AR" altLang="en-US" sz="2800" dirty="0"/>
              <a:t>: </a:t>
            </a:r>
            <a:r>
              <a:rPr lang="en-US" altLang="es-MX" sz="2800" dirty="0"/>
              <a:t>Son las personas que participan en las actividades de mantenimiento y producci</a:t>
            </a:r>
            <a:r>
              <a:rPr lang="en-US" altLang="en-US" sz="2800" dirty="0"/>
              <a:t>ó</a:t>
            </a:r>
            <a:r>
              <a:rPr lang="en-US" altLang="es-MX" sz="2800" dirty="0"/>
              <a:t>n.</a:t>
            </a:r>
            <a:endParaRPr lang="en-US" altLang="es-MX" sz="2800" dirty="0"/>
          </a:p>
          <a:p>
            <a:r>
              <a:rPr lang="en-US" altLang="es-MX" sz="2800" u="sng" dirty="0"/>
              <a:t>Ejemplos</a:t>
            </a:r>
            <a:r>
              <a:rPr lang="en-US" altLang="es-MX" sz="2800" dirty="0"/>
              <a:t>:</a:t>
            </a:r>
            <a:r>
              <a:rPr lang="es-AR" altLang="en-US" sz="2800" dirty="0"/>
              <a:t> </a:t>
            </a:r>
            <a:r>
              <a:rPr lang="en-US" altLang="es-MX" sz="2800" dirty="0"/>
              <a:t>T</a:t>
            </a:r>
            <a:r>
              <a:rPr lang="en-US" altLang="en-US" sz="2800" dirty="0"/>
              <a:t>é</a:t>
            </a:r>
            <a:r>
              <a:rPr lang="en-US" altLang="es-MX" sz="2800" dirty="0"/>
              <a:t>cnicos de mantenimiento</a:t>
            </a:r>
            <a:r>
              <a:rPr lang="es-AR" altLang="en-US" sz="2800" dirty="0"/>
              <a:t> - </a:t>
            </a:r>
            <a:r>
              <a:rPr lang="en-US" altLang="es-MX" sz="2800" dirty="0"/>
              <a:t>Ingenieros</a:t>
            </a:r>
            <a:r>
              <a:rPr lang="es-AR" altLang="en-US" sz="2800" dirty="0"/>
              <a:t> - </a:t>
            </a:r>
            <a:r>
              <a:rPr lang="en-US" altLang="es-MX" sz="2800" dirty="0"/>
              <a:t>Supervisores</a:t>
            </a:r>
            <a:r>
              <a:rPr lang="es-AR" altLang="en-US" sz="2800" dirty="0"/>
              <a:t> - </a:t>
            </a:r>
            <a:r>
              <a:rPr lang="en-US" altLang="es-MX" sz="2800" dirty="0"/>
              <a:t>Operadores</a:t>
            </a:r>
            <a:r>
              <a:rPr lang="es-AR" altLang="en-US" sz="2800" dirty="0"/>
              <a:t> - </a:t>
            </a:r>
            <a:r>
              <a:rPr lang="en-US" altLang="es-MX" sz="2800" dirty="0"/>
              <a:t>Planificadores</a:t>
            </a:r>
            <a:r>
              <a:rPr lang="es-AR" altLang="en-US" sz="2800" dirty="0"/>
              <a:t>.</a:t>
            </a:r>
            <a:endParaRPr lang="es-AR" altLang="en-US" sz="2800" dirty="0"/>
          </a:p>
          <a:p>
            <a:r>
              <a:rPr lang="en-US" altLang="es-MX" sz="2800" u="sng" dirty="0"/>
              <a:t>Importancia</a:t>
            </a:r>
            <a:r>
              <a:rPr lang="en-US" altLang="es-MX" sz="2800" dirty="0"/>
              <a:t>:</a:t>
            </a:r>
            <a:endParaRPr lang="en-US" altLang="es-MX" sz="2800" dirty="0"/>
          </a:p>
          <a:p>
            <a:r>
              <a:rPr lang="en-US" altLang="es-MX" sz="2800" dirty="0"/>
              <a:t>Su capacitaci</a:t>
            </a:r>
            <a:r>
              <a:rPr lang="en-US" altLang="en-US" sz="2800" dirty="0"/>
              <a:t>ó</a:t>
            </a:r>
            <a:r>
              <a:rPr lang="en-US" altLang="es-MX" sz="2800" dirty="0"/>
              <a:t>n influye directamente en la calidad del trabajo</a:t>
            </a:r>
            <a:r>
              <a:rPr lang="es-AR" altLang="en-US" sz="2800" dirty="0"/>
              <a:t>.</a:t>
            </a:r>
            <a:endParaRPr lang="es-AR" altLang="en-US" sz="2800" dirty="0"/>
          </a:p>
          <a:p>
            <a:r>
              <a:rPr lang="en-US" altLang="es-MX" sz="2800" dirty="0"/>
              <a:t>La experiencia reduce errores.</a:t>
            </a:r>
            <a:endParaRPr lang="en-US" altLang="es-MX" sz="2800" dirty="0"/>
          </a:p>
          <a:p>
            <a:r>
              <a:rPr lang="en-US" altLang="es-MX" sz="2800" dirty="0"/>
              <a:t>El compromiso favorece la mejora continua.</a:t>
            </a:r>
            <a:endParaRPr lang="en-US" altLang="es-MX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1038225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s-MX" sz="4400" dirty="0">
                <a:sym typeface="+mn-ea"/>
              </a:rPr>
              <a:t>Gesti</a:t>
            </a:r>
            <a:r>
              <a:rPr lang="en-US" altLang="en-US" sz="4400" dirty="0">
                <a:sym typeface="+mn-ea"/>
              </a:rPr>
              <a:t>ó</a:t>
            </a:r>
            <a:r>
              <a:rPr lang="en-US" altLang="es-MX" sz="4400" dirty="0">
                <a:sym typeface="+mn-ea"/>
              </a:rPr>
              <a:t>n de los recursos aplicados a la mejora cont</a:t>
            </a:r>
            <a:r>
              <a:rPr lang="en-US" altLang="en-US" sz="4400" dirty="0">
                <a:sym typeface="+mn-ea"/>
              </a:rPr>
              <a:t>í</a:t>
            </a:r>
            <a:r>
              <a:rPr lang="en-US" altLang="es-MX" sz="4400" dirty="0">
                <a:sym typeface="+mn-ea"/>
              </a:rPr>
              <a:t>nua de los procesos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83765" y="1975485"/>
            <a:ext cx="9871075" cy="4667885"/>
          </a:xfrm>
        </p:spPr>
        <p:txBody>
          <a:bodyPr>
            <a:noAutofit/>
          </a:bodyPr>
          <a:lstStyle/>
          <a:p>
            <a:r>
              <a:rPr lang="en-US" altLang="es-MX" sz="2800" b="1" dirty="0"/>
              <a:t>2</a:t>
            </a:r>
            <a:r>
              <a:rPr lang="es-AR" altLang="en-US" sz="2800" b="1" dirty="0"/>
              <a:t>. </a:t>
            </a:r>
            <a:r>
              <a:rPr lang="en-US" altLang="es-MX" sz="2800" b="1" dirty="0"/>
              <a:t>Recursos Materiales</a:t>
            </a:r>
            <a:r>
              <a:rPr lang="es-AR" altLang="en-US" sz="2800" dirty="0"/>
              <a:t>: </a:t>
            </a:r>
            <a:r>
              <a:rPr lang="en-US" altLang="es-MX" sz="2800" dirty="0"/>
              <a:t>Son los bienes f</a:t>
            </a:r>
            <a:r>
              <a:rPr lang="en-US" altLang="en-US" sz="2800" dirty="0"/>
              <a:t>í</a:t>
            </a:r>
            <a:r>
              <a:rPr lang="en-US" altLang="es-MX" sz="2800" dirty="0"/>
              <a:t>sicos necesarios para realizar </a:t>
            </a:r>
            <a:r>
              <a:rPr lang="es-AR" altLang="en-US" sz="2800" dirty="0"/>
              <a:t>cualquier tipo de </a:t>
            </a:r>
            <a:r>
              <a:rPr lang="en-US" altLang="es-MX" sz="2800" dirty="0"/>
              <a:t>tareas.</a:t>
            </a:r>
            <a:endParaRPr lang="en-US" altLang="es-MX" sz="2800" dirty="0"/>
          </a:p>
          <a:p>
            <a:r>
              <a:rPr lang="en-US" altLang="es-MX" sz="2800" u="sng" dirty="0"/>
              <a:t>Ejemplos</a:t>
            </a:r>
            <a:r>
              <a:rPr lang="en-US" altLang="es-MX" sz="2800" dirty="0"/>
              <a:t>:</a:t>
            </a:r>
            <a:r>
              <a:rPr lang="es-AR" altLang="en-US" sz="2800" dirty="0"/>
              <a:t> </a:t>
            </a:r>
            <a:r>
              <a:rPr lang="en-US" altLang="es-MX" sz="2800" dirty="0"/>
              <a:t>Repuestos</a:t>
            </a:r>
            <a:r>
              <a:rPr lang="es-AR" altLang="en-US" sz="2800" dirty="0"/>
              <a:t> - </a:t>
            </a:r>
            <a:r>
              <a:rPr lang="en-US" altLang="es-MX" sz="2800" dirty="0"/>
              <a:t>Herramientas</a:t>
            </a:r>
            <a:r>
              <a:rPr lang="es-AR" altLang="en-US" sz="2800" dirty="0"/>
              <a:t> - </a:t>
            </a:r>
            <a:r>
              <a:rPr lang="en-US" altLang="es-MX" sz="2800" dirty="0"/>
              <a:t>Lubricantes</a:t>
            </a:r>
            <a:r>
              <a:rPr lang="es-AR" altLang="en-US" sz="2800" dirty="0"/>
              <a:t> - </a:t>
            </a:r>
            <a:r>
              <a:rPr lang="en-US" altLang="es-MX" sz="2800" dirty="0"/>
              <a:t>Elementos de protecci</a:t>
            </a:r>
            <a:r>
              <a:rPr lang="en-US" altLang="en-US" sz="2800" dirty="0"/>
              <a:t>ó</a:t>
            </a:r>
            <a:r>
              <a:rPr lang="en-US" altLang="es-MX" sz="2800" dirty="0"/>
              <a:t>n personal</a:t>
            </a:r>
            <a:r>
              <a:rPr lang="es-AR" altLang="en-US" sz="2800" dirty="0"/>
              <a:t> - </a:t>
            </a:r>
            <a:r>
              <a:rPr lang="en-US" altLang="es-MX" sz="2800" dirty="0"/>
              <a:t>Materiales consumibles</a:t>
            </a:r>
            <a:r>
              <a:rPr lang="es-AR" altLang="en-US" sz="2800" dirty="0"/>
              <a:t>.</a:t>
            </a:r>
            <a:endParaRPr lang="es-AR" altLang="en-US" sz="2800" dirty="0"/>
          </a:p>
          <a:p>
            <a:endParaRPr lang="en-US" altLang="es-MX" sz="2800" u="sng" dirty="0"/>
          </a:p>
          <a:p>
            <a:r>
              <a:rPr lang="en-US" altLang="es-MX" sz="2800" u="sng" dirty="0"/>
              <a:t>Importancia</a:t>
            </a:r>
            <a:r>
              <a:rPr lang="en-US" altLang="es-MX" sz="2800" dirty="0"/>
              <a:t>:</a:t>
            </a:r>
            <a:endParaRPr lang="en-US" altLang="es-MX" sz="2800" dirty="0"/>
          </a:p>
          <a:p>
            <a:r>
              <a:rPr lang="en-US" altLang="es-MX" sz="2800" dirty="0"/>
              <a:t>La falta de materiales genera demoras.</a:t>
            </a:r>
            <a:endParaRPr lang="en-US" altLang="es-MX" sz="2800" dirty="0"/>
          </a:p>
          <a:p>
            <a:r>
              <a:rPr lang="en-US" altLang="es-MX" sz="2800" dirty="0"/>
              <a:t>Un stock adecuado evita paradas prolongadas.</a:t>
            </a:r>
            <a:endParaRPr lang="en-US" altLang="es-MX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1038225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s-MX" sz="4400" dirty="0">
                <a:sym typeface="+mn-ea"/>
              </a:rPr>
              <a:t>Gesti</a:t>
            </a:r>
            <a:r>
              <a:rPr lang="en-US" altLang="en-US" sz="4400" dirty="0">
                <a:sym typeface="+mn-ea"/>
              </a:rPr>
              <a:t>ó</a:t>
            </a:r>
            <a:r>
              <a:rPr lang="en-US" altLang="es-MX" sz="4400" dirty="0">
                <a:sym typeface="+mn-ea"/>
              </a:rPr>
              <a:t>n de los recursos aplicados a la mejora cont</a:t>
            </a:r>
            <a:r>
              <a:rPr lang="en-US" altLang="en-US" sz="4400" dirty="0">
                <a:sym typeface="+mn-ea"/>
              </a:rPr>
              <a:t>í</a:t>
            </a:r>
            <a:r>
              <a:rPr lang="en-US" altLang="es-MX" sz="4400" dirty="0">
                <a:sym typeface="+mn-ea"/>
              </a:rPr>
              <a:t>nua de los procesos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83765" y="1715135"/>
            <a:ext cx="9871075" cy="4928235"/>
          </a:xfrm>
        </p:spPr>
        <p:txBody>
          <a:bodyPr>
            <a:noAutofit/>
          </a:bodyPr>
          <a:lstStyle/>
          <a:p>
            <a:r>
              <a:rPr lang="es-AR" altLang="en-US" sz="3200" b="1" dirty="0"/>
              <a:t>3. </a:t>
            </a:r>
            <a:r>
              <a:rPr lang="en-US" altLang="es-MX" sz="3200" dirty="0"/>
              <a:t> </a:t>
            </a:r>
            <a:r>
              <a:rPr lang="en-US" altLang="es-MX" sz="3200" b="1" dirty="0"/>
              <a:t>Recursos Tecnol</a:t>
            </a:r>
            <a:r>
              <a:rPr lang="en-US" altLang="en-US" sz="3200" b="1" dirty="0"/>
              <a:t>ó</a:t>
            </a:r>
            <a:r>
              <a:rPr lang="en-US" altLang="es-MX" sz="3200" b="1" dirty="0"/>
              <a:t>gicos</a:t>
            </a:r>
            <a:r>
              <a:rPr lang="es-AR" altLang="en-US" sz="3200" dirty="0"/>
              <a:t>: </a:t>
            </a:r>
            <a:r>
              <a:rPr lang="en-US" altLang="es-MX" sz="3200" dirty="0"/>
              <a:t>Incluyen equipos y sistemas de apoyo.</a:t>
            </a:r>
            <a:endParaRPr lang="en-US" altLang="es-MX" sz="3200" dirty="0"/>
          </a:p>
          <a:p>
            <a:r>
              <a:rPr lang="en-US" altLang="es-MX" sz="3200" u="sng" dirty="0"/>
              <a:t>Ejemplos</a:t>
            </a:r>
            <a:r>
              <a:rPr lang="en-US" altLang="es-MX" sz="3200" dirty="0"/>
              <a:t>:</a:t>
            </a:r>
            <a:r>
              <a:rPr lang="es-AR" altLang="en-US" sz="3200" dirty="0"/>
              <a:t> </a:t>
            </a:r>
            <a:r>
              <a:rPr lang="en-US" altLang="es-MX" sz="3200" dirty="0"/>
              <a:t>Software CMMS</a:t>
            </a:r>
            <a:r>
              <a:rPr lang="es-AR" altLang="en-US" sz="3200" dirty="0"/>
              <a:t> - </a:t>
            </a:r>
            <a:r>
              <a:rPr lang="en-US" altLang="es-MX" sz="3200" dirty="0"/>
              <a:t>Instrumentos de medici</a:t>
            </a:r>
            <a:r>
              <a:rPr lang="en-US" altLang="en-US" sz="3200" dirty="0"/>
              <a:t>ó</a:t>
            </a:r>
            <a:r>
              <a:rPr lang="en-US" altLang="es-MX" sz="3200" dirty="0"/>
              <a:t>n</a:t>
            </a:r>
            <a:r>
              <a:rPr lang="es-AR" altLang="en-US" sz="3200" dirty="0"/>
              <a:t> - </a:t>
            </a:r>
            <a:r>
              <a:rPr lang="en-US" altLang="es-MX" sz="3200" dirty="0"/>
              <a:t>Sensores predictivos</a:t>
            </a:r>
            <a:r>
              <a:rPr lang="es-AR" altLang="en-US" sz="3200" dirty="0"/>
              <a:t> - </a:t>
            </a:r>
            <a:r>
              <a:rPr lang="en-US" altLang="es-MX" sz="3200" dirty="0"/>
              <a:t>Equipos de diagn</a:t>
            </a:r>
            <a:r>
              <a:rPr lang="en-US" altLang="en-US" sz="3200" dirty="0"/>
              <a:t>ó</a:t>
            </a:r>
            <a:r>
              <a:rPr lang="en-US" altLang="es-MX" sz="3200" dirty="0"/>
              <a:t>stico.</a:t>
            </a:r>
            <a:endParaRPr lang="en-US" altLang="es-MX" sz="3200" dirty="0"/>
          </a:p>
          <a:p>
            <a:pPr>
              <a:lnSpc>
                <a:spcPct val="100000"/>
              </a:lnSpc>
            </a:pPr>
            <a:r>
              <a:rPr lang="en-US" altLang="es-MX" sz="3200" u="sng" dirty="0"/>
              <a:t>Importancia</a:t>
            </a:r>
            <a:r>
              <a:rPr lang="en-US" altLang="es-MX" sz="3200" dirty="0"/>
              <a:t>:</a:t>
            </a:r>
            <a:endParaRPr lang="en-US" altLang="es-MX" sz="3200" dirty="0"/>
          </a:p>
          <a:p>
            <a:r>
              <a:rPr lang="en-US" altLang="es-MX" sz="3200" dirty="0"/>
              <a:t>Mejoran la planificaci</a:t>
            </a:r>
            <a:r>
              <a:rPr lang="en-US" altLang="en-US" sz="3200" dirty="0"/>
              <a:t>ó</a:t>
            </a:r>
            <a:r>
              <a:rPr lang="en-US" altLang="es-MX" sz="3200" dirty="0"/>
              <a:t>n y el control.</a:t>
            </a:r>
            <a:endParaRPr lang="en-US" altLang="es-MX" sz="3200" dirty="0"/>
          </a:p>
          <a:p>
            <a:r>
              <a:rPr lang="en-US" altLang="es-MX" sz="3200" dirty="0"/>
              <a:t>Permiten anticipar fallas.</a:t>
            </a:r>
            <a:endParaRPr lang="en-US" altLang="es-MX" sz="3200" dirty="0"/>
          </a:p>
          <a:p>
            <a:endParaRPr lang="en-US" altLang="es-MX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1038225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s-MX" sz="4400" dirty="0">
                <a:sym typeface="+mn-ea"/>
              </a:rPr>
              <a:t>Gesti</a:t>
            </a:r>
            <a:r>
              <a:rPr lang="en-US" altLang="en-US" sz="4400" dirty="0">
                <a:sym typeface="+mn-ea"/>
              </a:rPr>
              <a:t>ó</a:t>
            </a:r>
            <a:r>
              <a:rPr lang="en-US" altLang="es-MX" sz="4400" dirty="0">
                <a:sym typeface="+mn-ea"/>
              </a:rPr>
              <a:t>n de los recursos aplicados a la mejora cont</a:t>
            </a:r>
            <a:r>
              <a:rPr lang="en-US" altLang="en-US" sz="4400" dirty="0">
                <a:sym typeface="+mn-ea"/>
              </a:rPr>
              <a:t>í</a:t>
            </a:r>
            <a:r>
              <a:rPr lang="en-US" altLang="es-MX" sz="4400" dirty="0">
                <a:sym typeface="+mn-ea"/>
              </a:rPr>
              <a:t>nua de los procesos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83765" y="1570355"/>
            <a:ext cx="9871075" cy="5073015"/>
          </a:xfrm>
        </p:spPr>
        <p:txBody>
          <a:bodyPr>
            <a:noAutofit/>
          </a:bodyPr>
          <a:lstStyle/>
          <a:p>
            <a:r>
              <a:rPr lang="es-AR" altLang="en-US" sz="3200" b="1" dirty="0"/>
              <a:t>4. </a:t>
            </a:r>
            <a:r>
              <a:rPr lang="en-US" altLang="es-MX" sz="3200" dirty="0"/>
              <a:t> </a:t>
            </a:r>
            <a:r>
              <a:rPr lang="en-US" altLang="es-MX" sz="3200" b="1" dirty="0"/>
              <a:t>Recursos Financieros</a:t>
            </a:r>
            <a:r>
              <a:rPr lang="es-AR" altLang="en-US" sz="3200" dirty="0"/>
              <a:t>: </a:t>
            </a:r>
            <a:r>
              <a:rPr lang="en-US" altLang="es-MX" sz="3200" dirty="0"/>
              <a:t>Son los fondos destinados al mantenimiento.</a:t>
            </a:r>
            <a:endParaRPr lang="en-US" altLang="es-MX" sz="3200" u="sng" dirty="0"/>
          </a:p>
          <a:p>
            <a:r>
              <a:rPr lang="en-US" altLang="es-MX" sz="3200" u="sng" dirty="0"/>
              <a:t>Ejemplos</a:t>
            </a:r>
            <a:r>
              <a:rPr lang="en-US" altLang="es-MX" sz="3200" dirty="0"/>
              <a:t>:</a:t>
            </a:r>
            <a:r>
              <a:rPr lang="es-AR" altLang="en-US" sz="3200" dirty="0"/>
              <a:t> </a:t>
            </a:r>
            <a:r>
              <a:rPr lang="en-US" altLang="es-MX" sz="3200" dirty="0"/>
              <a:t>Presupuesto anual</a:t>
            </a:r>
            <a:r>
              <a:rPr lang="es-AR" altLang="en-US" sz="3200" dirty="0"/>
              <a:t> - </a:t>
            </a:r>
            <a:r>
              <a:rPr lang="en-US" altLang="es-MX" sz="3200" dirty="0"/>
              <a:t>Inversiones en herramientas</a:t>
            </a:r>
            <a:r>
              <a:rPr lang="es-AR" altLang="en-US" sz="3200" dirty="0"/>
              <a:t> - </a:t>
            </a:r>
            <a:r>
              <a:rPr lang="en-US" altLang="es-MX" sz="3200" dirty="0"/>
              <a:t>Contrataci</a:t>
            </a:r>
            <a:r>
              <a:rPr lang="en-US" altLang="en-US" sz="3200" dirty="0"/>
              <a:t>ó</a:t>
            </a:r>
            <a:r>
              <a:rPr lang="en-US" altLang="es-MX" sz="3200" dirty="0"/>
              <a:t>n de servicios externos.</a:t>
            </a:r>
            <a:endParaRPr lang="en-US" altLang="es-MX" sz="3200" dirty="0"/>
          </a:p>
          <a:p>
            <a:pPr>
              <a:lnSpc>
                <a:spcPct val="100000"/>
              </a:lnSpc>
            </a:pPr>
            <a:r>
              <a:rPr lang="en-US" altLang="es-MX" sz="3200" u="sng" dirty="0"/>
              <a:t>Importancia</a:t>
            </a:r>
            <a:r>
              <a:rPr lang="en-US" altLang="es-MX" sz="3200" dirty="0"/>
              <a:t>:</a:t>
            </a:r>
            <a:endParaRPr lang="en-US" altLang="es-MX" sz="3200" dirty="0"/>
          </a:p>
          <a:p>
            <a:r>
              <a:rPr lang="en-US" altLang="es-MX" sz="3200" dirty="0"/>
              <a:t>Permiten ejecutar acciones preventivas y predictivas.</a:t>
            </a:r>
            <a:endParaRPr lang="en-US" altLang="es-MX" sz="3200" dirty="0"/>
          </a:p>
          <a:p>
            <a:r>
              <a:rPr lang="en-US" altLang="es-MX" sz="3200" dirty="0"/>
              <a:t>Evitan costos mayores por fallas.</a:t>
            </a:r>
            <a:endParaRPr lang="en-US" altLang="es-MX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1038225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s-MX" sz="4400" dirty="0">
                <a:sym typeface="+mn-ea"/>
              </a:rPr>
              <a:t>Gesti</a:t>
            </a:r>
            <a:r>
              <a:rPr lang="en-US" altLang="en-US" sz="4400" dirty="0">
                <a:sym typeface="+mn-ea"/>
              </a:rPr>
              <a:t>ó</a:t>
            </a:r>
            <a:r>
              <a:rPr lang="en-US" altLang="es-MX" sz="4400" dirty="0">
                <a:sym typeface="+mn-ea"/>
              </a:rPr>
              <a:t>n de los recursos aplicados a la mejora cont</a:t>
            </a:r>
            <a:r>
              <a:rPr lang="en-US" altLang="en-US" sz="4400" dirty="0">
                <a:sym typeface="+mn-ea"/>
              </a:rPr>
              <a:t>í</a:t>
            </a:r>
            <a:r>
              <a:rPr lang="en-US" altLang="es-MX" sz="4400" dirty="0">
                <a:sym typeface="+mn-ea"/>
              </a:rPr>
              <a:t>nua de los procesos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83765" y="1570355"/>
            <a:ext cx="9871075" cy="5073015"/>
          </a:xfrm>
        </p:spPr>
        <p:txBody>
          <a:bodyPr>
            <a:noAutofit/>
          </a:bodyPr>
          <a:lstStyle/>
          <a:p>
            <a:r>
              <a:rPr lang="es-AR" altLang="en-US" sz="4000" b="1" dirty="0"/>
              <a:t>5. </a:t>
            </a:r>
            <a:r>
              <a:rPr lang="en-US" altLang="es-MX" sz="4000" dirty="0"/>
              <a:t> </a:t>
            </a:r>
            <a:r>
              <a:rPr lang="en-US" altLang="es-MX" sz="4000" b="1" dirty="0"/>
              <a:t>Recursos de Tiempo</a:t>
            </a:r>
            <a:r>
              <a:rPr lang="es-AR" altLang="en-US" sz="4000" dirty="0"/>
              <a:t>: </a:t>
            </a:r>
            <a:r>
              <a:rPr lang="en-US" altLang="es-MX" sz="4000" dirty="0"/>
              <a:t>Representan las horas disponibles para realizar tareas.</a:t>
            </a:r>
            <a:endParaRPr lang="en-US" altLang="es-MX" sz="4000" u="sng" dirty="0"/>
          </a:p>
          <a:p>
            <a:pPr>
              <a:lnSpc>
                <a:spcPct val="100000"/>
              </a:lnSpc>
            </a:pPr>
            <a:r>
              <a:rPr lang="en-US" altLang="es-MX" sz="4000" u="sng" dirty="0"/>
              <a:t>Importancia</a:t>
            </a:r>
            <a:r>
              <a:rPr lang="en-US" altLang="es-MX" sz="4000" dirty="0"/>
              <a:t>:</a:t>
            </a:r>
            <a:endParaRPr lang="en-US" altLang="es-MX" sz="4000" dirty="0"/>
          </a:p>
          <a:p>
            <a:r>
              <a:rPr lang="en-US" altLang="es-MX" sz="4000" dirty="0"/>
              <a:t>Una buena planificaci</a:t>
            </a:r>
            <a:r>
              <a:rPr lang="en-US" altLang="en-US" sz="4000" dirty="0"/>
              <a:t>ó</a:t>
            </a:r>
            <a:r>
              <a:rPr lang="en-US" altLang="es-MX" sz="4000" dirty="0"/>
              <a:t>n optimiza tiempos.</a:t>
            </a:r>
            <a:endParaRPr lang="en-US" altLang="es-MX" sz="4000" dirty="0"/>
          </a:p>
          <a:p>
            <a:r>
              <a:rPr lang="en-US" altLang="es-MX" sz="4000" dirty="0"/>
              <a:t>Reduce tiempos muertos.</a:t>
            </a:r>
            <a:endParaRPr lang="en-US" altLang="es-MX" sz="4000" dirty="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4796</Words>
  <Application>WPS Presentation</Application>
  <PresentationFormat>Panorámica</PresentationFormat>
  <Paragraphs>117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5" baseType="lpstr">
      <vt:lpstr>Arial</vt:lpstr>
      <vt:lpstr>SimSun</vt:lpstr>
      <vt:lpstr>Wingdings</vt:lpstr>
      <vt:lpstr>Wingdings 3</vt:lpstr>
      <vt:lpstr>Arial</vt:lpstr>
      <vt:lpstr>Century Gothic</vt:lpstr>
      <vt:lpstr>Microsoft YaHei</vt:lpstr>
      <vt:lpstr>Arial Unicode MS</vt:lpstr>
      <vt:lpstr>Calibri</vt:lpstr>
      <vt:lpstr>Wingdings</vt:lpstr>
      <vt:lpstr>Espiral</vt:lpstr>
      <vt:lpstr>GESTIÓN DE MANTENIMIENTO II</vt:lpstr>
      <vt:lpstr>INVENTARIOS</vt:lpstr>
      <vt:lpstr>Gestión de los recursos aplicados a la mejora contínua de los procesos</vt:lpstr>
      <vt:lpstr>Gestión de los recursos aplicados a la mejora contínua de los procesos</vt:lpstr>
      <vt:lpstr>Gestión de los recursos aplicados a la mejora contínua de los procesos</vt:lpstr>
      <vt:lpstr>Gestión de los recursos aplicados a la mejora contínua de los procesos</vt:lpstr>
      <vt:lpstr>Gestión de los recursos aplicados a la mejora contínua de los procesos</vt:lpstr>
      <vt:lpstr>Gestión de los recursos aplicados a la mejora contínua de los procesos</vt:lpstr>
      <vt:lpstr>Gestión de los recursos aplicados a la mejora contínua de los procesos</vt:lpstr>
      <vt:lpstr>Gestión de los recursos aplicados a la mejora contínua de los procesos</vt:lpstr>
      <vt:lpstr>Gestión de los recursos aplicados a la mejora contínua de los procesos</vt:lpstr>
      <vt:lpstr>Gestión de los recursos aplicados a la mejora contínua de los procesos</vt:lpstr>
      <vt:lpstr>Gestión de los recursos aplicados a la mejora contínua de los procesos</vt:lpstr>
      <vt:lpstr>Gestión de los recursos aplicados a la mejora contínua de los procesos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Carlos Muñoz</dc:creator>
  <cp:lastModifiedBy>juan_</cp:lastModifiedBy>
  <cp:revision>29</cp:revision>
  <dcterms:created xsi:type="dcterms:W3CDTF">2025-08-19T22:15:00Z</dcterms:created>
  <dcterms:modified xsi:type="dcterms:W3CDTF">2026-05-22T01:19:42Z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353DE792DE154FA885D02C69339E30E4_13</vt:lpwstr>
  </property>
  <property fmtid="{D5CDD505-2E9C-101B-9397-08002B2CF9AE}" pid="3" name="KSOProductBuildVer">
    <vt:lpwstr>2058-12.1.0.26372</vt:lpwstr>
  </property>
</Properties>
</file>