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E7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8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0AD67-0C83-46F0-99B3-59A56DFB21F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AR"/>
        </a:p>
      </dgm:t>
    </dgm:pt>
    <dgm:pt modelId="{A0857E02-D6DF-4EE7-8212-E14DCCBCE134}">
      <dgm:prSet phldrT="[Texto]" custT="1"/>
      <dgm:spPr/>
      <dgm:t>
        <a:bodyPr/>
        <a:lstStyle/>
        <a:p>
          <a:r>
            <a:rPr lang="es-AR" sz="3600" dirty="0"/>
            <a:t>UO2</a:t>
          </a:r>
        </a:p>
      </dgm:t>
    </dgm:pt>
    <dgm:pt modelId="{5A4C82C1-F082-42CA-BB82-BB66CF1E8554}" type="parTrans" cxnId="{73C637F5-6BEF-49B8-8C0C-5F59C592242C}">
      <dgm:prSet/>
      <dgm:spPr/>
      <dgm:t>
        <a:bodyPr/>
        <a:lstStyle/>
        <a:p>
          <a:endParaRPr lang="es-AR"/>
        </a:p>
      </dgm:t>
    </dgm:pt>
    <dgm:pt modelId="{AE58017C-F8AC-4619-BF80-4EF09CB8D28F}" type="sibTrans" cxnId="{73C637F5-6BEF-49B8-8C0C-5F59C592242C}">
      <dgm:prSet/>
      <dgm:spPr/>
      <dgm:t>
        <a:bodyPr/>
        <a:lstStyle/>
        <a:p>
          <a:r>
            <a:rPr lang="es-AR" dirty="0"/>
            <a:t>UO1</a:t>
          </a:r>
        </a:p>
      </dgm:t>
    </dgm:pt>
    <dgm:pt modelId="{0EBB3D85-6108-471A-83B3-2AC111DE3C4B}" type="pres">
      <dgm:prSet presAssocID="{BCC0AD67-0C83-46F0-99B3-59A56DFB21FA}" presName="Name0" presStyleCnt="0">
        <dgm:presLayoutVars>
          <dgm:chMax/>
          <dgm:chPref/>
          <dgm:dir/>
          <dgm:animLvl val="lvl"/>
        </dgm:presLayoutVars>
      </dgm:prSet>
      <dgm:spPr/>
    </dgm:pt>
    <dgm:pt modelId="{88C905B3-35A3-496C-930A-C64BE454B3C1}" type="pres">
      <dgm:prSet presAssocID="{A0857E02-D6DF-4EE7-8212-E14DCCBCE134}" presName="composite" presStyleCnt="0"/>
      <dgm:spPr/>
    </dgm:pt>
    <dgm:pt modelId="{568EBAE0-4DA5-4C64-9CE6-3A105BB25E7E}" type="pres">
      <dgm:prSet presAssocID="{A0857E02-D6DF-4EE7-8212-E14DCCBCE134}" presName="Parent1" presStyleLbl="node1" presStyleIdx="0" presStyleCnt="2" custScaleX="87392" custScaleY="78569" custLinFactX="99300" custLinFactNeighborX="100000" custLinFactNeighborY="-12656">
        <dgm:presLayoutVars>
          <dgm:chMax val="1"/>
          <dgm:chPref val="1"/>
          <dgm:bulletEnabled val="1"/>
        </dgm:presLayoutVars>
      </dgm:prSet>
      <dgm:spPr/>
    </dgm:pt>
    <dgm:pt modelId="{61769933-8075-4639-B76E-16E8B77E0CCB}" type="pres">
      <dgm:prSet presAssocID="{A0857E02-D6DF-4EE7-8212-E14DCCBCE134}" presName="Childtext1" presStyleLbl="revTx" presStyleIdx="0" presStyleCnt="1">
        <dgm:presLayoutVars>
          <dgm:chMax val="0"/>
          <dgm:chPref val="0"/>
          <dgm:bulletEnabled val="1"/>
        </dgm:presLayoutVars>
      </dgm:prSet>
      <dgm:spPr/>
    </dgm:pt>
    <dgm:pt modelId="{1A0984D7-FCA9-427E-AA65-8B0A1192CA0A}" type="pres">
      <dgm:prSet presAssocID="{A0857E02-D6DF-4EE7-8212-E14DCCBCE134}" presName="BalanceSpacing" presStyleCnt="0"/>
      <dgm:spPr/>
    </dgm:pt>
    <dgm:pt modelId="{2AF59F0D-6DAE-417B-9AE3-56E23D8B4296}" type="pres">
      <dgm:prSet presAssocID="{A0857E02-D6DF-4EE7-8212-E14DCCBCE134}" presName="BalanceSpacing1" presStyleCnt="0"/>
      <dgm:spPr/>
    </dgm:pt>
    <dgm:pt modelId="{D80C594D-6396-44EC-8409-CA908A100044}" type="pres">
      <dgm:prSet presAssocID="{AE58017C-F8AC-4619-BF80-4EF09CB8D28F}" presName="Accent1Text" presStyleLbl="node1" presStyleIdx="1" presStyleCnt="2" custScaleX="86725" custScaleY="76059" custLinFactX="100000" custLinFactNeighborX="102942" custLinFactNeighborY="49459"/>
      <dgm:spPr/>
    </dgm:pt>
  </dgm:ptLst>
  <dgm:cxnLst>
    <dgm:cxn modelId="{F2B02B31-FADE-41E0-B230-15E740D675D8}" type="presOf" srcId="{A0857E02-D6DF-4EE7-8212-E14DCCBCE134}" destId="{568EBAE0-4DA5-4C64-9CE6-3A105BB25E7E}" srcOrd="0" destOrd="0" presId="urn:microsoft.com/office/officeart/2008/layout/AlternatingHexagons"/>
    <dgm:cxn modelId="{CC90474B-35D1-4D2B-9CE8-002730A75FEA}" type="presOf" srcId="{AE58017C-F8AC-4619-BF80-4EF09CB8D28F}" destId="{D80C594D-6396-44EC-8409-CA908A100044}" srcOrd="0" destOrd="0" presId="urn:microsoft.com/office/officeart/2008/layout/AlternatingHexagons"/>
    <dgm:cxn modelId="{DB6C7374-87CF-4D8C-9C9A-AA99E23861B2}" type="presOf" srcId="{BCC0AD67-0C83-46F0-99B3-59A56DFB21FA}" destId="{0EBB3D85-6108-471A-83B3-2AC111DE3C4B}" srcOrd="0" destOrd="0" presId="urn:microsoft.com/office/officeart/2008/layout/AlternatingHexagons"/>
    <dgm:cxn modelId="{73C637F5-6BEF-49B8-8C0C-5F59C592242C}" srcId="{BCC0AD67-0C83-46F0-99B3-59A56DFB21FA}" destId="{A0857E02-D6DF-4EE7-8212-E14DCCBCE134}" srcOrd="0" destOrd="0" parTransId="{5A4C82C1-F082-42CA-BB82-BB66CF1E8554}" sibTransId="{AE58017C-F8AC-4619-BF80-4EF09CB8D28F}"/>
    <dgm:cxn modelId="{8792289C-8FD2-45B9-AA06-0CFA06B1FB33}" type="presParOf" srcId="{0EBB3D85-6108-471A-83B3-2AC111DE3C4B}" destId="{88C905B3-35A3-496C-930A-C64BE454B3C1}" srcOrd="0" destOrd="0" presId="urn:microsoft.com/office/officeart/2008/layout/AlternatingHexagons"/>
    <dgm:cxn modelId="{46D0E13D-C002-4BDB-8503-E56690BB5DF0}" type="presParOf" srcId="{88C905B3-35A3-496C-930A-C64BE454B3C1}" destId="{568EBAE0-4DA5-4C64-9CE6-3A105BB25E7E}" srcOrd="0" destOrd="0" presId="urn:microsoft.com/office/officeart/2008/layout/AlternatingHexagons"/>
    <dgm:cxn modelId="{A837D34A-2CC5-44F9-90D5-B0590E26C3BD}" type="presParOf" srcId="{88C905B3-35A3-496C-930A-C64BE454B3C1}" destId="{61769933-8075-4639-B76E-16E8B77E0CCB}" srcOrd="1" destOrd="0" presId="urn:microsoft.com/office/officeart/2008/layout/AlternatingHexagons"/>
    <dgm:cxn modelId="{9C0AD262-AD3E-42A4-92AD-A29B4DE10D71}" type="presParOf" srcId="{88C905B3-35A3-496C-930A-C64BE454B3C1}" destId="{1A0984D7-FCA9-427E-AA65-8B0A1192CA0A}" srcOrd="2" destOrd="0" presId="urn:microsoft.com/office/officeart/2008/layout/AlternatingHexagons"/>
    <dgm:cxn modelId="{C272145B-2A13-4A4F-BDED-02417AB9A5FF}" type="presParOf" srcId="{88C905B3-35A3-496C-930A-C64BE454B3C1}" destId="{2AF59F0D-6DAE-417B-9AE3-56E23D8B4296}" srcOrd="3" destOrd="0" presId="urn:microsoft.com/office/officeart/2008/layout/AlternatingHexagons"/>
    <dgm:cxn modelId="{3877D5D3-0EB3-4326-BFB9-F74665705F0C}" type="presParOf" srcId="{88C905B3-35A3-496C-930A-C64BE454B3C1}" destId="{D80C594D-6396-44EC-8409-CA908A10004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1F619C-E0A0-435B-A627-0F71CDCBD70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AR"/>
        </a:p>
      </dgm:t>
    </dgm:pt>
    <dgm:pt modelId="{AFAD34B0-2022-4AF0-8A73-E53B5359BEB3}">
      <dgm:prSet phldrT="[Texto]"/>
      <dgm:spPr/>
      <dgm:t>
        <a:bodyPr/>
        <a:lstStyle/>
        <a:p>
          <a:r>
            <a:rPr lang="es-AR" dirty="0"/>
            <a:t>UO1</a:t>
          </a:r>
        </a:p>
      </dgm:t>
    </dgm:pt>
    <dgm:pt modelId="{5898D49C-51BD-4F9F-8C89-3AB208D79E6E}" type="parTrans" cxnId="{185D8951-3546-406C-8883-F3AE4BD5B58F}">
      <dgm:prSet/>
      <dgm:spPr/>
      <dgm:t>
        <a:bodyPr/>
        <a:lstStyle/>
        <a:p>
          <a:endParaRPr lang="es-AR"/>
        </a:p>
      </dgm:t>
    </dgm:pt>
    <dgm:pt modelId="{4B1E7751-5755-4468-8F4F-53605CDA8A10}" type="sibTrans" cxnId="{185D8951-3546-406C-8883-F3AE4BD5B58F}">
      <dgm:prSet/>
      <dgm:spPr/>
      <dgm:t>
        <a:bodyPr/>
        <a:lstStyle/>
        <a:p>
          <a:endParaRPr lang="es-AR"/>
        </a:p>
      </dgm:t>
    </dgm:pt>
    <dgm:pt modelId="{FAC79E1D-234A-4083-8DB9-BC0AC95B9FDC}">
      <dgm:prSet phldrT="[Texto]"/>
      <dgm:spPr/>
      <dgm:t>
        <a:bodyPr/>
        <a:lstStyle/>
        <a:p>
          <a:r>
            <a:rPr lang="es-AR" dirty="0"/>
            <a:t>UO2</a:t>
          </a:r>
        </a:p>
      </dgm:t>
    </dgm:pt>
    <dgm:pt modelId="{A678920C-B0C8-41C8-B190-C08920B29E24}" type="parTrans" cxnId="{EC486244-B1E5-437F-90EA-E148FC55D5DA}">
      <dgm:prSet/>
      <dgm:spPr/>
      <dgm:t>
        <a:bodyPr/>
        <a:lstStyle/>
        <a:p>
          <a:endParaRPr lang="es-AR"/>
        </a:p>
      </dgm:t>
    </dgm:pt>
    <dgm:pt modelId="{E827087E-B8C1-4875-8BAB-E301E178E8BF}" type="sibTrans" cxnId="{EC486244-B1E5-437F-90EA-E148FC55D5DA}">
      <dgm:prSet/>
      <dgm:spPr/>
      <dgm:t>
        <a:bodyPr/>
        <a:lstStyle/>
        <a:p>
          <a:endParaRPr lang="es-AR"/>
        </a:p>
      </dgm:t>
    </dgm:pt>
    <dgm:pt modelId="{D6B37187-8CF9-46FE-A4F9-C4710A38261B}">
      <dgm:prSet phldrT="[Texto]"/>
      <dgm:spPr/>
      <dgm:t>
        <a:bodyPr/>
        <a:lstStyle/>
        <a:p>
          <a:r>
            <a:rPr lang="es-AR" dirty="0"/>
            <a:t>UO3</a:t>
          </a:r>
        </a:p>
      </dgm:t>
    </dgm:pt>
    <dgm:pt modelId="{E1FA5960-D849-46F1-BE08-A534283940F1}" type="parTrans" cxnId="{9B2C77FA-25EA-4B31-A5F4-867DE585EAA5}">
      <dgm:prSet/>
      <dgm:spPr/>
      <dgm:t>
        <a:bodyPr/>
        <a:lstStyle/>
        <a:p>
          <a:endParaRPr lang="es-AR"/>
        </a:p>
      </dgm:t>
    </dgm:pt>
    <dgm:pt modelId="{5981007D-447C-48CE-96FC-57631D55FDA8}" type="sibTrans" cxnId="{9B2C77FA-25EA-4B31-A5F4-867DE585EAA5}">
      <dgm:prSet/>
      <dgm:spPr/>
      <dgm:t>
        <a:bodyPr/>
        <a:lstStyle/>
        <a:p>
          <a:endParaRPr lang="es-AR"/>
        </a:p>
      </dgm:t>
    </dgm:pt>
    <dgm:pt modelId="{90BD83FA-7A1E-4324-8044-4A4D9CEF8199}">
      <dgm:prSet phldrT="[Texto]"/>
      <dgm:spPr/>
      <dgm:t>
        <a:bodyPr/>
        <a:lstStyle/>
        <a:p>
          <a:r>
            <a:rPr lang="es-AR" dirty="0"/>
            <a:t>UO4</a:t>
          </a:r>
        </a:p>
      </dgm:t>
    </dgm:pt>
    <dgm:pt modelId="{690B9308-802B-4AD7-96A7-B4BB31C4DEBB}" type="parTrans" cxnId="{201D949F-FF56-42B0-AFC5-48FB1A146EBA}">
      <dgm:prSet/>
      <dgm:spPr/>
      <dgm:t>
        <a:bodyPr/>
        <a:lstStyle/>
        <a:p>
          <a:endParaRPr lang="es-AR"/>
        </a:p>
      </dgm:t>
    </dgm:pt>
    <dgm:pt modelId="{D3FF7116-A6F6-47F5-9D8B-4B39274CA81D}" type="sibTrans" cxnId="{201D949F-FF56-42B0-AFC5-48FB1A146EBA}">
      <dgm:prSet/>
      <dgm:spPr/>
      <dgm:t>
        <a:bodyPr/>
        <a:lstStyle/>
        <a:p>
          <a:endParaRPr lang="es-AR"/>
        </a:p>
      </dgm:t>
    </dgm:pt>
    <dgm:pt modelId="{0C8D17E5-65DE-44D3-8142-3F2E17DDF4CE}">
      <dgm:prSet phldrT="[Texto]"/>
      <dgm:spPr/>
      <dgm:t>
        <a:bodyPr/>
        <a:lstStyle/>
        <a:p>
          <a:r>
            <a:rPr lang="es-AR" dirty="0"/>
            <a:t>UO5</a:t>
          </a:r>
        </a:p>
      </dgm:t>
    </dgm:pt>
    <dgm:pt modelId="{4405A2F9-6F95-4FAB-86AA-D8ECDE49231E}" type="parTrans" cxnId="{D7C3143A-5D50-4A8E-A3AB-C138C5B64B11}">
      <dgm:prSet/>
      <dgm:spPr/>
      <dgm:t>
        <a:bodyPr/>
        <a:lstStyle/>
        <a:p>
          <a:endParaRPr lang="es-AR"/>
        </a:p>
      </dgm:t>
    </dgm:pt>
    <dgm:pt modelId="{89BA1CFE-2528-4A1B-BF7C-C15079A89793}" type="sibTrans" cxnId="{D7C3143A-5D50-4A8E-A3AB-C138C5B64B11}">
      <dgm:prSet/>
      <dgm:spPr/>
      <dgm:t>
        <a:bodyPr/>
        <a:lstStyle/>
        <a:p>
          <a:endParaRPr lang="es-AR"/>
        </a:p>
      </dgm:t>
    </dgm:pt>
    <dgm:pt modelId="{FC5793EE-F46A-4F49-92A1-D5617B855BC3}">
      <dgm:prSet phldrT="[Texto]"/>
      <dgm:spPr/>
      <dgm:t>
        <a:bodyPr/>
        <a:lstStyle/>
        <a:p>
          <a:r>
            <a:rPr lang="es-AR" dirty="0"/>
            <a:t>UP6</a:t>
          </a:r>
        </a:p>
      </dgm:t>
    </dgm:pt>
    <dgm:pt modelId="{B6E965C1-7516-4601-B55F-1EBFEAF2AAD5}" type="parTrans" cxnId="{0544A6F5-C9CD-45A6-A196-8942D89A96D6}">
      <dgm:prSet/>
      <dgm:spPr/>
      <dgm:t>
        <a:bodyPr/>
        <a:lstStyle/>
        <a:p>
          <a:endParaRPr lang="es-AR"/>
        </a:p>
      </dgm:t>
    </dgm:pt>
    <dgm:pt modelId="{E5FBB16E-7E20-451D-A9B3-232329286079}" type="sibTrans" cxnId="{0544A6F5-C9CD-45A6-A196-8942D89A96D6}">
      <dgm:prSet/>
      <dgm:spPr/>
      <dgm:t>
        <a:bodyPr/>
        <a:lstStyle/>
        <a:p>
          <a:endParaRPr lang="es-AR"/>
        </a:p>
      </dgm:t>
    </dgm:pt>
    <dgm:pt modelId="{5F2F0A14-E872-45C0-9C09-2C85E02BEB64}" type="pres">
      <dgm:prSet presAssocID="{5B1F619C-E0A0-435B-A627-0F71CDCBD704}" presName="diagram" presStyleCnt="0">
        <dgm:presLayoutVars>
          <dgm:dir/>
          <dgm:resizeHandles val="exact"/>
        </dgm:presLayoutVars>
      </dgm:prSet>
      <dgm:spPr/>
    </dgm:pt>
    <dgm:pt modelId="{D5A5FEBA-B458-4380-A242-64E387325586}" type="pres">
      <dgm:prSet presAssocID="{AFAD34B0-2022-4AF0-8A73-E53B5359BEB3}" presName="node" presStyleLbl="node1" presStyleIdx="0" presStyleCnt="6">
        <dgm:presLayoutVars>
          <dgm:bulletEnabled val="1"/>
        </dgm:presLayoutVars>
      </dgm:prSet>
      <dgm:spPr/>
    </dgm:pt>
    <dgm:pt modelId="{3561A2C2-D5F8-4F0E-B55D-F5EC3AD2FC9F}" type="pres">
      <dgm:prSet presAssocID="{4B1E7751-5755-4468-8F4F-53605CDA8A10}" presName="sibTrans" presStyleCnt="0"/>
      <dgm:spPr/>
    </dgm:pt>
    <dgm:pt modelId="{8BFE8489-059B-4CC6-BBFE-898F64CD0ECF}" type="pres">
      <dgm:prSet presAssocID="{FAC79E1D-234A-4083-8DB9-BC0AC95B9FDC}" presName="node" presStyleLbl="node1" presStyleIdx="1" presStyleCnt="6">
        <dgm:presLayoutVars>
          <dgm:bulletEnabled val="1"/>
        </dgm:presLayoutVars>
      </dgm:prSet>
      <dgm:spPr/>
    </dgm:pt>
    <dgm:pt modelId="{46A8329B-811F-4CC1-A574-45BFB71D7F71}" type="pres">
      <dgm:prSet presAssocID="{E827087E-B8C1-4875-8BAB-E301E178E8BF}" presName="sibTrans" presStyleCnt="0"/>
      <dgm:spPr/>
    </dgm:pt>
    <dgm:pt modelId="{808570F2-8783-4758-81F4-8F55E713BB8E}" type="pres">
      <dgm:prSet presAssocID="{D6B37187-8CF9-46FE-A4F9-C4710A38261B}" presName="node" presStyleLbl="node1" presStyleIdx="2" presStyleCnt="6">
        <dgm:presLayoutVars>
          <dgm:bulletEnabled val="1"/>
        </dgm:presLayoutVars>
      </dgm:prSet>
      <dgm:spPr/>
    </dgm:pt>
    <dgm:pt modelId="{26C1B94E-3B4E-436A-9C58-9A1CE554C37B}" type="pres">
      <dgm:prSet presAssocID="{5981007D-447C-48CE-96FC-57631D55FDA8}" presName="sibTrans" presStyleCnt="0"/>
      <dgm:spPr/>
    </dgm:pt>
    <dgm:pt modelId="{40DC1019-3C37-46A3-B1C4-5E87465E8006}" type="pres">
      <dgm:prSet presAssocID="{90BD83FA-7A1E-4324-8044-4A4D9CEF8199}" presName="node" presStyleLbl="node1" presStyleIdx="3" presStyleCnt="6">
        <dgm:presLayoutVars>
          <dgm:bulletEnabled val="1"/>
        </dgm:presLayoutVars>
      </dgm:prSet>
      <dgm:spPr/>
    </dgm:pt>
    <dgm:pt modelId="{870055A0-6E0D-42CA-83D0-D732CE6ED0B4}" type="pres">
      <dgm:prSet presAssocID="{D3FF7116-A6F6-47F5-9D8B-4B39274CA81D}" presName="sibTrans" presStyleCnt="0"/>
      <dgm:spPr/>
    </dgm:pt>
    <dgm:pt modelId="{58525F1D-35F5-4859-B14A-94B242E2E66D}" type="pres">
      <dgm:prSet presAssocID="{0C8D17E5-65DE-44D3-8142-3F2E17DDF4CE}" presName="node" presStyleLbl="node1" presStyleIdx="4" presStyleCnt="6">
        <dgm:presLayoutVars>
          <dgm:bulletEnabled val="1"/>
        </dgm:presLayoutVars>
      </dgm:prSet>
      <dgm:spPr/>
    </dgm:pt>
    <dgm:pt modelId="{6D1DB471-45D3-41A0-B2EE-76E4C98D6518}" type="pres">
      <dgm:prSet presAssocID="{89BA1CFE-2528-4A1B-BF7C-C15079A89793}" presName="sibTrans" presStyleCnt="0"/>
      <dgm:spPr/>
    </dgm:pt>
    <dgm:pt modelId="{594B35A0-8F14-4058-A860-E1C1440028D2}" type="pres">
      <dgm:prSet presAssocID="{FC5793EE-F46A-4F49-92A1-D5617B855BC3}" presName="node" presStyleLbl="node1" presStyleIdx="5" presStyleCnt="6">
        <dgm:presLayoutVars>
          <dgm:bulletEnabled val="1"/>
        </dgm:presLayoutVars>
      </dgm:prSet>
      <dgm:spPr/>
    </dgm:pt>
  </dgm:ptLst>
  <dgm:cxnLst>
    <dgm:cxn modelId="{BDC14429-A6DA-48A7-B9E7-C732E7DB9F61}" type="presOf" srcId="{D6B37187-8CF9-46FE-A4F9-C4710A38261B}" destId="{808570F2-8783-4758-81F4-8F55E713BB8E}" srcOrd="0" destOrd="0" presId="urn:microsoft.com/office/officeart/2005/8/layout/default"/>
    <dgm:cxn modelId="{1E57D333-93C4-4036-BDE4-B3F9BEB4C62C}" type="presOf" srcId="{FAC79E1D-234A-4083-8DB9-BC0AC95B9FDC}" destId="{8BFE8489-059B-4CC6-BBFE-898F64CD0ECF}" srcOrd="0" destOrd="0" presId="urn:microsoft.com/office/officeart/2005/8/layout/default"/>
    <dgm:cxn modelId="{28E5B737-04B5-4920-A2DB-3F8A900B4C6F}" type="presOf" srcId="{5B1F619C-E0A0-435B-A627-0F71CDCBD704}" destId="{5F2F0A14-E872-45C0-9C09-2C85E02BEB64}" srcOrd="0" destOrd="0" presId="urn:microsoft.com/office/officeart/2005/8/layout/default"/>
    <dgm:cxn modelId="{D7C3143A-5D50-4A8E-A3AB-C138C5B64B11}" srcId="{5B1F619C-E0A0-435B-A627-0F71CDCBD704}" destId="{0C8D17E5-65DE-44D3-8142-3F2E17DDF4CE}" srcOrd="4" destOrd="0" parTransId="{4405A2F9-6F95-4FAB-86AA-D8ECDE49231E}" sibTransId="{89BA1CFE-2528-4A1B-BF7C-C15079A89793}"/>
    <dgm:cxn modelId="{EC486244-B1E5-437F-90EA-E148FC55D5DA}" srcId="{5B1F619C-E0A0-435B-A627-0F71CDCBD704}" destId="{FAC79E1D-234A-4083-8DB9-BC0AC95B9FDC}" srcOrd="1" destOrd="0" parTransId="{A678920C-B0C8-41C8-B190-C08920B29E24}" sibTransId="{E827087E-B8C1-4875-8BAB-E301E178E8BF}"/>
    <dgm:cxn modelId="{185D8951-3546-406C-8883-F3AE4BD5B58F}" srcId="{5B1F619C-E0A0-435B-A627-0F71CDCBD704}" destId="{AFAD34B0-2022-4AF0-8A73-E53B5359BEB3}" srcOrd="0" destOrd="0" parTransId="{5898D49C-51BD-4F9F-8C89-3AB208D79E6E}" sibTransId="{4B1E7751-5755-4468-8F4F-53605CDA8A10}"/>
    <dgm:cxn modelId="{AE026F59-2A71-4DF9-9482-3DC9CC050D0A}" type="presOf" srcId="{0C8D17E5-65DE-44D3-8142-3F2E17DDF4CE}" destId="{58525F1D-35F5-4859-B14A-94B242E2E66D}" srcOrd="0" destOrd="0" presId="urn:microsoft.com/office/officeart/2005/8/layout/default"/>
    <dgm:cxn modelId="{201D949F-FF56-42B0-AFC5-48FB1A146EBA}" srcId="{5B1F619C-E0A0-435B-A627-0F71CDCBD704}" destId="{90BD83FA-7A1E-4324-8044-4A4D9CEF8199}" srcOrd="3" destOrd="0" parTransId="{690B9308-802B-4AD7-96A7-B4BB31C4DEBB}" sibTransId="{D3FF7116-A6F6-47F5-9D8B-4B39274CA81D}"/>
    <dgm:cxn modelId="{C83B93BF-0746-4400-AFFE-84F359F1BF7D}" type="presOf" srcId="{AFAD34B0-2022-4AF0-8A73-E53B5359BEB3}" destId="{D5A5FEBA-B458-4380-A242-64E387325586}" srcOrd="0" destOrd="0" presId="urn:microsoft.com/office/officeart/2005/8/layout/default"/>
    <dgm:cxn modelId="{A60FD1C3-7D29-4F9E-AA4D-6260C2B5E23C}" type="presOf" srcId="{90BD83FA-7A1E-4324-8044-4A4D9CEF8199}" destId="{40DC1019-3C37-46A3-B1C4-5E87465E8006}" srcOrd="0" destOrd="0" presId="urn:microsoft.com/office/officeart/2005/8/layout/default"/>
    <dgm:cxn modelId="{53DD7BE8-8069-42D9-8D58-CF8CE489A6BF}" type="presOf" srcId="{FC5793EE-F46A-4F49-92A1-D5617B855BC3}" destId="{594B35A0-8F14-4058-A860-E1C1440028D2}" srcOrd="0" destOrd="0" presId="urn:microsoft.com/office/officeart/2005/8/layout/default"/>
    <dgm:cxn modelId="{0544A6F5-C9CD-45A6-A196-8942D89A96D6}" srcId="{5B1F619C-E0A0-435B-A627-0F71CDCBD704}" destId="{FC5793EE-F46A-4F49-92A1-D5617B855BC3}" srcOrd="5" destOrd="0" parTransId="{B6E965C1-7516-4601-B55F-1EBFEAF2AAD5}" sibTransId="{E5FBB16E-7E20-451D-A9B3-232329286079}"/>
    <dgm:cxn modelId="{9B2C77FA-25EA-4B31-A5F4-867DE585EAA5}" srcId="{5B1F619C-E0A0-435B-A627-0F71CDCBD704}" destId="{D6B37187-8CF9-46FE-A4F9-C4710A38261B}" srcOrd="2" destOrd="0" parTransId="{E1FA5960-D849-46F1-BE08-A534283940F1}" sibTransId="{5981007D-447C-48CE-96FC-57631D55FDA8}"/>
    <dgm:cxn modelId="{D2814BA6-7E62-4A2F-8F02-9DBCAA2913D7}" type="presParOf" srcId="{5F2F0A14-E872-45C0-9C09-2C85E02BEB64}" destId="{D5A5FEBA-B458-4380-A242-64E387325586}" srcOrd="0" destOrd="0" presId="urn:microsoft.com/office/officeart/2005/8/layout/default"/>
    <dgm:cxn modelId="{39DAA740-F4A5-4A10-A668-C52D62BBAE32}" type="presParOf" srcId="{5F2F0A14-E872-45C0-9C09-2C85E02BEB64}" destId="{3561A2C2-D5F8-4F0E-B55D-F5EC3AD2FC9F}" srcOrd="1" destOrd="0" presId="urn:microsoft.com/office/officeart/2005/8/layout/default"/>
    <dgm:cxn modelId="{03E6F064-B4D8-4814-B005-2C30A4CB417D}" type="presParOf" srcId="{5F2F0A14-E872-45C0-9C09-2C85E02BEB64}" destId="{8BFE8489-059B-4CC6-BBFE-898F64CD0ECF}" srcOrd="2" destOrd="0" presId="urn:microsoft.com/office/officeart/2005/8/layout/default"/>
    <dgm:cxn modelId="{632EA920-5258-4731-A400-A60981568078}" type="presParOf" srcId="{5F2F0A14-E872-45C0-9C09-2C85E02BEB64}" destId="{46A8329B-811F-4CC1-A574-45BFB71D7F71}" srcOrd="3" destOrd="0" presId="urn:microsoft.com/office/officeart/2005/8/layout/default"/>
    <dgm:cxn modelId="{EC61C73D-A5AE-479E-B89B-591AD75258E8}" type="presParOf" srcId="{5F2F0A14-E872-45C0-9C09-2C85E02BEB64}" destId="{808570F2-8783-4758-81F4-8F55E713BB8E}" srcOrd="4" destOrd="0" presId="urn:microsoft.com/office/officeart/2005/8/layout/default"/>
    <dgm:cxn modelId="{67A158E8-BF2A-434E-A7A8-D109AC0BBB0A}" type="presParOf" srcId="{5F2F0A14-E872-45C0-9C09-2C85E02BEB64}" destId="{26C1B94E-3B4E-436A-9C58-9A1CE554C37B}" srcOrd="5" destOrd="0" presId="urn:microsoft.com/office/officeart/2005/8/layout/default"/>
    <dgm:cxn modelId="{44E897C8-0208-406B-93EE-00E1CA414AA7}" type="presParOf" srcId="{5F2F0A14-E872-45C0-9C09-2C85E02BEB64}" destId="{40DC1019-3C37-46A3-B1C4-5E87465E8006}" srcOrd="6" destOrd="0" presId="urn:microsoft.com/office/officeart/2005/8/layout/default"/>
    <dgm:cxn modelId="{B8353B51-FE38-472E-9EEA-D7A840653CCC}" type="presParOf" srcId="{5F2F0A14-E872-45C0-9C09-2C85E02BEB64}" destId="{870055A0-6E0D-42CA-83D0-D732CE6ED0B4}" srcOrd="7" destOrd="0" presId="urn:microsoft.com/office/officeart/2005/8/layout/default"/>
    <dgm:cxn modelId="{2503C499-D453-4E75-B08C-1451A2F83451}" type="presParOf" srcId="{5F2F0A14-E872-45C0-9C09-2C85E02BEB64}" destId="{58525F1D-35F5-4859-B14A-94B242E2E66D}" srcOrd="8" destOrd="0" presId="urn:microsoft.com/office/officeart/2005/8/layout/default"/>
    <dgm:cxn modelId="{1E5062F8-E53F-457B-A594-192B8D4899A8}" type="presParOf" srcId="{5F2F0A14-E872-45C0-9C09-2C85E02BEB64}" destId="{6D1DB471-45D3-41A0-B2EE-76E4C98D6518}" srcOrd="9" destOrd="0" presId="urn:microsoft.com/office/officeart/2005/8/layout/default"/>
    <dgm:cxn modelId="{924E22B9-F55D-4847-ABF9-CD615412C1EE}" type="presParOf" srcId="{5F2F0A14-E872-45C0-9C09-2C85E02BEB64}" destId="{594B35A0-8F14-4058-A860-E1C1440028D2}"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A14117-EF33-49AB-ADB7-0567F9AF675D}" type="doc">
      <dgm:prSet loTypeId="urn:microsoft.com/office/officeart/2005/8/layout/gear1" loCatId="relationship" qsTypeId="urn:microsoft.com/office/officeart/2005/8/quickstyle/simple1" qsCatId="simple" csTypeId="urn:microsoft.com/office/officeart/2005/8/colors/accent1_2" csCatId="accent1" phldr="1"/>
      <dgm:spPr/>
    </dgm:pt>
    <dgm:pt modelId="{064421BD-60CF-4276-B533-0FD924721C65}">
      <dgm:prSet phldrT="[Texto]"/>
      <dgm:spPr/>
      <dgm:t>
        <a:bodyPr/>
        <a:lstStyle/>
        <a:p>
          <a:r>
            <a:rPr lang="es-AR" dirty="0"/>
            <a:t> </a:t>
          </a:r>
        </a:p>
      </dgm:t>
    </dgm:pt>
    <dgm:pt modelId="{123B1B09-C5C4-4AD7-8C2F-6D54FBA6ADBE}" type="parTrans" cxnId="{7BC25B83-64E5-471D-951A-4144D4A3CD1A}">
      <dgm:prSet/>
      <dgm:spPr/>
      <dgm:t>
        <a:bodyPr/>
        <a:lstStyle/>
        <a:p>
          <a:endParaRPr lang="es-AR"/>
        </a:p>
      </dgm:t>
    </dgm:pt>
    <dgm:pt modelId="{3831C098-BAAD-4E05-84CF-842EEB49D99B}" type="sibTrans" cxnId="{7BC25B83-64E5-471D-951A-4144D4A3CD1A}">
      <dgm:prSet/>
      <dgm:spPr/>
      <dgm:t>
        <a:bodyPr/>
        <a:lstStyle/>
        <a:p>
          <a:endParaRPr lang="es-AR"/>
        </a:p>
      </dgm:t>
    </dgm:pt>
    <dgm:pt modelId="{8C93FB5E-B588-4854-9250-0F68A2F8572D}">
      <dgm:prSet phldrT="[Texto]"/>
      <dgm:spPr/>
      <dgm:t>
        <a:bodyPr/>
        <a:lstStyle/>
        <a:p>
          <a:r>
            <a:rPr lang="es-AR" dirty="0"/>
            <a:t>  </a:t>
          </a:r>
        </a:p>
      </dgm:t>
    </dgm:pt>
    <dgm:pt modelId="{AA7E0D2D-29EF-4237-AB84-0C728B51C18F}" type="parTrans" cxnId="{A148D928-2E6E-4E38-BFEE-1321FD3CD974}">
      <dgm:prSet/>
      <dgm:spPr/>
      <dgm:t>
        <a:bodyPr/>
        <a:lstStyle/>
        <a:p>
          <a:endParaRPr lang="es-AR"/>
        </a:p>
      </dgm:t>
    </dgm:pt>
    <dgm:pt modelId="{4307F4D6-B238-46ED-9C0D-80A434AD1DD8}" type="sibTrans" cxnId="{A148D928-2E6E-4E38-BFEE-1321FD3CD974}">
      <dgm:prSet/>
      <dgm:spPr/>
      <dgm:t>
        <a:bodyPr/>
        <a:lstStyle/>
        <a:p>
          <a:endParaRPr lang="es-AR"/>
        </a:p>
      </dgm:t>
    </dgm:pt>
    <dgm:pt modelId="{B6D9EE54-14E3-438B-B5ED-CCA296996BC3}">
      <dgm:prSet phldrT="[Texto]"/>
      <dgm:spPr/>
      <dgm:t>
        <a:bodyPr/>
        <a:lstStyle/>
        <a:p>
          <a:r>
            <a:rPr lang="es-AR" dirty="0"/>
            <a:t> </a:t>
          </a:r>
        </a:p>
      </dgm:t>
    </dgm:pt>
    <dgm:pt modelId="{6EB2AA01-B10C-4BC5-A431-1B8A63741367}" type="parTrans" cxnId="{FE6FFA7D-57A1-4F7D-9576-7EC90DA0A51E}">
      <dgm:prSet/>
      <dgm:spPr/>
      <dgm:t>
        <a:bodyPr/>
        <a:lstStyle/>
        <a:p>
          <a:endParaRPr lang="es-AR"/>
        </a:p>
      </dgm:t>
    </dgm:pt>
    <dgm:pt modelId="{ACD38A61-25F8-4CF7-9A27-1F2B9725FFBF}" type="sibTrans" cxnId="{FE6FFA7D-57A1-4F7D-9576-7EC90DA0A51E}">
      <dgm:prSet/>
      <dgm:spPr/>
      <dgm:t>
        <a:bodyPr/>
        <a:lstStyle/>
        <a:p>
          <a:endParaRPr lang="es-AR"/>
        </a:p>
      </dgm:t>
    </dgm:pt>
    <dgm:pt modelId="{CA9E0940-1403-4EC6-9040-8C17FDD99859}" type="pres">
      <dgm:prSet presAssocID="{8EA14117-EF33-49AB-ADB7-0567F9AF675D}" presName="composite" presStyleCnt="0">
        <dgm:presLayoutVars>
          <dgm:chMax val="3"/>
          <dgm:animLvl val="lvl"/>
          <dgm:resizeHandles val="exact"/>
        </dgm:presLayoutVars>
      </dgm:prSet>
      <dgm:spPr/>
    </dgm:pt>
    <dgm:pt modelId="{873B3052-10F4-4648-8FCF-82FDA1BE5555}" type="pres">
      <dgm:prSet presAssocID="{064421BD-60CF-4276-B533-0FD924721C65}" presName="gear1" presStyleLbl="node1" presStyleIdx="0" presStyleCnt="3" custLinFactNeighborX="604" custLinFactNeighborY="1529">
        <dgm:presLayoutVars>
          <dgm:chMax val="1"/>
          <dgm:bulletEnabled val="1"/>
        </dgm:presLayoutVars>
      </dgm:prSet>
      <dgm:spPr/>
    </dgm:pt>
    <dgm:pt modelId="{76494896-2A65-4D0B-AF83-8B6709BE451A}" type="pres">
      <dgm:prSet presAssocID="{064421BD-60CF-4276-B533-0FD924721C65}" presName="gear1srcNode" presStyleLbl="node1" presStyleIdx="0" presStyleCnt="3"/>
      <dgm:spPr/>
    </dgm:pt>
    <dgm:pt modelId="{4AD92BEB-1E0B-437D-97B0-D87A20C63599}" type="pres">
      <dgm:prSet presAssocID="{064421BD-60CF-4276-B533-0FD924721C65}" presName="gear1dstNode" presStyleLbl="node1" presStyleIdx="0" presStyleCnt="3"/>
      <dgm:spPr/>
    </dgm:pt>
    <dgm:pt modelId="{F0A7DF96-C8D7-4D5B-9DC9-9D36300536AB}" type="pres">
      <dgm:prSet presAssocID="{8C93FB5E-B588-4854-9250-0F68A2F8572D}" presName="gear2" presStyleLbl="node1" presStyleIdx="1" presStyleCnt="3">
        <dgm:presLayoutVars>
          <dgm:chMax val="1"/>
          <dgm:bulletEnabled val="1"/>
        </dgm:presLayoutVars>
      </dgm:prSet>
      <dgm:spPr/>
    </dgm:pt>
    <dgm:pt modelId="{C1CEBA2D-5FD7-4270-BB3F-CB2EBC114BEF}" type="pres">
      <dgm:prSet presAssocID="{8C93FB5E-B588-4854-9250-0F68A2F8572D}" presName="gear2srcNode" presStyleLbl="node1" presStyleIdx="1" presStyleCnt="3"/>
      <dgm:spPr/>
    </dgm:pt>
    <dgm:pt modelId="{AA1767C7-A90A-45FD-AE43-3DAC8F92D3B5}" type="pres">
      <dgm:prSet presAssocID="{8C93FB5E-B588-4854-9250-0F68A2F8572D}" presName="gear2dstNode" presStyleLbl="node1" presStyleIdx="1" presStyleCnt="3"/>
      <dgm:spPr/>
    </dgm:pt>
    <dgm:pt modelId="{D86D3060-FAD2-4924-84FC-88954B3D07EC}" type="pres">
      <dgm:prSet presAssocID="{B6D9EE54-14E3-438B-B5ED-CCA296996BC3}" presName="gear3" presStyleLbl="node1" presStyleIdx="2" presStyleCnt="3"/>
      <dgm:spPr/>
    </dgm:pt>
    <dgm:pt modelId="{D2632767-C469-4E25-BA7F-2472DFBAB83B}" type="pres">
      <dgm:prSet presAssocID="{B6D9EE54-14E3-438B-B5ED-CCA296996BC3}" presName="gear3tx" presStyleLbl="node1" presStyleIdx="2" presStyleCnt="3">
        <dgm:presLayoutVars>
          <dgm:chMax val="1"/>
          <dgm:bulletEnabled val="1"/>
        </dgm:presLayoutVars>
      </dgm:prSet>
      <dgm:spPr/>
    </dgm:pt>
    <dgm:pt modelId="{39249D5E-9309-4E34-BCD0-7F678ACB4F0A}" type="pres">
      <dgm:prSet presAssocID="{B6D9EE54-14E3-438B-B5ED-CCA296996BC3}" presName="gear3srcNode" presStyleLbl="node1" presStyleIdx="2" presStyleCnt="3"/>
      <dgm:spPr/>
    </dgm:pt>
    <dgm:pt modelId="{952A9853-9974-48F2-B748-E8EF50D48698}" type="pres">
      <dgm:prSet presAssocID="{B6D9EE54-14E3-438B-B5ED-CCA296996BC3}" presName="gear3dstNode" presStyleLbl="node1" presStyleIdx="2" presStyleCnt="3"/>
      <dgm:spPr/>
    </dgm:pt>
    <dgm:pt modelId="{F6F54E4A-7A40-4CF5-998A-5FE56003E72A}" type="pres">
      <dgm:prSet presAssocID="{3831C098-BAAD-4E05-84CF-842EEB49D99B}" presName="connector1" presStyleLbl="sibTrans2D1" presStyleIdx="0" presStyleCnt="3"/>
      <dgm:spPr/>
    </dgm:pt>
    <dgm:pt modelId="{25EF0CA2-87B0-426D-8F91-0CF62840AEBA}" type="pres">
      <dgm:prSet presAssocID="{4307F4D6-B238-46ED-9C0D-80A434AD1DD8}" presName="connector2" presStyleLbl="sibTrans2D1" presStyleIdx="1" presStyleCnt="3"/>
      <dgm:spPr/>
    </dgm:pt>
    <dgm:pt modelId="{1CF00383-111B-4149-9D45-ED64862A038A}" type="pres">
      <dgm:prSet presAssocID="{ACD38A61-25F8-4CF7-9A27-1F2B9725FFBF}" presName="connector3" presStyleLbl="sibTrans2D1" presStyleIdx="2" presStyleCnt="3"/>
      <dgm:spPr/>
    </dgm:pt>
  </dgm:ptLst>
  <dgm:cxnLst>
    <dgm:cxn modelId="{684E6700-BE12-4E18-A9B2-38ADBF2860DB}" type="presOf" srcId="{064421BD-60CF-4276-B533-0FD924721C65}" destId="{4AD92BEB-1E0B-437D-97B0-D87A20C63599}" srcOrd="2" destOrd="0" presId="urn:microsoft.com/office/officeart/2005/8/layout/gear1"/>
    <dgm:cxn modelId="{14A8E201-AFFC-49E9-A03A-4E11BB957680}" type="presOf" srcId="{4307F4D6-B238-46ED-9C0D-80A434AD1DD8}" destId="{25EF0CA2-87B0-426D-8F91-0CF62840AEBA}" srcOrd="0" destOrd="0" presId="urn:microsoft.com/office/officeart/2005/8/layout/gear1"/>
    <dgm:cxn modelId="{238D0303-9D82-4A4D-9F4A-4EE297A308AE}" type="presOf" srcId="{064421BD-60CF-4276-B533-0FD924721C65}" destId="{873B3052-10F4-4648-8FCF-82FDA1BE5555}" srcOrd="0" destOrd="0" presId="urn:microsoft.com/office/officeart/2005/8/layout/gear1"/>
    <dgm:cxn modelId="{EB069003-6FD6-438E-B5E6-1832929A12CA}" type="presOf" srcId="{B6D9EE54-14E3-438B-B5ED-CCA296996BC3}" destId="{D86D3060-FAD2-4924-84FC-88954B3D07EC}" srcOrd="0" destOrd="0" presId="urn:microsoft.com/office/officeart/2005/8/layout/gear1"/>
    <dgm:cxn modelId="{A148D928-2E6E-4E38-BFEE-1321FD3CD974}" srcId="{8EA14117-EF33-49AB-ADB7-0567F9AF675D}" destId="{8C93FB5E-B588-4854-9250-0F68A2F8572D}" srcOrd="1" destOrd="0" parTransId="{AA7E0D2D-29EF-4237-AB84-0C728B51C18F}" sibTransId="{4307F4D6-B238-46ED-9C0D-80A434AD1DD8}"/>
    <dgm:cxn modelId="{64FF2C31-4ED1-4F1A-8FF0-3694AF787B31}" type="presOf" srcId="{B6D9EE54-14E3-438B-B5ED-CCA296996BC3}" destId="{39249D5E-9309-4E34-BCD0-7F678ACB4F0A}" srcOrd="2" destOrd="0" presId="urn:microsoft.com/office/officeart/2005/8/layout/gear1"/>
    <dgm:cxn modelId="{5A757634-732A-465E-BD5A-3E38318878C3}" type="presOf" srcId="{B6D9EE54-14E3-438B-B5ED-CCA296996BC3}" destId="{D2632767-C469-4E25-BA7F-2472DFBAB83B}" srcOrd="1" destOrd="0" presId="urn:microsoft.com/office/officeart/2005/8/layout/gear1"/>
    <dgm:cxn modelId="{F538DD38-95B3-49B7-B6A1-13CA92CAC908}" type="presOf" srcId="{3831C098-BAAD-4E05-84CF-842EEB49D99B}" destId="{F6F54E4A-7A40-4CF5-998A-5FE56003E72A}" srcOrd="0" destOrd="0" presId="urn:microsoft.com/office/officeart/2005/8/layout/gear1"/>
    <dgm:cxn modelId="{13CBE445-5E0B-4852-9272-5C43E2FC8FB6}" type="presOf" srcId="{8C93FB5E-B588-4854-9250-0F68A2F8572D}" destId="{AA1767C7-A90A-45FD-AE43-3DAC8F92D3B5}" srcOrd="2" destOrd="0" presId="urn:microsoft.com/office/officeart/2005/8/layout/gear1"/>
    <dgm:cxn modelId="{0092286A-EC72-4BA2-869F-0D128196BF9A}" type="presOf" srcId="{8C93FB5E-B588-4854-9250-0F68A2F8572D}" destId="{F0A7DF96-C8D7-4D5B-9DC9-9D36300536AB}" srcOrd="0" destOrd="0" presId="urn:microsoft.com/office/officeart/2005/8/layout/gear1"/>
    <dgm:cxn modelId="{1B2F0173-CF83-41BC-80E7-5E766764213B}" type="presOf" srcId="{8C93FB5E-B588-4854-9250-0F68A2F8572D}" destId="{C1CEBA2D-5FD7-4270-BB3F-CB2EBC114BEF}" srcOrd="1" destOrd="0" presId="urn:microsoft.com/office/officeart/2005/8/layout/gear1"/>
    <dgm:cxn modelId="{C6DEBC7B-3422-4386-ACD0-BCD578E42900}" type="presOf" srcId="{8EA14117-EF33-49AB-ADB7-0567F9AF675D}" destId="{CA9E0940-1403-4EC6-9040-8C17FDD99859}" srcOrd="0" destOrd="0" presId="urn:microsoft.com/office/officeart/2005/8/layout/gear1"/>
    <dgm:cxn modelId="{FE6FFA7D-57A1-4F7D-9576-7EC90DA0A51E}" srcId="{8EA14117-EF33-49AB-ADB7-0567F9AF675D}" destId="{B6D9EE54-14E3-438B-B5ED-CCA296996BC3}" srcOrd="2" destOrd="0" parTransId="{6EB2AA01-B10C-4BC5-A431-1B8A63741367}" sibTransId="{ACD38A61-25F8-4CF7-9A27-1F2B9725FFBF}"/>
    <dgm:cxn modelId="{5D470081-FDE7-4BCA-8FE3-596C6175B738}" type="presOf" srcId="{ACD38A61-25F8-4CF7-9A27-1F2B9725FFBF}" destId="{1CF00383-111B-4149-9D45-ED64862A038A}" srcOrd="0" destOrd="0" presId="urn:microsoft.com/office/officeart/2005/8/layout/gear1"/>
    <dgm:cxn modelId="{7BC25B83-64E5-471D-951A-4144D4A3CD1A}" srcId="{8EA14117-EF33-49AB-ADB7-0567F9AF675D}" destId="{064421BD-60CF-4276-B533-0FD924721C65}" srcOrd="0" destOrd="0" parTransId="{123B1B09-C5C4-4AD7-8C2F-6D54FBA6ADBE}" sibTransId="{3831C098-BAAD-4E05-84CF-842EEB49D99B}"/>
    <dgm:cxn modelId="{3138ADB5-BE19-4190-AD64-C25F44380BC3}" type="presOf" srcId="{B6D9EE54-14E3-438B-B5ED-CCA296996BC3}" destId="{952A9853-9974-48F2-B748-E8EF50D48698}" srcOrd="3" destOrd="0" presId="urn:microsoft.com/office/officeart/2005/8/layout/gear1"/>
    <dgm:cxn modelId="{0264ACC6-292F-4683-AF4D-250A192FBE98}" type="presOf" srcId="{064421BD-60CF-4276-B533-0FD924721C65}" destId="{76494896-2A65-4D0B-AF83-8B6709BE451A}" srcOrd="1" destOrd="0" presId="urn:microsoft.com/office/officeart/2005/8/layout/gear1"/>
    <dgm:cxn modelId="{56EF6253-95EE-4253-B7BC-CF9968DE88F4}" type="presParOf" srcId="{CA9E0940-1403-4EC6-9040-8C17FDD99859}" destId="{873B3052-10F4-4648-8FCF-82FDA1BE5555}" srcOrd="0" destOrd="0" presId="urn:microsoft.com/office/officeart/2005/8/layout/gear1"/>
    <dgm:cxn modelId="{73C60A5E-36AB-4BE5-BA98-95B376DDDFA3}" type="presParOf" srcId="{CA9E0940-1403-4EC6-9040-8C17FDD99859}" destId="{76494896-2A65-4D0B-AF83-8B6709BE451A}" srcOrd="1" destOrd="0" presId="urn:microsoft.com/office/officeart/2005/8/layout/gear1"/>
    <dgm:cxn modelId="{423B9D51-2163-4B93-9548-A8E48C906939}" type="presParOf" srcId="{CA9E0940-1403-4EC6-9040-8C17FDD99859}" destId="{4AD92BEB-1E0B-437D-97B0-D87A20C63599}" srcOrd="2" destOrd="0" presId="urn:microsoft.com/office/officeart/2005/8/layout/gear1"/>
    <dgm:cxn modelId="{70EB6E6A-C363-4735-AC0D-122BCD8D1DEC}" type="presParOf" srcId="{CA9E0940-1403-4EC6-9040-8C17FDD99859}" destId="{F0A7DF96-C8D7-4D5B-9DC9-9D36300536AB}" srcOrd="3" destOrd="0" presId="urn:microsoft.com/office/officeart/2005/8/layout/gear1"/>
    <dgm:cxn modelId="{FFCE8774-82B6-4F0D-AB84-E801E468A6AD}" type="presParOf" srcId="{CA9E0940-1403-4EC6-9040-8C17FDD99859}" destId="{C1CEBA2D-5FD7-4270-BB3F-CB2EBC114BEF}" srcOrd="4" destOrd="0" presId="urn:microsoft.com/office/officeart/2005/8/layout/gear1"/>
    <dgm:cxn modelId="{CCFFB35A-5DFB-458A-B07F-8365DBFA6505}" type="presParOf" srcId="{CA9E0940-1403-4EC6-9040-8C17FDD99859}" destId="{AA1767C7-A90A-45FD-AE43-3DAC8F92D3B5}" srcOrd="5" destOrd="0" presId="urn:microsoft.com/office/officeart/2005/8/layout/gear1"/>
    <dgm:cxn modelId="{348F82C9-39D5-4AA8-9812-F9565FFBC1C5}" type="presParOf" srcId="{CA9E0940-1403-4EC6-9040-8C17FDD99859}" destId="{D86D3060-FAD2-4924-84FC-88954B3D07EC}" srcOrd="6" destOrd="0" presId="urn:microsoft.com/office/officeart/2005/8/layout/gear1"/>
    <dgm:cxn modelId="{2E4622FC-4C41-42B8-B6B2-600DAA328273}" type="presParOf" srcId="{CA9E0940-1403-4EC6-9040-8C17FDD99859}" destId="{D2632767-C469-4E25-BA7F-2472DFBAB83B}" srcOrd="7" destOrd="0" presId="urn:microsoft.com/office/officeart/2005/8/layout/gear1"/>
    <dgm:cxn modelId="{C2998816-AC2C-4BAE-9AD0-A21E6461F7B3}" type="presParOf" srcId="{CA9E0940-1403-4EC6-9040-8C17FDD99859}" destId="{39249D5E-9309-4E34-BCD0-7F678ACB4F0A}" srcOrd="8" destOrd="0" presId="urn:microsoft.com/office/officeart/2005/8/layout/gear1"/>
    <dgm:cxn modelId="{5E518EE7-57BB-4216-8A7F-B40040A62FD0}" type="presParOf" srcId="{CA9E0940-1403-4EC6-9040-8C17FDD99859}" destId="{952A9853-9974-48F2-B748-E8EF50D48698}" srcOrd="9" destOrd="0" presId="urn:microsoft.com/office/officeart/2005/8/layout/gear1"/>
    <dgm:cxn modelId="{0BBF7D8D-5D7F-4E77-BBE0-9696F51547E7}" type="presParOf" srcId="{CA9E0940-1403-4EC6-9040-8C17FDD99859}" destId="{F6F54E4A-7A40-4CF5-998A-5FE56003E72A}" srcOrd="10" destOrd="0" presId="urn:microsoft.com/office/officeart/2005/8/layout/gear1"/>
    <dgm:cxn modelId="{5DE60530-49DB-4F25-AF71-BD6B5F0B1A72}" type="presParOf" srcId="{CA9E0940-1403-4EC6-9040-8C17FDD99859}" destId="{25EF0CA2-87B0-426D-8F91-0CF62840AEBA}" srcOrd="11" destOrd="0" presId="urn:microsoft.com/office/officeart/2005/8/layout/gear1"/>
    <dgm:cxn modelId="{4D214A1B-5460-468F-9C7B-66EBE2C701C1}" type="presParOf" srcId="{CA9E0940-1403-4EC6-9040-8C17FDD99859}" destId="{1CF00383-111B-4149-9D45-ED64862A038A}" srcOrd="12"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C4AE37-6207-45BD-AC8A-4958537E0DCA}"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s-AR"/>
        </a:p>
      </dgm:t>
    </dgm:pt>
    <dgm:pt modelId="{779DD59E-99D1-44E6-A15C-A6F1D1028F4D}">
      <dgm:prSet phldrT="[Texto]"/>
      <dgm:spPr/>
      <dgm:t>
        <a:bodyPr/>
        <a:lstStyle/>
        <a:p>
          <a:r>
            <a:rPr lang="es-AR" dirty="0"/>
            <a:t> </a:t>
          </a:r>
        </a:p>
      </dgm:t>
    </dgm:pt>
    <dgm:pt modelId="{2BB4E3D2-6A25-43DE-9B13-DFC6839C8866}" type="parTrans" cxnId="{47F361AC-B1BF-4E18-83B5-4C60D72C5E9B}">
      <dgm:prSet/>
      <dgm:spPr/>
      <dgm:t>
        <a:bodyPr/>
        <a:lstStyle/>
        <a:p>
          <a:endParaRPr lang="es-AR"/>
        </a:p>
      </dgm:t>
    </dgm:pt>
    <dgm:pt modelId="{41B6A8B7-4990-4025-AB60-907CD34F1422}" type="sibTrans" cxnId="{47F361AC-B1BF-4E18-83B5-4C60D72C5E9B}">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t>
        <a:bodyPr/>
        <a:lstStyle/>
        <a:p>
          <a:endParaRPr lang="es-AR"/>
        </a:p>
      </dgm:t>
      <dgm:extLst>
        <a:ext uri="{E40237B7-FDA0-4F09-8148-C483321AD2D9}">
          <dgm14:cNvPr xmlns:dgm14="http://schemas.microsoft.com/office/drawing/2010/diagram" id="0" name="" descr="Indicador"/>
        </a:ext>
      </dgm:extLst>
    </dgm:pt>
    <dgm:pt modelId="{8256EA17-EBC9-4F7F-BF8D-8EE853D5972A}">
      <dgm:prSet phldrT="[Texto]"/>
      <dgm:spPr/>
      <dgm:t>
        <a:bodyPr/>
        <a:lstStyle/>
        <a:p>
          <a:r>
            <a:rPr lang="es-AR" dirty="0"/>
            <a:t> </a:t>
          </a:r>
        </a:p>
      </dgm:t>
    </dgm:pt>
    <dgm:pt modelId="{B4C05793-0780-4C71-9950-B80282E8E039}" type="parTrans" cxnId="{0881691D-94B1-44F8-B003-46F4D2874981}">
      <dgm:prSet/>
      <dgm:spPr/>
      <dgm:t>
        <a:bodyPr/>
        <a:lstStyle/>
        <a:p>
          <a:endParaRPr lang="es-AR"/>
        </a:p>
      </dgm:t>
    </dgm:pt>
    <dgm:pt modelId="{51AFB8A8-7592-47B2-8754-0EB6EAFA0818}" type="sibTrans" cxnId="{0881691D-94B1-44F8-B003-46F4D2874981}">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t>
        <a:bodyPr/>
        <a:lstStyle/>
        <a:p>
          <a:endParaRPr lang="es-AR"/>
        </a:p>
      </dgm:t>
      <dgm:extLst>
        <a:ext uri="{E40237B7-FDA0-4F09-8148-C483321AD2D9}">
          <dgm14:cNvPr xmlns:dgm14="http://schemas.microsoft.com/office/drawing/2010/diagram" id="0" name="" descr="Cronómetro"/>
        </a:ext>
      </dgm:extLst>
    </dgm:pt>
    <dgm:pt modelId="{7D711EA2-C1F9-46B2-99AF-0C44611AC131}">
      <dgm:prSet phldrT="[Texto]"/>
      <dgm:spPr/>
      <dgm:t>
        <a:bodyPr/>
        <a:lstStyle/>
        <a:p>
          <a:r>
            <a:rPr lang="es-AR" dirty="0"/>
            <a:t> </a:t>
          </a:r>
        </a:p>
      </dgm:t>
    </dgm:pt>
    <dgm:pt modelId="{94077B6E-B4C1-4844-9140-186EE3DA0561}" type="parTrans" cxnId="{89C58641-F162-4018-A4A4-B2263CA3B82A}">
      <dgm:prSet/>
      <dgm:spPr/>
      <dgm:t>
        <a:bodyPr/>
        <a:lstStyle/>
        <a:p>
          <a:endParaRPr lang="es-AR"/>
        </a:p>
      </dgm:t>
    </dgm:pt>
    <dgm:pt modelId="{6974944F-07F5-4BC4-AD22-4F6FE91D5A4F}" type="sibTrans" cxnId="{89C58641-F162-4018-A4A4-B2263CA3B82A}">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s-AR"/>
        </a:p>
      </dgm:t>
      <dgm:extLst>
        <a:ext uri="{E40237B7-FDA0-4F09-8148-C483321AD2D9}">
          <dgm14:cNvPr xmlns:dgm14="http://schemas.microsoft.com/office/drawing/2010/diagram" id="0" name="" descr="Base de datos"/>
        </a:ext>
      </dgm:extLst>
    </dgm:pt>
    <dgm:pt modelId="{DCD6D3F5-AA4B-4CC7-8261-8014EE48C746}">
      <dgm:prSet phldrT="[Texto]"/>
      <dgm:spPr/>
      <dgm:t>
        <a:bodyPr/>
        <a:lstStyle/>
        <a:p>
          <a:r>
            <a:rPr lang="es-AR" dirty="0"/>
            <a:t> </a:t>
          </a:r>
        </a:p>
      </dgm:t>
    </dgm:pt>
    <dgm:pt modelId="{5B34259A-19A8-4C3F-8902-4AC92E99ABCB}" type="parTrans" cxnId="{EEAE0E23-EF24-4CA9-B66C-2A5435E60F9F}">
      <dgm:prSet/>
      <dgm:spPr/>
      <dgm:t>
        <a:bodyPr/>
        <a:lstStyle/>
        <a:p>
          <a:endParaRPr lang="es-AR"/>
        </a:p>
      </dgm:t>
    </dgm:pt>
    <dgm:pt modelId="{292CF4E0-1B91-48DB-B358-79B711B1758D}" type="sibTrans" cxnId="{EEAE0E23-EF24-4CA9-B66C-2A5435E60F9F}">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t>
        <a:bodyPr/>
        <a:lstStyle/>
        <a:p>
          <a:endParaRPr lang="es-AR"/>
        </a:p>
      </dgm:t>
      <dgm:extLst>
        <a:ext uri="{E40237B7-FDA0-4F09-8148-C483321AD2D9}">
          <dgm14:cNvPr xmlns:dgm14="http://schemas.microsoft.com/office/drawing/2010/diagram" id="0" name="" descr="Engranajes"/>
        </a:ext>
      </dgm:extLst>
    </dgm:pt>
    <dgm:pt modelId="{16B00ECA-B54F-4B6F-BD0F-5948AEE45808}">
      <dgm:prSet phldrT="[Texto]"/>
      <dgm:spPr/>
      <dgm:t>
        <a:bodyPr/>
        <a:lstStyle/>
        <a:p>
          <a:r>
            <a:rPr lang="es-AR" dirty="0"/>
            <a:t> </a:t>
          </a:r>
        </a:p>
      </dgm:t>
    </dgm:pt>
    <dgm:pt modelId="{8BB8A361-A048-45D7-B4F3-C08F1E397279}" type="parTrans" cxnId="{4DCB2687-4AD9-40FD-ADA8-9EE12D38103A}">
      <dgm:prSet/>
      <dgm:spPr/>
      <dgm:t>
        <a:bodyPr/>
        <a:lstStyle/>
        <a:p>
          <a:endParaRPr lang="es-AR"/>
        </a:p>
      </dgm:t>
    </dgm:pt>
    <dgm:pt modelId="{E3A56B4D-0310-4C54-8CD3-CFD3081220EA}" type="sibTrans" cxnId="{4DCB2687-4AD9-40FD-ADA8-9EE12D38103A}">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t>
        <a:bodyPr/>
        <a:lstStyle/>
        <a:p>
          <a:endParaRPr lang="es-AR"/>
        </a:p>
      </dgm:t>
      <dgm:extLst>
        <a:ext uri="{E40237B7-FDA0-4F09-8148-C483321AD2D9}">
          <dgm14:cNvPr xmlns:dgm14="http://schemas.microsoft.com/office/drawing/2010/diagram" id="0" name="" descr="Diagrama de Venn"/>
        </a:ext>
      </dgm:extLst>
    </dgm:pt>
    <dgm:pt modelId="{39C04FF4-B203-4B5B-84BC-0E0978C60CEC}">
      <dgm:prSet phldrT="[Texto]"/>
      <dgm:spPr/>
      <dgm:t>
        <a:bodyPr/>
        <a:lstStyle/>
        <a:p>
          <a:r>
            <a:rPr lang="es-AR" dirty="0"/>
            <a:t> </a:t>
          </a:r>
        </a:p>
      </dgm:t>
    </dgm:pt>
    <dgm:pt modelId="{2172F286-E247-48D1-B621-71C447D8A8F2}" type="parTrans" cxnId="{E2B1FCAF-FE48-4444-B0F2-E3C29AD533B3}">
      <dgm:prSet/>
      <dgm:spPr/>
      <dgm:t>
        <a:bodyPr/>
        <a:lstStyle/>
        <a:p>
          <a:endParaRPr lang="es-AR"/>
        </a:p>
      </dgm:t>
    </dgm:pt>
    <dgm:pt modelId="{B8ACF877-5F30-48AC-A55A-6D81363BE20B}" type="sibTrans" cxnId="{E2B1FCAF-FE48-4444-B0F2-E3C29AD533B3}">
      <dgm:prSet/>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t>
        <a:bodyPr/>
        <a:lstStyle/>
        <a:p>
          <a:endParaRPr lang="es-AR"/>
        </a:p>
      </dgm:t>
      <dgm:extLst>
        <a:ext uri="{E40237B7-FDA0-4F09-8148-C483321AD2D9}">
          <dgm14:cNvPr xmlns:dgm14="http://schemas.microsoft.com/office/drawing/2010/diagram" id="0" name="" descr="Cuaderno de estrategias"/>
        </a:ext>
      </dgm:extLst>
    </dgm:pt>
    <dgm:pt modelId="{2141A4D4-EABD-47BB-A37A-92434FAB9D13}">
      <dgm:prSet phldrT="[Texto]"/>
      <dgm:spPr/>
      <dgm:t>
        <a:bodyPr/>
        <a:lstStyle/>
        <a:p>
          <a:r>
            <a:rPr lang="es-AR" dirty="0"/>
            <a:t> </a:t>
          </a:r>
        </a:p>
      </dgm:t>
    </dgm:pt>
    <dgm:pt modelId="{54D43166-4576-49D9-B788-BA142507FB45}" type="parTrans" cxnId="{BD7A7D6E-7C4E-4979-B6B1-08A48F30BFF3}">
      <dgm:prSet/>
      <dgm:spPr/>
      <dgm:t>
        <a:bodyPr/>
        <a:lstStyle/>
        <a:p>
          <a:endParaRPr lang="es-AR"/>
        </a:p>
      </dgm:t>
    </dgm:pt>
    <dgm:pt modelId="{A60230C9-EBF6-4CF1-9E8D-5B47AAD3796B}" type="sibTrans" cxnId="{BD7A7D6E-7C4E-4979-B6B1-08A48F30BFF3}">
      <dgm:prSet/>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t>
        <a:bodyPr/>
        <a:lstStyle/>
        <a:p>
          <a:endParaRPr lang="es-AR"/>
        </a:p>
      </dgm:t>
      <dgm:extLst>
        <a:ext uri="{E40237B7-FDA0-4F09-8148-C483321AD2D9}">
          <dgm14:cNvPr xmlns:dgm14="http://schemas.microsoft.com/office/drawing/2010/diagram" id="0" name="" descr="Matraz"/>
        </a:ext>
      </dgm:extLst>
    </dgm:pt>
    <dgm:pt modelId="{C1D9E3DB-E8FE-4E5D-B684-8A29FEF1F26F}">
      <dgm:prSet phldrT="[Texto]"/>
      <dgm:spPr/>
      <dgm:t>
        <a:bodyPr/>
        <a:lstStyle/>
        <a:p>
          <a:r>
            <a:rPr lang="es-AR" dirty="0"/>
            <a:t> </a:t>
          </a:r>
        </a:p>
      </dgm:t>
    </dgm:pt>
    <dgm:pt modelId="{9D9EBF13-52C5-4C10-BBE3-D2CBBDD16725}" type="parTrans" cxnId="{15476B8E-8FE0-45BC-B21C-C1685F31FDE5}">
      <dgm:prSet/>
      <dgm:spPr/>
      <dgm:t>
        <a:bodyPr/>
        <a:lstStyle/>
        <a:p>
          <a:endParaRPr lang="es-AR"/>
        </a:p>
      </dgm:t>
    </dgm:pt>
    <dgm:pt modelId="{A5433B5D-9DA2-42CC-AB8F-31796388A857}" type="sibTrans" cxnId="{15476B8E-8FE0-45BC-B21C-C1685F31FDE5}">
      <dgm:prSet/>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t>
        <a:bodyPr/>
        <a:lstStyle/>
        <a:p>
          <a:endParaRPr lang="es-AR"/>
        </a:p>
      </dgm:t>
      <dgm:extLst>
        <a:ext uri="{E40237B7-FDA0-4F09-8148-C483321AD2D9}">
          <dgm14:cNvPr xmlns:dgm14="http://schemas.microsoft.com/office/drawing/2010/diagram" id="0" name="" descr="Batería cargando"/>
        </a:ext>
      </dgm:extLst>
    </dgm:pt>
    <dgm:pt modelId="{D149C5FF-5CFE-426C-8E62-5C1B4FB36D36}">
      <dgm:prSet phldrT="[Texto]"/>
      <dgm:spPr/>
    </dgm:pt>
    <dgm:pt modelId="{13D26991-2EA5-47CE-AEA9-95706BDD7FEC}" type="parTrans" cxnId="{B40B9DB6-DFCD-4F69-9681-71CA98D3D2E1}">
      <dgm:prSet/>
      <dgm:spPr/>
      <dgm:t>
        <a:bodyPr/>
        <a:lstStyle/>
        <a:p>
          <a:endParaRPr lang="es-AR"/>
        </a:p>
      </dgm:t>
    </dgm:pt>
    <dgm:pt modelId="{41D83697-926C-4C4E-BF05-C8C752163ABD}" type="sibTrans" cxnId="{B40B9DB6-DFCD-4F69-9681-71CA98D3D2E1}">
      <dgm:prSet/>
      <dgm:spPr/>
      <dgm:t>
        <a:bodyPr/>
        <a:lstStyle/>
        <a:p>
          <a:endParaRPr lang="es-AR"/>
        </a:p>
      </dgm:t>
    </dgm:pt>
    <dgm:pt modelId="{5369558C-F969-4A3C-A3D3-CE601B162DE4}" type="pres">
      <dgm:prSet presAssocID="{96C4AE37-6207-45BD-AC8A-4958537E0DCA}" presName="Name0" presStyleCnt="0">
        <dgm:presLayoutVars>
          <dgm:chMax val="8"/>
          <dgm:chPref val="8"/>
          <dgm:dir/>
        </dgm:presLayoutVars>
      </dgm:prSet>
      <dgm:spPr/>
    </dgm:pt>
    <dgm:pt modelId="{4835A6AA-17DC-4D48-92DF-DC181A20EA56}" type="pres">
      <dgm:prSet presAssocID="{779DD59E-99D1-44E6-A15C-A6F1D1028F4D}" presName="parent_text_1" presStyleLbl="revTx" presStyleIdx="0" presStyleCnt="8">
        <dgm:presLayoutVars>
          <dgm:chMax val="0"/>
          <dgm:chPref val="0"/>
          <dgm:bulletEnabled val="1"/>
        </dgm:presLayoutVars>
      </dgm:prSet>
      <dgm:spPr/>
    </dgm:pt>
    <dgm:pt modelId="{A47923E6-1FFC-480A-B009-9433A7A739A7}" type="pres">
      <dgm:prSet presAssocID="{779DD59E-99D1-44E6-A15C-A6F1D1028F4D}" presName="image_accent_1" presStyleCnt="0"/>
      <dgm:spPr/>
    </dgm:pt>
    <dgm:pt modelId="{74809FB7-34A3-4FB3-BF98-555DD7967B55}" type="pres">
      <dgm:prSet presAssocID="{779DD59E-99D1-44E6-A15C-A6F1D1028F4D}" presName="imageAccentRepeatNode" presStyleLbl="alignNode1" presStyleIdx="0" presStyleCnt="13"/>
      <dgm:spPr/>
    </dgm:pt>
    <dgm:pt modelId="{BE36530A-FA6C-4DB3-AABF-F20AAE988CDA}" type="pres">
      <dgm:prSet presAssocID="{779DD59E-99D1-44E6-A15C-A6F1D1028F4D}" presName="accent_1" presStyleLbl="alignNode1" presStyleIdx="1" presStyleCnt="13"/>
      <dgm:spPr/>
    </dgm:pt>
    <dgm:pt modelId="{463DFB22-A0E6-4981-93EB-711F2C8AE5AF}" type="pres">
      <dgm:prSet presAssocID="{41B6A8B7-4990-4025-AB60-907CD34F1422}" presName="image_1" presStyleCnt="0"/>
      <dgm:spPr/>
    </dgm:pt>
    <dgm:pt modelId="{F70FDBE1-4E9B-4C0B-AAEE-4464CC2B05E5}" type="pres">
      <dgm:prSet presAssocID="{41B6A8B7-4990-4025-AB60-907CD34F1422}" presName="imageRepeatNode" presStyleLbl="fgImgPlace1" presStyleIdx="0" presStyleCnt="8"/>
      <dgm:spPr/>
    </dgm:pt>
    <dgm:pt modelId="{4E014DBD-6E48-4D69-9B5D-48C8E3BF2019}" type="pres">
      <dgm:prSet presAssocID="{8256EA17-EBC9-4F7F-BF8D-8EE853D5972A}" presName="parent_text_2" presStyleLbl="revTx" presStyleIdx="1" presStyleCnt="8">
        <dgm:presLayoutVars>
          <dgm:chMax val="0"/>
          <dgm:chPref val="0"/>
          <dgm:bulletEnabled val="1"/>
        </dgm:presLayoutVars>
      </dgm:prSet>
      <dgm:spPr/>
    </dgm:pt>
    <dgm:pt modelId="{340AE6A1-45A7-4759-BEB6-B3142F7EDDF6}" type="pres">
      <dgm:prSet presAssocID="{8256EA17-EBC9-4F7F-BF8D-8EE853D5972A}" presName="image_accent_2" presStyleCnt="0"/>
      <dgm:spPr/>
    </dgm:pt>
    <dgm:pt modelId="{3BC313D5-4D6F-42B9-A508-D39FDD3D2653}" type="pres">
      <dgm:prSet presAssocID="{8256EA17-EBC9-4F7F-BF8D-8EE853D5972A}" presName="imageAccentRepeatNode" presStyleLbl="alignNode1" presStyleIdx="2" presStyleCnt="13"/>
      <dgm:spPr/>
    </dgm:pt>
    <dgm:pt modelId="{8E37F92A-D394-4D5E-9B56-558E42D339B8}" type="pres">
      <dgm:prSet presAssocID="{51AFB8A8-7592-47B2-8754-0EB6EAFA0818}" presName="image_2" presStyleCnt="0"/>
      <dgm:spPr/>
    </dgm:pt>
    <dgm:pt modelId="{D5CD51A6-FB3F-46F9-AFCB-52EBF06F6B16}" type="pres">
      <dgm:prSet presAssocID="{51AFB8A8-7592-47B2-8754-0EB6EAFA0818}" presName="imageRepeatNode" presStyleLbl="fgImgPlace1" presStyleIdx="1" presStyleCnt="8"/>
      <dgm:spPr/>
    </dgm:pt>
    <dgm:pt modelId="{6BB98FB6-6A22-4BDD-88BD-713D438C1CD2}" type="pres">
      <dgm:prSet presAssocID="{7D711EA2-C1F9-46B2-99AF-0C44611AC131}" presName="image_accent_3" presStyleCnt="0"/>
      <dgm:spPr/>
    </dgm:pt>
    <dgm:pt modelId="{63319B4E-2123-4EA0-A7AC-F52041514B15}" type="pres">
      <dgm:prSet presAssocID="{7D711EA2-C1F9-46B2-99AF-0C44611AC131}" presName="imageAccentRepeatNode" presStyleLbl="alignNode1" presStyleIdx="3" presStyleCnt="13"/>
      <dgm:spPr/>
    </dgm:pt>
    <dgm:pt modelId="{980BF87B-C843-4942-AD2F-364D9C8DD160}" type="pres">
      <dgm:prSet presAssocID="{7D711EA2-C1F9-46B2-99AF-0C44611AC131}" presName="parent_text_3" presStyleLbl="revTx" presStyleIdx="2" presStyleCnt="8">
        <dgm:presLayoutVars>
          <dgm:chMax val="0"/>
          <dgm:chPref val="0"/>
          <dgm:bulletEnabled val="1"/>
        </dgm:presLayoutVars>
      </dgm:prSet>
      <dgm:spPr/>
    </dgm:pt>
    <dgm:pt modelId="{2E6BC762-CD14-4E05-853D-D332D29F1B30}" type="pres">
      <dgm:prSet presAssocID="{7D711EA2-C1F9-46B2-99AF-0C44611AC131}" presName="accent_2" presStyleLbl="alignNode1" presStyleIdx="4" presStyleCnt="13"/>
      <dgm:spPr/>
    </dgm:pt>
    <dgm:pt modelId="{EC7BC3B5-E18F-432F-A0F8-3EE3F0463659}" type="pres">
      <dgm:prSet presAssocID="{7D711EA2-C1F9-46B2-99AF-0C44611AC131}" presName="accent_3" presStyleLbl="alignNode1" presStyleIdx="5" presStyleCnt="13"/>
      <dgm:spPr/>
    </dgm:pt>
    <dgm:pt modelId="{5F124B7B-0107-4B20-AC36-2525C2DA2B59}" type="pres">
      <dgm:prSet presAssocID="{6974944F-07F5-4BC4-AD22-4F6FE91D5A4F}" presName="image_3" presStyleCnt="0"/>
      <dgm:spPr/>
    </dgm:pt>
    <dgm:pt modelId="{DA7C0C27-AE8B-4C48-80BD-789D9BD8F64F}" type="pres">
      <dgm:prSet presAssocID="{6974944F-07F5-4BC4-AD22-4F6FE91D5A4F}" presName="imageRepeatNode" presStyleLbl="fgImgPlace1" presStyleIdx="2" presStyleCnt="8"/>
      <dgm:spPr/>
    </dgm:pt>
    <dgm:pt modelId="{652013B3-F3FA-4B7A-8507-A5D1BBA50BCE}" type="pres">
      <dgm:prSet presAssocID="{DCD6D3F5-AA4B-4CC7-8261-8014EE48C746}" presName="image_accent_4" presStyleCnt="0"/>
      <dgm:spPr/>
    </dgm:pt>
    <dgm:pt modelId="{4870A91F-03CD-41BB-946A-2AD7DE520635}" type="pres">
      <dgm:prSet presAssocID="{DCD6D3F5-AA4B-4CC7-8261-8014EE48C746}" presName="imageAccentRepeatNode" presStyleLbl="alignNode1" presStyleIdx="6" presStyleCnt="13"/>
      <dgm:spPr/>
    </dgm:pt>
    <dgm:pt modelId="{30B713CC-2AB4-422C-AF4E-49BFE52131FE}" type="pres">
      <dgm:prSet presAssocID="{DCD6D3F5-AA4B-4CC7-8261-8014EE48C746}" presName="parent_text_4" presStyleLbl="revTx" presStyleIdx="3" presStyleCnt="8">
        <dgm:presLayoutVars>
          <dgm:chMax val="0"/>
          <dgm:chPref val="0"/>
          <dgm:bulletEnabled val="1"/>
        </dgm:presLayoutVars>
      </dgm:prSet>
      <dgm:spPr/>
    </dgm:pt>
    <dgm:pt modelId="{4AA2DDC8-AC2B-42C7-9150-FCB3F31AA42E}" type="pres">
      <dgm:prSet presAssocID="{DCD6D3F5-AA4B-4CC7-8261-8014EE48C746}" presName="accent_4" presStyleLbl="alignNode1" presStyleIdx="7" presStyleCnt="13"/>
      <dgm:spPr/>
    </dgm:pt>
    <dgm:pt modelId="{F8932E9D-78D1-4F5B-B180-CEA92E239ADD}" type="pres">
      <dgm:prSet presAssocID="{292CF4E0-1B91-48DB-B358-79B711B1758D}" presName="image_4" presStyleCnt="0"/>
      <dgm:spPr/>
    </dgm:pt>
    <dgm:pt modelId="{98C726FF-88E4-4A92-8E3F-3F8E151686DD}" type="pres">
      <dgm:prSet presAssocID="{292CF4E0-1B91-48DB-B358-79B711B1758D}" presName="imageRepeatNode" presStyleLbl="fgImgPlace1" presStyleIdx="3" presStyleCnt="8"/>
      <dgm:spPr/>
    </dgm:pt>
    <dgm:pt modelId="{4BB07100-F4E3-4CA6-9DEA-6D07CBDB2313}" type="pres">
      <dgm:prSet presAssocID="{16B00ECA-B54F-4B6F-BD0F-5948AEE45808}" presName="image_accent_5" presStyleCnt="0"/>
      <dgm:spPr/>
    </dgm:pt>
    <dgm:pt modelId="{CB91BA5F-0ADB-419D-B8E3-A1C1BDD0741C}" type="pres">
      <dgm:prSet presAssocID="{16B00ECA-B54F-4B6F-BD0F-5948AEE45808}" presName="imageAccentRepeatNode" presStyleLbl="alignNode1" presStyleIdx="8" presStyleCnt="13"/>
      <dgm:spPr/>
    </dgm:pt>
    <dgm:pt modelId="{27D6BBAF-198E-4A22-9F3F-4A563BC690C2}" type="pres">
      <dgm:prSet presAssocID="{16B00ECA-B54F-4B6F-BD0F-5948AEE45808}" presName="parent_text_5" presStyleLbl="revTx" presStyleIdx="4" presStyleCnt="8">
        <dgm:presLayoutVars>
          <dgm:chMax val="0"/>
          <dgm:chPref val="0"/>
          <dgm:bulletEnabled val="1"/>
        </dgm:presLayoutVars>
      </dgm:prSet>
      <dgm:spPr/>
    </dgm:pt>
    <dgm:pt modelId="{AE9D8FAF-3B53-47C6-9615-4DE44523D552}" type="pres">
      <dgm:prSet presAssocID="{E3A56B4D-0310-4C54-8CD3-CFD3081220EA}" presName="image_5" presStyleCnt="0"/>
      <dgm:spPr/>
    </dgm:pt>
    <dgm:pt modelId="{706AF4EA-9CAE-4260-91D6-397D16289227}" type="pres">
      <dgm:prSet presAssocID="{E3A56B4D-0310-4C54-8CD3-CFD3081220EA}" presName="imageRepeatNode" presStyleLbl="fgImgPlace1" presStyleIdx="4" presStyleCnt="8"/>
      <dgm:spPr/>
    </dgm:pt>
    <dgm:pt modelId="{A88811A3-F11C-405A-A95A-26ACA6EAC5A4}" type="pres">
      <dgm:prSet presAssocID="{39C04FF4-B203-4B5B-84BC-0E0978C60CEC}" presName="parent_text_6" presStyleLbl="revTx" presStyleIdx="5" presStyleCnt="8">
        <dgm:presLayoutVars>
          <dgm:chMax val="0"/>
          <dgm:chPref val="0"/>
          <dgm:bulletEnabled val="1"/>
        </dgm:presLayoutVars>
      </dgm:prSet>
      <dgm:spPr/>
    </dgm:pt>
    <dgm:pt modelId="{9FB08111-1435-4AAF-998D-1A9AC9D48BFE}" type="pres">
      <dgm:prSet presAssocID="{39C04FF4-B203-4B5B-84BC-0E0978C60CEC}" presName="image_accent_6" presStyleCnt="0"/>
      <dgm:spPr/>
    </dgm:pt>
    <dgm:pt modelId="{BEB0A41F-4ACA-4D35-A3EE-08A53F9279C7}" type="pres">
      <dgm:prSet presAssocID="{39C04FF4-B203-4B5B-84BC-0E0978C60CEC}" presName="imageAccentRepeatNode" presStyleLbl="alignNode1" presStyleIdx="9" presStyleCnt="13"/>
      <dgm:spPr/>
    </dgm:pt>
    <dgm:pt modelId="{7FC07334-BD5E-45EE-9E8B-1EE68519240E}" type="pres">
      <dgm:prSet presAssocID="{39C04FF4-B203-4B5B-84BC-0E0978C60CEC}" presName="accent_5" presStyleLbl="alignNode1" presStyleIdx="10" presStyleCnt="13"/>
      <dgm:spPr/>
    </dgm:pt>
    <dgm:pt modelId="{206835A5-86D6-46FA-9421-467A75B3489D}" type="pres">
      <dgm:prSet presAssocID="{B8ACF877-5F30-48AC-A55A-6D81363BE20B}" presName="image_6" presStyleCnt="0"/>
      <dgm:spPr/>
    </dgm:pt>
    <dgm:pt modelId="{C80B2CC1-9E14-4600-B350-2D504236C976}" type="pres">
      <dgm:prSet presAssocID="{B8ACF877-5F30-48AC-A55A-6D81363BE20B}" presName="imageRepeatNode" presStyleLbl="fgImgPlace1" presStyleIdx="5" presStyleCnt="8"/>
      <dgm:spPr/>
    </dgm:pt>
    <dgm:pt modelId="{84F900D1-9A3A-4636-9B96-29577293B501}" type="pres">
      <dgm:prSet presAssocID="{2141A4D4-EABD-47BB-A37A-92434FAB9D13}" presName="parent_text_7" presStyleLbl="revTx" presStyleIdx="6" presStyleCnt="8">
        <dgm:presLayoutVars>
          <dgm:chMax val="0"/>
          <dgm:chPref val="0"/>
          <dgm:bulletEnabled val="1"/>
        </dgm:presLayoutVars>
      </dgm:prSet>
      <dgm:spPr/>
    </dgm:pt>
    <dgm:pt modelId="{3E53BB43-AE73-44D2-8FF5-B92F9B003FA9}" type="pres">
      <dgm:prSet presAssocID="{2141A4D4-EABD-47BB-A37A-92434FAB9D13}" presName="image_accent_7" presStyleCnt="0"/>
      <dgm:spPr/>
    </dgm:pt>
    <dgm:pt modelId="{31264DFD-C419-47BA-81C0-959673A5320B}" type="pres">
      <dgm:prSet presAssocID="{2141A4D4-EABD-47BB-A37A-92434FAB9D13}" presName="imageAccentRepeatNode" presStyleLbl="alignNode1" presStyleIdx="11" presStyleCnt="13"/>
      <dgm:spPr/>
    </dgm:pt>
    <dgm:pt modelId="{13F59B79-264B-4988-9A05-5488CB5848CB}" type="pres">
      <dgm:prSet presAssocID="{A60230C9-EBF6-4CF1-9E8D-5B47AAD3796B}" presName="image_7" presStyleCnt="0"/>
      <dgm:spPr/>
    </dgm:pt>
    <dgm:pt modelId="{F7B20CE3-391D-4A01-BCBC-1D1AB4BC3CF0}" type="pres">
      <dgm:prSet presAssocID="{A60230C9-EBF6-4CF1-9E8D-5B47AAD3796B}" presName="imageRepeatNode" presStyleLbl="fgImgPlace1" presStyleIdx="6" presStyleCnt="8"/>
      <dgm:spPr/>
    </dgm:pt>
    <dgm:pt modelId="{301C2D49-9B4C-4D7E-957A-2D2FE6E306F8}" type="pres">
      <dgm:prSet presAssocID="{C1D9E3DB-E8FE-4E5D-B684-8A29FEF1F26F}" presName="parent_text_8" presStyleLbl="revTx" presStyleIdx="7" presStyleCnt="8">
        <dgm:presLayoutVars>
          <dgm:chMax val="0"/>
          <dgm:chPref val="0"/>
          <dgm:bulletEnabled val="1"/>
        </dgm:presLayoutVars>
      </dgm:prSet>
      <dgm:spPr/>
    </dgm:pt>
    <dgm:pt modelId="{D8D2ED20-6717-4C49-9DCA-2FAB327D42E5}" type="pres">
      <dgm:prSet presAssocID="{C1D9E3DB-E8FE-4E5D-B684-8A29FEF1F26F}" presName="image_accent_8" presStyleCnt="0"/>
      <dgm:spPr/>
    </dgm:pt>
    <dgm:pt modelId="{DB093C79-D6F1-48E2-B340-A5A77B5626DC}" type="pres">
      <dgm:prSet presAssocID="{C1D9E3DB-E8FE-4E5D-B684-8A29FEF1F26F}" presName="imageAccentRepeatNode" presStyleLbl="alignNode1" presStyleIdx="12" presStyleCnt="13"/>
      <dgm:spPr/>
    </dgm:pt>
    <dgm:pt modelId="{BEE13CCB-17D5-4FD3-85FE-79DCADFD3E7B}" type="pres">
      <dgm:prSet presAssocID="{A5433B5D-9DA2-42CC-AB8F-31796388A857}" presName="image_8" presStyleCnt="0"/>
      <dgm:spPr/>
    </dgm:pt>
    <dgm:pt modelId="{1F6AE8F4-7DCF-4AF1-85B4-A0750E8E61A1}" type="pres">
      <dgm:prSet presAssocID="{A5433B5D-9DA2-42CC-AB8F-31796388A857}" presName="imageRepeatNode" presStyleLbl="fgImgPlace1" presStyleIdx="7" presStyleCnt="8"/>
      <dgm:spPr/>
    </dgm:pt>
  </dgm:ptLst>
  <dgm:cxnLst>
    <dgm:cxn modelId="{54A74801-4D6E-4F1B-8AE1-C3C4082B7A6C}" type="presOf" srcId="{292CF4E0-1B91-48DB-B358-79B711B1758D}" destId="{98C726FF-88E4-4A92-8E3F-3F8E151686DD}" srcOrd="0" destOrd="0" presId="urn:microsoft.com/office/officeart/2008/layout/BubblePictureList"/>
    <dgm:cxn modelId="{2364540F-9A1D-46D6-81EC-7CB89E5E75B9}" type="presOf" srcId="{E3A56B4D-0310-4C54-8CD3-CFD3081220EA}" destId="{706AF4EA-9CAE-4260-91D6-397D16289227}" srcOrd="0" destOrd="0" presId="urn:microsoft.com/office/officeart/2008/layout/BubblePictureList"/>
    <dgm:cxn modelId="{0881691D-94B1-44F8-B003-46F4D2874981}" srcId="{96C4AE37-6207-45BD-AC8A-4958537E0DCA}" destId="{8256EA17-EBC9-4F7F-BF8D-8EE853D5972A}" srcOrd="1" destOrd="0" parTransId="{B4C05793-0780-4C71-9950-B80282E8E039}" sibTransId="{51AFB8A8-7592-47B2-8754-0EB6EAFA0818}"/>
    <dgm:cxn modelId="{A8F71321-F649-4B26-BB59-304C32A11EB0}" type="presOf" srcId="{51AFB8A8-7592-47B2-8754-0EB6EAFA0818}" destId="{D5CD51A6-FB3F-46F9-AFCB-52EBF06F6B16}" srcOrd="0" destOrd="0" presId="urn:microsoft.com/office/officeart/2008/layout/BubblePictureList"/>
    <dgm:cxn modelId="{EEAE0E23-EF24-4CA9-B66C-2A5435E60F9F}" srcId="{96C4AE37-6207-45BD-AC8A-4958537E0DCA}" destId="{DCD6D3F5-AA4B-4CC7-8261-8014EE48C746}" srcOrd="3" destOrd="0" parTransId="{5B34259A-19A8-4C3F-8902-4AC92E99ABCB}" sibTransId="{292CF4E0-1B91-48DB-B358-79B711B1758D}"/>
    <dgm:cxn modelId="{F7B27C3F-2006-4554-8579-759231406989}" type="presOf" srcId="{A5433B5D-9DA2-42CC-AB8F-31796388A857}" destId="{1F6AE8F4-7DCF-4AF1-85B4-A0750E8E61A1}" srcOrd="0" destOrd="0" presId="urn:microsoft.com/office/officeart/2008/layout/BubblePictureList"/>
    <dgm:cxn modelId="{89C58641-F162-4018-A4A4-B2263CA3B82A}" srcId="{96C4AE37-6207-45BD-AC8A-4958537E0DCA}" destId="{7D711EA2-C1F9-46B2-99AF-0C44611AC131}" srcOrd="2" destOrd="0" parTransId="{94077B6E-B4C1-4844-9140-186EE3DA0561}" sibTransId="{6974944F-07F5-4BC4-AD22-4F6FE91D5A4F}"/>
    <dgm:cxn modelId="{BD7A7D6E-7C4E-4979-B6B1-08A48F30BFF3}" srcId="{96C4AE37-6207-45BD-AC8A-4958537E0DCA}" destId="{2141A4D4-EABD-47BB-A37A-92434FAB9D13}" srcOrd="6" destOrd="0" parTransId="{54D43166-4576-49D9-B788-BA142507FB45}" sibTransId="{A60230C9-EBF6-4CF1-9E8D-5B47AAD3796B}"/>
    <dgm:cxn modelId="{208DCE6F-920D-4349-AED3-7706AFD9F916}" type="presOf" srcId="{DCD6D3F5-AA4B-4CC7-8261-8014EE48C746}" destId="{30B713CC-2AB4-422C-AF4E-49BFE52131FE}" srcOrd="0" destOrd="0" presId="urn:microsoft.com/office/officeart/2008/layout/BubblePictureList"/>
    <dgm:cxn modelId="{54A51874-5868-4C7A-93DF-B5CCEC735D96}" type="presOf" srcId="{2141A4D4-EABD-47BB-A37A-92434FAB9D13}" destId="{84F900D1-9A3A-4636-9B96-29577293B501}" srcOrd="0" destOrd="0" presId="urn:microsoft.com/office/officeart/2008/layout/BubblePictureList"/>
    <dgm:cxn modelId="{A6789854-8397-4AF2-9013-17BE4F2137A1}" type="presOf" srcId="{39C04FF4-B203-4B5B-84BC-0E0978C60CEC}" destId="{A88811A3-F11C-405A-A95A-26ACA6EAC5A4}" srcOrd="0" destOrd="0" presId="urn:microsoft.com/office/officeart/2008/layout/BubblePictureList"/>
    <dgm:cxn modelId="{D24DAF7A-7869-47E8-AA5B-D7634B237BCD}" type="presOf" srcId="{C1D9E3DB-E8FE-4E5D-B684-8A29FEF1F26F}" destId="{301C2D49-9B4C-4D7E-957A-2D2FE6E306F8}" srcOrd="0" destOrd="0" presId="urn:microsoft.com/office/officeart/2008/layout/BubblePictureList"/>
    <dgm:cxn modelId="{A88F1E82-458C-4C09-9FFE-1C678E31083F}" type="presOf" srcId="{16B00ECA-B54F-4B6F-BD0F-5948AEE45808}" destId="{27D6BBAF-198E-4A22-9F3F-4A563BC690C2}" srcOrd="0" destOrd="0" presId="urn:microsoft.com/office/officeart/2008/layout/BubblePictureList"/>
    <dgm:cxn modelId="{4DCB2687-4AD9-40FD-ADA8-9EE12D38103A}" srcId="{96C4AE37-6207-45BD-AC8A-4958537E0DCA}" destId="{16B00ECA-B54F-4B6F-BD0F-5948AEE45808}" srcOrd="4" destOrd="0" parTransId="{8BB8A361-A048-45D7-B4F3-C08F1E397279}" sibTransId="{E3A56B4D-0310-4C54-8CD3-CFD3081220EA}"/>
    <dgm:cxn modelId="{15476B8E-8FE0-45BC-B21C-C1685F31FDE5}" srcId="{96C4AE37-6207-45BD-AC8A-4958537E0DCA}" destId="{C1D9E3DB-E8FE-4E5D-B684-8A29FEF1F26F}" srcOrd="7" destOrd="0" parTransId="{9D9EBF13-52C5-4C10-BBE3-D2CBBDD16725}" sibTransId="{A5433B5D-9DA2-42CC-AB8F-31796388A857}"/>
    <dgm:cxn modelId="{47F361AC-B1BF-4E18-83B5-4C60D72C5E9B}" srcId="{96C4AE37-6207-45BD-AC8A-4958537E0DCA}" destId="{779DD59E-99D1-44E6-A15C-A6F1D1028F4D}" srcOrd="0" destOrd="0" parTransId="{2BB4E3D2-6A25-43DE-9B13-DFC6839C8866}" sibTransId="{41B6A8B7-4990-4025-AB60-907CD34F1422}"/>
    <dgm:cxn modelId="{E2B1FCAF-FE48-4444-B0F2-E3C29AD533B3}" srcId="{96C4AE37-6207-45BD-AC8A-4958537E0DCA}" destId="{39C04FF4-B203-4B5B-84BC-0E0978C60CEC}" srcOrd="5" destOrd="0" parTransId="{2172F286-E247-48D1-B621-71C447D8A8F2}" sibTransId="{B8ACF877-5F30-48AC-A55A-6D81363BE20B}"/>
    <dgm:cxn modelId="{5FA91EB3-96DF-44D8-8838-98D09F724162}" type="presOf" srcId="{A60230C9-EBF6-4CF1-9E8D-5B47AAD3796B}" destId="{F7B20CE3-391D-4A01-BCBC-1D1AB4BC3CF0}" srcOrd="0" destOrd="0" presId="urn:microsoft.com/office/officeart/2008/layout/BubblePictureList"/>
    <dgm:cxn modelId="{B40B9DB6-DFCD-4F69-9681-71CA98D3D2E1}" srcId="{96C4AE37-6207-45BD-AC8A-4958537E0DCA}" destId="{D149C5FF-5CFE-426C-8E62-5C1B4FB36D36}" srcOrd="8" destOrd="0" parTransId="{13D26991-2EA5-47CE-AEA9-95706BDD7FEC}" sibTransId="{41D83697-926C-4C4E-BF05-C8C752163ABD}"/>
    <dgm:cxn modelId="{103026BC-7908-48EB-967E-EB066EDC97A7}" type="presOf" srcId="{96C4AE37-6207-45BD-AC8A-4958537E0DCA}" destId="{5369558C-F969-4A3C-A3D3-CE601B162DE4}" srcOrd="0" destOrd="0" presId="urn:microsoft.com/office/officeart/2008/layout/BubblePictureList"/>
    <dgm:cxn modelId="{B4E37DC2-2707-4167-8EF6-6F718E6A7E00}" type="presOf" srcId="{7D711EA2-C1F9-46B2-99AF-0C44611AC131}" destId="{980BF87B-C843-4942-AD2F-364D9C8DD160}" srcOrd="0" destOrd="0" presId="urn:microsoft.com/office/officeart/2008/layout/BubblePictureList"/>
    <dgm:cxn modelId="{5544F4C4-3038-4D38-8EBD-827B343A3F42}" type="presOf" srcId="{8256EA17-EBC9-4F7F-BF8D-8EE853D5972A}" destId="{4E014DBD-6E48-4D69-9B5D-48C8E3BF2019}" srcOrd="0" destOrd="0" presId="urn:microsoft.com/office/officeart/2008/layout/BubblePictureList"/>
    <dgm:cxn modelId="{FA1C78CC-AFB8-4C40-8BE2-D95934137E1E}" type="presOf" srcId="{41B6A8B7-4990-4025-AB60-907CD34F1422}" destId="{F70FDBE1-4E9B-4C0B-AAEE-4464CC2B05E5}" srcOrd="0" destOrd="0" presId="urn:microsoft.com/office/officeart/2008/layout/BubblePictureList"/>
    <dgm:cxn modelId="{2591A1D2-FF4D-481C-B3C0-174B67C57B6A}" type="presOf" srcId="{6974944F-07F5-4BC4-AD22-4F6FE91D5A4F}" destId="{DA7C0C27-AE8B-4C48-80BD-789D9BD8F64F}" srcOrd="0" destOrd="0" presId="urn:microsoft.com/office/officeart/2008/layout/BubblePictureList"/>
    <dgm:cxn modelId="{BD324AF5-F64C-470B-8A70-8A494AB02570}" type="presOf" srcId="{B8ACF877-5F30-48AC-A55A-6D81363BE20B}" destId="{C80B2CC1-9E14-4600-B350-2D504236C976}" srcOrd="0" destOrd="0" presId="urn:microsoft.com/office/officeart/2008/layout/BubblePictureList"/>
    <dgm:cxn modelId="{DCAAE9FF-1C5A-4456-AE7A-DFE88C094FC1}" type="presOf" srcId="{779DD59E-99D1-44E6-A15C-A6F1D1028F4D}" destId="{4835A6AA-17DC-4D48-92DF-DC181A20EA56}" srcOrd="0" destOrd="0" presId="urn:microsoft.com/office/officeart/2008/layout/BubblePictureList"/>
    <dgm:cxn modelId="{E191A537-5E49-4A43-84A1-6BCE31D58C35}" type="presParOf" srcId="{5369558C-F969-4A3C-A3D3-CE601B162DE4}" destId="{4835A6AA-17DC-4D48-92DF-DC181A20EA56}" srcOrd="0" destOrd="0" presId="urn:microsoft.com/office/officeart/2008/layout/BubblePictureList"/>
    <dgm:cxn modelId="{FEDD7FA8-96B0-435C-B71C-1DACFCA90C44}" type="presParOf" srcId="{5369558C-F969-4A3C-A3D3-CE601B162DE4}" destId="{A47923E6-1FFC-480A-B009-9433A7A739A7}" srcOrd="1" destOrd="0" presId="urn:microsoft.com/office/officeart/2008/layout/BubblePictureList"/>
    <dgm:cxn modelId="{4222F090-CB28-480B-BC3E-BC5966F9B605}" type="presParOf" srcId="{A47923E6-1FFC-480A-B009-9433A7A739A7}" destId="{74809FB7-34A3-4FB3-BF98-555DD7967B55}" srcOrd="0" destOrd="0" presId="urn:microsoft.com/office/officeart/2008/layout/BubblePictureList"/>
    <dgm:cxn modelId="{804205D0-3F66-4BF3-BE4C-3532644CC1E4}" type="presParOf" srcId="{5369558C-F969-4A3C-A3D3-CE601B162DE4}" destId="{BE36530A-FA6C-4DB3-AABF-F20AAE988CDA}" srcOrd="2" destOrd="0" presId="urn:microsoft.com/office/officeart/2008/layout/BubblePictureList"/>
    <dgm:cxn modelId="{FD7FE1A2-E469-41F4-99FD-FF42F331463A}" type="presParOf" srcId="{5369558C-F969-4A3C-A3D3-CE601B162DE4}" destId="{463DFB22-A0E6-4981-93EB-711F2C8AE5AF}" srcOrd="3" destOrd="0" presId="urn:microsoft.com/office/officeart/2008/layout/BubblePictureList"/>
    <dgm:cxn modelId="{D6C0FDB0-1BDF-4D3B-AC63-DB0CD170BC63}" type="presParOf" srcId="{463DFB22-A0E6-4981-93EB-711F2C8AE5AF}" destId="{F70FDBE1-4E9B-4C0B-AAEE-4464CC2B05E5}" srcOrd="0" destOrd="0" presId="urn:microsoft.com/office/officeart/2008/layout/BubblePictureList"/>
    <dgm:cxn modelId="{088A601D-B456-4AAB-BABA-92BB223CD8C4}" type="presParOf" srcId="{5369558C-F969-4A3C-A3D3-CE601B162DE4}" destId="{4E014DBD-6E48-4D69-9B5D-48C8E3BF2019}" srcOrd="4" destOrd="0" presId="urn:microsoft.com/office/officeart/2008/layout/BubblePictureList"/>
    <dgm:cxn modelId="{F0046E86-DC84-4514-8C8C-940BE89E36F1}" type="presParOf" srcId="{5369558C-F969-4A3C-A3D3-CE601B162DE4}" destId="{340AE6A1-45A7-4759-BEB6-B3142F7EDDF6}" srcOrd="5" destOrd="0" presId="urn:microsoft.com/office/officeart/2008/layout/BubblePictureList"/>
    <dgm:cxn modelId="{FDC52851-6A18-4A35-B6F3-C20851B30111}" type="presParOf" srcId="{340AE6A1-45A7-4759-BEB6-B3142F7EDDF6}" destId="{3BC313D5-4D6F-42B9-A508-D39FDD3D2653}" srcOrd="0" destOrd="0" presId="urn:microsoft.com/office/officeart/2008/layout/BubblePictureList"/>
    <dgm:cxn modelId="{80BDCC43-7B55-46FC-80E3-78C73CCDC5F2}" type="presParOf" srcId="{5369558C-F969-4A3C-A3D3-CE601B162DE4}" destId="{8E37F92A-D394-4D5E-9B56-558E42D339B8}" srcOrd="6" destOrd="0" presId="urn:microsoft.com/office/officeart/2008/layout/BubblePictureList"/>
    <dgm:cxn modelId="{2388D262-AD85-487E-9E8D-EE5D27195E73}" type="presParOf" srcId="{8E37F92A-D394-4D5E-9B56-558E42D339B8}" destId="{D5CD51A6-FB3F-46F9-AFCB-52EBF06F6B16}" srcOrd="0" destOrd="0" presId="urn:microsoft.com/office/officeart/2008/layout/BubblePictureList"/>
    <dgm:cxn modelId="{4EF85917-B568-4821-8A6F-E77A1085C1F3}" type="presParOf" srcId="{5369558C-F969-4A3C-A3D3-CE601B162DE4}" destId="{6BB98FB6-6A22-4BDD-88BD-713D438C1CD2}" srcOrd="7" destOrd="0" presId="urn:microsoft.com/office/officeart/2008/layout/BubblePictureList"/>
    <dgm:cxn modelId="{E733F657-0824-4E17-AC3C-9533C872165D}" type="presParOf" srcId="{6BB98FB6-6A22-4BDD-88BD-713D438C1CD2}" destId="{63319B4E-2123-4EA0-A7AC-F52041514B15}" srcOrd="0" destOrd="0" presId="urn:microsoft.com/office/officeart/2008/layout/BubblePictureList"/>
    <dgm:cxn modelId="{7D5C239F-0A50-42C2-9F66-D125C379A82B}" type="presParOf" srcId="{5369558C-F969-4A3C-A3D3-CE601B162DE4}" destId="{980BF87B-C843-4942-AD2F-364D9C8DD160}" srcOrd="8" destOrd="0" presId="urn:microsoft.com/office/officeart/2008/layout/BubblePictureList"/>
    <dgm:cxn modelId="{24EB10F1-FB4F-409F-80A5-EE57FF502C96}" type="presParOf" srcId="{5369558C-F969-4A3C-A3D3-CE601B162DE4}" destId="{2E6BC762-CD14-4E05-853D-D332D29F1B30}" srcOrd="9" destOrd="0" presId="urn:microsoft.com/office/officeart/2008/layout/BubblePictureList"/>
    <dgm:cxn modelId="{B62A4655-449F-40C3-9804-30E9A71B2959}" type="presParOf" srcId="{5369558C-F969-4A3C-A3D3-CE601B162DE4}" destId="{EC7BC3B5-E18F-432F-A0F8-3EE3F0463659}" srcOrd="10" destOrd="0" presId="urn:microsoft.com/office/officeart/2008/layout/BubblePictureList"/>
    <dgm:cxn modelId="{B2092566-69FE-4FA8-88F4-2E331CEDB93D}" type="presParOf" srcId="{5369558C-F969-4A3C-A3D3-CE601B162DE4}" destId="{5F124B7B-0107-4B20-AC36-2525C2DA2B59}" srcOrd="11" destOrd="0" presId="urn:microsoft.com/office/officeart/2008/layout/BubblePictureList"/>
    <dgm:cxn modelId="{FC0B898F-6493-4FCB-BE4F-63CB8598BD3C}" type="presParOf" srcId="{5F124B7B-0107-4B20-AC36-2525C2DA2B59}" destId="{DA7C0C27-AE8B-4C48-80BD-789D9BD8F64F}" srcOrd="0" destOrd="0" presId="urn:microsoft.com/office/officeart/2008/layout/BubblePictureList"/>
    <dgm:cxn modelId="{13B6464C-B74E-43F1-A99B-D2DD60380F1B}" type="presParOf" srcId="{5369558C-F969-4A3C-A3D3-CE601B162DE4}" destId="{652013B3-F3FA-4B7A-8507-A5D1BBA50BCE}" srcOrd="12" destOrd="0" presId="urn:microsoft.com/office/officeart/2008/layout/BubblePictureList"/>
    <dgm:cxn modelId="{60484AD7-91A3-4563-B1DA-73D0753A012F}" type="presParOf" srcId="{652013B3-F3FA-4B7A-8507-A5D1BBA50BCE}" destId="{4870A91F-03CD-41BB-946A-2AD7DE520635}" srcOrd="0" destOrd="0" presId="urn:microsoft.com/office/officeart/2008/layout/BubblePictureList"/>
    <dgm:cxn modelId="{644C79A7-CC1E-4355-B1B4-9C9B4F4B7740}" type="presParOf" srcId="{5369558C-F969-4A3C-A3D3-CE601B162DE4}" destId="{30B713CC-2AB4-422C-AF4E-49BFE52131FE}" srcOrd="13" destOrd="0" presId="urn:microsoft.com/office/officeart/2008/layout/BubblePictureList"/>
    <dgm:cxn modelId="{5AA47422-B807-4270-9438-DDD2D3106E7B}" type="presParOf" srcId="{5369558C-F969-4A3C-A3D3-CE601B162DE4}" destId="{4AA2DDC8-AC2B-42C7-9150-FCB3F31AA42E}" srcOrd="14" destOrd="0" presId="urn:microsoft.com/office/officeart/2008/layout/BubblePictureList"/>
    <dgm:cxn modelId="{8AA6A1A1-B66F-41F8-AB58-748B032E6B70}" type="presParOf" srcId="{5369558C-F969-4A3C-A3D3-CE601B162DE4}" destId="{F8932E9D-78D1-4F5B-B180-CEA92E239ADD}" srcOrd="15" destOrd="0" presId="urn:microsoft.com/office/officeart/2008/layout/BubblePictureList"/>
    <dgm:cxn modelId="{3431D8E2-BE10-4CE9-88E0-C8239BF7B5BA}" type="presParOf" srcId="{F8932E9D-78D1-4F5B-B180-CEA92E239ADD}" destId="{98C726FF-88E4-4A92-8E3F-3F8E151686DD}" srcOrd="0" destOrd="0" presId="urn:microsoft.com/office/officeart/2008/layout/BubblePictureList"/>
    <dgm:cxn modelId="{A49CC3C3-D2A6-4836-9FA9-6FB83C2D2607}" type="presParOf" srcId="{5369558C-F969-4A3C-A3D3-CE601B162DE4}" destId="{4BB07100-F4E3-4CA6-9DEA-6D07CBDB2313}" srcOrd="16" destOrd="0" presId="urn:microsoft.com/office/officeart/2008/layout/BubblePictureList"/>
    <dgm:cxn modelId="{9513014B-A6E6-4BF3-B51D-BBE109D7F0A5}" type="presParOf" srcId="{4BB07100-F4E3-4CA6-9DEA-6D07CBDB2313}" destId="{CB91BA5F-0ADB-419D-B8E3-A1C1BDD0741C}" srcOrd="0" destOrd="0" presId="urn:microsoft.com/office/officeart/2008/layout/BubblePictureList"/>
    <dgm:cxn modelId="{2CF858D4-34E6-4A32-B3CC-6551571A10B1}" type="presParOf" srcId="{5369558C-F969-4A3C-A3D3-CE601B162DE4}" destId="{27D6BBAF-198E-4A22-9F3F-4A563BC690C2}" srcOrd="17" destOrd="0" presId="urn:microsoft.com/office/officeart/2008/layout/BubblePictureList"/>
    <dgm:cxn modelId="{631B7B0F-D7B4-4A88-A70D-3CF1FA48AFA7}" type="presParOf" srcId="{5369558C-F969-4A3C-A3D3-CE601B162DE4}" destId="{AE9D8FAF-3B53-47C6-9615-4DE44523D552}" srcOrd="18" destOrd="0" presId="urn:microsoft.com/office/officeart/2008/layout/BubblePictureList"/>
    <dgm:cxn modelId="{87E5BAA6-E52B-4705-A2F6-8BB9E06C687C}" type="presParOf" srcId="{AE9D8FAF-3B53-47C6-9615-4DE44523D552}" destId="{706AF4EA-9CAE-4260-91D6-397D16289227}" srcOrd="0" destOrd="0" presId="urn:microsoft.com/office/officeart/2008/layout/BubblePictureList"/>
    <dgm:cxn modelId="{E0E9525C-E6C9-4419-B21F-B452C5E4E0F7}" type="presParOf" srcId="{5369558C-F969-4A3C-A3D3-CE601B162DE4}" destId="{A88811A3-F11C-405A-A95A-26ACA6EAC5A4}" srcOrd="19" destOrd="0" presId="urn:microsoft.com/office/officeart/2008/layout/BubblePictureList"/>
    <dgm:cxn modelId="{6E60E2A5-6DF3-404D-858E-31A9B7C5BF56}" type="presParOf" srcId="{5369558C-F969-4A3C-A3D3-CE601B162DE4}" destId="{9FB08111-1435-4AAF-998D-1A9AC9D48BFE}" srcOrd="20" destOrd="0" presId="urn:microsoft.com/office/officeart/2008/layout/BubblePictureList"/>
    <dgm:cxn modelId="{49011DFC-A5DC-46AD-AE69-FC22760484DE}" type="presParOf" srcId="{9FB08111-1435-4AAF-998D-1A9AC9D48BFE}" destId="{BEB0A41F-4ACA-4D35-A3EE-08A53F9279C7}" srcOrd="0" destOrd="0" presId="urn:microsoft.com/office/officeart/2008/layout/BubblePictureList"/>
    <dgm:cxn modelId="{8DA7C296-23C2-484C-9201-CCAF2746C7F7}" type="presParOf" srcId="{5369558C-F969-4A3C-A3D3-CE601B162DE4}" destId="{7FC07334-BD5E-45EE-9E8B-1EE68519240E}" srcOrd="21" destOrd="0" presId="urn:microsoft.com/office/officeart/2008/layout/BubblePictureList"/>
    <dgm:cxn modelId="{BC373D69-E146-4516-963E-2A8B4139BDD4}" type="presParOf" srcId="{5369558C-F969-4A3C-A3D3-CE601B162DE4}" destId="{206835A5-86D6-46FA-9421-467A75B3489D}" srcOrd="22" destOrd="0" presId="urn:microsoft.com/office/officeart/2008/layout/BubblePictureList"/>
    <dgm:cxn modelId="{1DADAD31-C0FB-43D8-BB13-B6EAF67B2094}" type="presParOf" srcId="{206835A5-86D6-46FA-9421-467A75B3489D}" destId="{C80B2CC1-9E14-4600-B350-2D504236C976}" srcOrd="0" destOrd="0" presId="urn:microsoft.com/office/officeart/2008/layout/BubblePictureList"/>
    <dgm:cxn modelId="{0403727F-C7CF-467B-B2C8-156775CFB631}" type="presParOf" srcId="{5369558C-F969-4A3C-A3D3-CE601B162DE4}" destId="{84F900D1-9A3A-4636-9B96-29577293B501}" srcOrd="23" destOrd="0" presId="urn:microsoft.com/office/officeart/2008/layout/BubblePictureList"/>
    <dgm:cxn modelId="{9FFDC90F-CACF-415E-977B-ECF692955000}" type="presParOf" srcId="{5369558C-F969-4A3C-A3D3-CE601B162DE4}" destId="{3E53BB43-AE73-44D2-8FF5-B92F9B003FA9}" srcOrd="24" destOrd="0" presId="urn:microsoft.com/office/officeart/2008/layout/BubblePictureList"/>
    <dgm:cxn modelId="{B7F98469-148D-49BF-A206-630677EAD003}" type="presParOf" srcId="{3E53BB43-AE73-44D2-8FF5-B92F9B003FA9}" destId="{31264DFD-C419-47BA-81C0-959673A5320B}" srcOrd="0" destOrd="0" presId="urn:microsoft.com/office/officeart/2008/layout/BubblePictureList"/>
    <dgm:cxn modelId="{2453C256-F381-4D75-B94B-2532BD725ED3}" type="presParOf" srcId="{5369558C-F969-4A3C-A3D3-CE601B162DE4}" destId="{13F59B79-264B-4988-9A05-5488CB5848CB}" srcOrd="25" destOrd="0" presId="urn:microsoft.com/office/officeart/2008/layout/BubblePictureList"/>
    <dgm:cxn modelId="{7E5E277C-885E-4AB5-AF27-1061F8506255}" type="presParOf" srcId="{13F59B79-264B-4988-9A05-5488CB5848CB}" destId="{F7B20CE3-391D-4A01-BCBC-1D1AB4BC3CF0}" srcOrd="0" destOrd="0" presId="urn:microsoft.com/office/officeart/2008/layout/BubblePictureList"/>
    <dgm:cxn modelId="{24345CDB-B27F-44D3-A8DE-B61BBB4B92D8}" type="presParOf" srcId="{5369558C-F969-4A3C-A3D3-CE601B162DE4}" destId="{301C2D49-9B4C-4D7E-957A-2D2FE6E306F8}" srcOrd="26" destOrd="0" presId="urn:microsoft.com/office/officeart/2008/layout/BubblePictureList"/>
    <dgm:cxn modelId="{A0D9D1E2-A3EF-43C5-966F-6EB1F5A00A9F}" type="presParOf" srcId="{5369558C-F969-4A3C-A3D3-CE601B162DE4}" destId="{D8D2ED20-6717-4C49-9DCA-2FAB327D42E5}" srcOrd="27" destOrd="0" presId="urn:microsoft.com/office/officeart/2008/layout/BubblePictureList"/>
    <dgm:cxn modelId="{6FCCC8AF-E05A-47A1-ADA9-E56107874A9D}" type="presParOf" srcId="{D8D2ED20-6717-4C49-9DCA-2FAB327D42E5}" destId="{DB093C79-D6F1-48E2-B340-A5A77B5626DC}" srcOrd="0" destOrd="0" presId="urn:microsoft.com/office/officeart/2008/layout/BubblePictureList"/>
    <dgm:cxn modelId="{42896A37-93C4-435F-8A49-10705B8D6B92}" type="presParOf" srcId="{5369558C-F969-4A3C-A3D3-CE601B162DE4}" destId="{BEE13CCB-17D5-4FD3-85FE-79DCADFD3E7B}" srcOrd="28" destOrd="0" presId="urn:microsoft.com/office/officeart/2008/layout/BubblePictureList"/>
    <dgm:cxn modelId="{B2653B8D-F0B1-485A-ABB6-4DD6D083F27E}" type="presParOf" srcId="{BEE13CCB-17D5-4FD3-85FE-79DCADFD3E7B}" destId="{1F6AE8F4-7DCF-4AF1-85B4-A0750E8E61A1}" srcOrd="0" destOrd="0" presId="urn:microsoft.com/office/officeart/2008/layout/BubblePictureList"/>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80D5AE-A930-42CA-BA3A-F35D34F23557}" type="doc">
      <dgm:prSet loTypeId="urn:microsoft.com/office/officeart/2005/8/layout/arrow2" loCatId="process" qsTypeId="urn:microsoft.com/office/officeart/2005/8/quickstyle/3d2" qsCatId="3D" csTypeId="urn:microsoft.com/office/officeart/2005/8/colors/accent1_2" csCatId="accent1" phldr="1"/>
      <dgm:spPr/>
    </dgm:pt>
    <dgm:pt modelId="{3B10742A-D04A-4A6B-8D5B-6A7414A2C6CF}">
      <dgm:prSet phldrT="[Texto]"/>
      <dgm:spPr/>
      <dgm:t>
        <a:bodyPr/>
        <a:lstStyle/>
        <a:p>
          <a:r>
            <a:rPr lang="es-AR" dirty="0"/>
            <a:t>Materia prima e Insumos</a:t>
          </a:r>
        </a:p>
      </dgm:t>
    </dgm:pt>
    <dgm:pt modelId="{043A5116-17EC-45F6-9514-3D8FABA5F39D}" type="parTrans" cxnId="{7526CDAC-5DD4-4757-9E2C-1093B148ECCF}">
      <dgm:prSet/>
      <dgm:spPr/>
      <dgm:t>
        <a:bodyPr/>
        <a:lstStyle/>
        <a:p>
          <a:endParaRPr lang="es-AR"/>
        </a:p>
      </dgm:t>
    </dgm:pt>
    <dgm:pt modelId="{8A28B391-F2C8-4734-B2D7-F6AB8CD03CBF}" type="sibTrans" cxnId="{7526CDAC-5DD4-4757-9E2C-1093B148ECCF}">
      <dgm:prSet/>
      <dgm:spPr/>
      <dgm:t>
        <a:bodyPr/>
        <a:lstStyle/>
        <a:p>
          <a:endParaRPr lang="es-AR"/>
        </a:p>
      </dgm:t>
    </dgm:pt>
    <dgm:pt modelId="{413C4AD9-DB61-42D5-A39E-F1C6531CC25E}">
      <dgm:prSet phldrT="[Texto]"/>
      <dgm:spPr/>
      <dgm:t>
        <a:bodyPr/>
        <a:lstStyle/>
        <a:p>
          <a:r>
            <a:rPr lang="es-AR" dirty="0"/>
            <a:t>Componentes</a:t>
          </a:r>
        </a:p>
        <a:p>
          <a:r>
            <a:rPr lang="es-AR" dirty="0"/>
            <a:t>Repuestos</a:t>
          </a:r>
        </a:p>
        <a:p>
          <a:endParaRPr lang="es-AR" dirty="0"/>
        </a:p>
      </dgm:t>
    </dgm:pt>
    <dgm:pt modelId="{46858264-C2AE-4844-BA0F-B559C22DC788}" type="parTrans" cxnId="{B1B71CC9-BA8F-4726-8215-B97E231CA9E3}">
      <dgm:prSet/>
      <dgm:spPr/>
      <dgm:t>
        <a:bodyPr/>
        <a:lstStyle/>
        <a:p>
          <a:endParaRPr lang="es-AR"/>
        </a:p>
      </dgm:t>
    </dgm:pt>
    <dgm:pt modelId="{C40635AA-5CE4-4FEE-8F50-15A1BFFD6B65}" type="sibTrans" cxnId="{B1B71CC9-BA8F-4726-8215-B97E231CA9E3}">
      <dgm:prSet/>
      <dgm:spPr/>
      <dgm:t>
        <a:bodyPr/>
        <a:lstStyle/>
        <a:p>
          <a:endParaRPr lang="es-AR"/>
        </a:p>
      </dgm:t>
    </dgm:pt>
    <dgm:pt modelId="{B3C11902-1599-4A4F-8BDE-714654ED063F}">
      <dgm:prSet phldrT="[Texto]"/>
      <dgm:spPr/>
      <dgm:t>
        <a:bodyPr/>
        <a:lstStyle/>
        <a:p>
          <a:r>
            <a:rPr lang="es-AR" dirty="0"/>
            <a:t>Personal</a:t>
          </a:r>
        </a:p>
      </dgm:t>
    </dgm:pt>
    <dgm:pt modelId="{AF0C3E72-6410-4DB4-9322-56E778D0087F}" type="parTrans" cxnId="{ED280F5D-C242-4E21-853C-AA381F3609EF}">
      <dgm:prSet/>
      <dgm:spPr/>
      <dgm:t>
        <a:bodyPr/>
        <a:lstStyle/>
        <a:p>
          <a:endParaRPr lang="es-AR"/>
        </a:p>
      </dgm:t>
    </dgm:pt>
    <dgm:pt modelId="{30B4B89E-2BB3-4925-B3DB-124D213EAC18}" type="sibTrans" cxnId="{ED280F5D-C242-4E21-853C-AA381F3609EF}">
      <dgm:prSet/>
      <dgm:spPr/>
      <dgm:t>
        <a:bodyPr/>
        <a:lstStyle/>
        <a:p>
          <a:endParaRPr lang="es-AR"/>
        </a:p>
      </dgm:t>
    </dgm:pt>
    <dgm:pt modelId="{43AADFE1-309C-438D-8F64-D921EE7263E4}" type="pres">
      <dgm:prSet presAssocID="{5980D5AE-A930-42CA-BA3A-F35D34F23557}" presName="arrowDiagram" presStyleCnt="0">
        <dgm:presLayoutVars>
          <dgm:chMax val="5"/>
          <dgm:dir/>
          <dgm:resizeHandles val="exact"/>
        </dgm:presLayoutVars>
      </dgm:prSet>
      <dgm:spPr/>
    </dgm:pt>
    <dgm:pt modelId="{90B24604-CB03-45F1-921B-8B6781F949B9}" type="pres">
      <dgm:prSet presAssocID="{5980D5AE-A930-42CA-BA3A-F35D34F23557}" presName="arrow" presStyleLbl="bgShp" presStyleIdx="0" presStyleCnt="1"/>
      <dgm:spPr/>
    </dgm:pt>
    <dgm:pt modelId="{A010508A-6CBD-4E5A-ACDE-E6435C796537}" type="pres">
      <dgm:prSet presAssocID="{5980D5AE-A930-42CA-BA3A-F35D34F23557}" presName="arrowDiagram3" presStyleCnt="0"/>
      <dgm:spPr/>
    </dgm:pt>
    <dgm:pt modelId="{8201B9DB-8056-45C0-BB96-1D7183ECDC62}" type="pres">
      <dgm:prSet presAssocID="{3B10742A-D04A-4A6B-8D5B-6A7414A2C6CF}" presName="bullet3a" presStyleLbl="node1" presStyleIdx="0" presStyleCnt="3"/>
      <dgm:spPr/>
    </dgm:pt>
    <dgm:pt modelId="{844AA594-497B-4EAE-BF1D-D8B8BD1E5C40}" type="pres">
      <dgm:prSet presAssocID="{3B10742A-D04A-4A6B-8D5B-6A7414A2C6CF}" presName="textBox3a" presStyleLbl="revTx" presStyleIdx="0" presStyleCnt="3">
        <dgm:presLayoutVars>
          <dgm:bulletEnabled val="1"/>
        </dgm:presLayoutVars>
      </dgm:prSet>
      <dgm:spPr/>
    </dgm:pt>
    <dgm:pt modelId="{BC0657C5-45F5-4EA3-BAD2-458312D1EFF0}" type="pres">
      <dgm:prSet presAssocID="{413C4AD9-DB61-42D5-A39E-F1C6531CC25E}" presName="bullet3b" presStyleLbl="node1" presStyleIdx="1" presStyleCnt="3"/>
      <dgm:spPr/>
    </dgm:pt>
    <dgm:pt modelId="{C95A7C4F-9159-46C0-8061-7B6AE805B176}" type="pres">
      <dgm:prSet presAssocID="{413C4AD9-DB61-42D5-A39E-F1C6531CC25E}" presName="textBox3b" presStyleLbl="revTx" presStyleIdx="1" presStyleCnt="3">
        <dgm:presLayoutVars>
          <dgm:bulletEnabled val="1"/>
        </dgm:presLayoutVars>
      </dgm:prSet>
      <dgm:spPr/>
    </dgm:pt>
    <dgm:pt modelId="{11C04159-53F5-4A77-9962-4C094C820926}" type="pres">
      <dgm:prSet presAssocID="{B3C11902-1599-4A4F-8BDE-714654ED063F}" presName="bullet3c" presStyleLbl="node1" presStyleIdx="2" presStyleCnt="3"/>
      <dgm:spPr/>
    </dgm:pt>
    <dgm:pt modelId="{DD464724-6EBE-4C9E-BA24-2A82118ED994}" type="pres">
      <dgm:prSet presAssocID="{B3C11902-1599-4A4F-8BDE-714654ED063F}" presName="textBox3c" presStyleLbl="revTx" presStyleIdx="2" presStyleCnt="3">
        <dgm:presLayoutVars>
          <dgm:bulletEnabled val="1"/>
        </dgm:presLayoutVars>
      </dgm:prSet>
      <dgm:spPr/>
    </dgm:pt>
  </dgm:ptLst>
  <dgm:cxnLst>
    <dgm:cxn modelId="{3DC10C00-946D-4FBD-9E75-5B22B8FB0232}" type="presOf" srcId="{B3C11902-1599-4A4F-8BDE-714654ED063F}" destId="{DD464724-6EBE-4C9E-BA24-2A82118ED994}" srcOrd="0" destOrd="0" presId="urn:microsoft.com/office/officeart/2005/8/layout/arrow2"/>
    <dgm:cxn modelId="{8BC75E0D-70C5-461C-AE8F-544DBB9662A9}" type="presOf" srcId="{5980D5AE-A930-42CA-BA3A-F35D34F23557}" destId="{43AADFE1-309C-438D-8F64-D921EE7263E4}" srcOrd="0" destOrd="0" presId="urn:microsoft.com/office/officeart/2005/8/layout/arrow2"/>
    <dgm:cxn modelId="{ED280F5D-C242-4E21-853C-AA381F3609EF}" srcId="{5980D5AE-A930-42CA-BA3A-F35D34F23557}" destId="{B3C11902-1599-4A4F-8BDE-714654ED063F}" srcOrd="2" destOrd="0" parTransId="{AF0C3E72-6410-4DB4-9322-56E778D0087F}" sibTransId="{30B4B89E-2BB3-4925-B3DB-124D213EAC18}"/>
    <dgm:cxn modelId="{847B9295-1836-4521-B294-97C78DCC154A}" type="presOf" srcId="{413C4AD9-DB61-42D5-A39E-F1C6531CC25E}" destId="{C95A7C4F-9159-46C0-8061-7B6AE805B176}" srcOrd="0" destOrd="0" presId="urn:microsoft.com/office/officeart/2005/8/layout/arrow2"/>
    <dgm:cxn modelId="{7526CDAC-5DD4-4757-9E2C-1093B148ECCF}" srcId="{5980D5AE-A930-42CA-BA3A-F35D34F23557}" destId="{3B10742A-D04A-4A6B-8D5B-6A7414A2C6CF}" srcOrd="0" destOrd="0" parTransId="{043A5116-17EC-45F6-9514-3D8FABA5F39D}" sibTransId="{8A28B391-F2C8-4734-B2D7-F6AB8CD03CBF}"/>
    <dgm:cxn modelId="{B1B71CC9-BA8F-4726-8215-B97E231CA9E3}" srcId="{5980D5AE-A930-42CA-BA3A-F35D34F23557}" destId="{413C4AD9-DB61-42D5-A39E-F1C6531CC25E}" srcOrd="1" destOrd="0" parTransId="{46858264-C2AE-4844-BA0F-B559C22DC788}" sibTransId="{C40635AA-5CE4-4FEE-8F50-15A1BFFD6B65}"/>
    <dgm:cxn modelId="{DA83ACD9-063D-4706-AE90-9FA1302E4F44}" type="presOf" srcId="{3B10742A-D04A-4A6B-8D5B-6A7414A2C6CF}" destId="{844AA594-497B-4EAE-BF1D-D8B8BD1E5C40}" srcOrd="0" destOrd="0" presId="urn:microsoft.com/office/officeart/2005/8/layout/arrow2"/>
    <dgm:cxn modelId="{2785ABB6-EFBF-4E16-B651-CA152E7CD997}" type="presParOf" srcId="{43AADFE1-309C-438D-8F64-D921EE7263E4}" destId="{90B24604-CB03-45F1-921B-8B6781F949B9}" srcOrd="0" destOrd="0" presId="urn:microsoft.com/office/officeart/2005/8/layout/arrow2"/>
    <dgm:cxn modelId="{39910507-2CB1-499D-B927-111B409A3227}" type="presParOf" srcId="{43AADFE1-309C-438D-8F64-D921EE7263E4}" destId="{A010508A-6CBD-4E5A-ACDE-E6435C796537}" srcOrd="1" destOrd="0" presId="urn:microsoft.com/office/officeart/2005/8/layout/arrow2"/>
    <dgm:cxn modelId="{927C7100-2BF1-4949-9519-B1BE0575D3EC}" type="presParOf" srcId="{A010508A-6CBD-4E5A-ACDE-E6435C796537}" destId="{8201B9DB-8056-45C0-BB96-1D7183ECDC62}" srcOrd="0" destOrd="0" presId="urn:microsoft.com/office/officeart/2005/8/layout/arrow2"/>
    <dgm:cxn modelId="{44E1FD0D-16AE-463B-BA05-C113765359D5}" type="presParOf" srcId="{A010508A-6CBD-4E5A-ACDE-E6435C796537}" destId="{844AA594-497B-4EAE-BF1D-D8B8BD1E5C40}" srcOrd="1" destOrd="0" presId="urn:microsoft.com/office/officeart/2005/8/layout/arrow2"/>
    <dgm:cxn modelId="{2274B860-E4E3-4AC6-B4F2-CC854C32C9ED}" type="presParOf" srcId="{A010508A-6CBD-4E5A-ACDE-E6435C796537}" destId="{BC0657C5-45F5-4EA3-BAD2-458312D1EFF0}" srcOrd="2" destOrd="0" presId="urn:microsoft.com/office/officeart/2005/8/layout/arrow2"/>
    <dgm:cxn modelId="{BAC5A598-3C5D-46AC-926B-ADBBA735ABC7}" type="presParOf" srcId="{A010508A-6CBD-4E5A-ACDE-E6435C796537}" destId="{C95A7C4F-9159-46C0-8061-7B6AE805B176}" srcOrd="3" destOrd="0" presId="urn:microsoft.com/office/officeart/2005/8/layout/arrow2"/>
    <dgm:cxn modelId="{99F37C26-82A9-423D-BECA-5868AA70EC7F}" type="presParOf" srcId="{A010508A-6CBD-4E5A-ACDE-E6435C796537}" destId="{11C04159-53F5-4A77-9962-4C094C820926}" srcOrd="4" destOrd="0" presId="urn:microsoft.com/office/officeart/2005/8/layout/arrow2"/>
    <dgm:cxn modelId="{2BC9E789-17AD-441D-B414-11A50BB406E2}" type="presParOf" srcId="{A010508A-6CBD-4E5A-ACDE-E6435C796537}" destId="{DD464724-6EBE-4C9E-BA24-2A82118ED994}" srcOrd="5" destOrd="0" presId="urn:microsoft.com/office/officeart/2005/8/layout/arrow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D40662-4C8D-40CF-9797-7264BB504DB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AR"/>
        </a:p>
      </dgm:t>
    </dgm:pt>
    <dgm:pt modelId="{1F2CDD20-3B8B-461B-9CA9-6FD9F19896C8}">
      <dgm:prSet phldrT="[Texto]"/>
      <dgm:spPr/>
      <dgm:t>
        <a:bodyPr/>
        <a:lstStyle/>
        <a:p>
          <a:r>
            <a:rPr lang="es-AR" dirty="0"/>
            <a:t>Recopilación de información</a:t>
          </a:r>
        </a:p>
      </dgm:t>
    </dgm:pt>
    <dgm:pt modelId="{921939EF-3DE0-45D5-933D-6BB98D68A9A4}" type="parTrans" cxnId="{50977B59-A105-4C88-BE5F-8E0DDB3B0F5E}">
      <dgm:prSet/>
      <dgm:spPr/>
      <dgm:t>
        <a:bodyPr/>
        <a:lstStyle/>
        <a:p>
          <a:endParaRPr lang="es-AR"/>
        </a:p>
      </dgm:t>
    </dgm:pt>
    <dgm:pt modelId="{8A047988-53DB-4584-9BEB-967BB539C7CC}" type="sibTrans" cxnId="{50977B59-A105-4C88-BE5F-8E0DDB3B0F5E}">
      <dgm:prSet/>
      <dgm:spPr/>
      <dgm:t>
        <a:bodyPr/>
        <a:lstStyle/>
        <a:p>
          <a:endParaRPr lang="es-AR"/>
        </a:p>
      </dgm:t>
    </dgm:pt>
    <dgm:pt modelId="{1F5F3722-FE18-4BC6-A1B7-5B15BB8C1A7C}">
      <dgm:prSet phldrT="[Texto]"/>
      <dgm:spPr/>
      <dgm:t>
        <a:bodyPr/>
        <a:lstStyle/>
        <a:p>
          <a:r>
            <a:rPr lang="es-ES" dirty="0"/>
            <a:t>Análisis de la producción y del flujo de materiales</a:t>
          </a:r>
          <a:endParaRPr lang="es-AR" dirty="0"/>
        </a:p>
      </dgm:t>
    </dgm:pt>
    <dgm:pt modelId="{B6F20449-9939-4749-88E3-9D7644FCC32C}" type="parTrans" cxnId="{7F6DCB3F-9444-4B2B-8F95-CFC245A55905}">
      <dgm:prSet/>
      <dgm:spPr/>
      <dgm:t>
        <a:bodyPr/>
        <a:lstStyle/>
        <a:p>
          <a:endParaRPr lang="es-AR"/>
        </a:p>
      </dgm:t>
    </dgm:pt>
    <dgm:pt modelId="{E1786121-EBC5-4D58-95C2-4A6363F4FDA3}" type="sibTrans" cxnId="{7F6DCB3F-9444-4B2B-8F95-CFC245A55905}">
      <dgm:prSet/>
      <dgm:spPr/>
      <dgm:t>
        <a:bodyPr/>
        <a:lstStyle/>
        <a:p>
          <a:endParaRPr lang="es-AR"/>
        </a:p>
      </dgm:t>
    </dgm:pt>
    <dgm:pt modelId="{15DCD606-7D13-4857-96AB-6DB307ECABEF}">
      <dgm:prSet phldrT="[Texto]"/>
      <dgm:spPr/>
      <dgm:t>
        <a:bodyPr/>
        <a:lstStyle/>
        <a:p>
          <a:r>
            <a:rPr lang="es-AR" dirty="0"/>
            <a:t>Servicios de apoyo</a:t>
          </a:r>
        </a:p>
      </dgm:t>
    </dgm:pt>
    <dgm:pt modelId="{21EB3AAF-F4CD-458C-96D6-0D06215B0E2F}" type="parTrans" cxnId="{AA442F23-4EF2-4D2A-9A89-5C327FF21806}">
      <dgm:prSet/>
      <dgm:spPr/>
      <dgm:t>
        <a:bodyPr/>
        <a:lstStyle/>
        <a:p>
          <a:endParaRPr lang="es-AR"/>
        </a:p>
      </dgm:t>
    </dgm:pt>
    <dgm:pt modelId="{221CAB32-4341-412E-A86E-FA1E8D5CB43D}" type="sibTrans" cxnId="{AA442F23-4EF2-4D2A-9A89-5C327FF21806}">
      <dgm:prSet/>
      <dgm:spPr/>
      <dgm:t>
        <a:bodyPr/>
        <a:lstStyle/>
        <a:p>
          <a:endParaRPr lang="es-AR"/>
        </a:p>
      </dgm:t>
    </dgm:pt>
    <dgm:pt modelId="{4010CA0E-99F7-4B7B-B2FC-E8B3BD6889B5}">
      <dgm:prSet/>
      <dgm:spPr/>
      <dgm:t>
        <a:bodyPr/>
        <a:lstStyle/>
        <a:p>
          <a:r>
            <a:rPr lang="es-AR" dirty="0"/>
            <a:t>Implementación y evaluación</a:t>
          </a:r>
        </a:p>
      </dgm:t>
    </dgm:pt>
    <dgm:pt modelId="{764A2EC0-0D80-4901-AD6F-4711D2FE30A0}" type="parTrans" cxnId="{99888A4A-18AC-4E2E-8817-ABA35F3FAF99}">
      <dgm:prSet/>
      <dgm:spPr/>
      <dgm:t>
        <a:bodyPr/>
        <a:lstStyle/>
        <a:p>
          <a:endParaRPr lang="es-AR"/>
        </a:p>
      </dgm:t>
    </dgm:pt>
    <dgm:pt modelId="{0DDA8A4D-DA50-4CEF-A0B1-442A14F9D764}" type="sibTrans" cxnId="{99888A4A-18AC-4E2E-8817-ABA35F3FAF99}">
      <dgm:prSet/>
      <dgm:spPr/>
      <dgm:t>
        <a:bodyPr/>
        <a:lstStyle/>
        <a:p>
          <a:endParaRPr lang="es-AR"/>
        </a:p>
      </dgm:t>
    </dgm:pt>
    <dgm:pt modelId="{B3907CE5-B3FD-4B94-929B-CC85A14D696B}" type="pres">
      <dgm:prSet presAssocID="{C5D40662-4C8D-40CF-9797-7264BB504DB5}" presName="hierChild1" presStyleCnt="0">
        <dgm:presLayoutVars>
          <dgm:chPref val="1"/>
          <dgm:dir/>
          <dgm:animOne val="branch"/>
          <dgm:animLvl val="lvl"/>
          <dgm:resizeHandles/>
        </dgm:presLayoutVars>
      </dgm:prSet>
      <dgm:spPr/>
    </dgm:pt>
    <dgm:pt modelId="{32DAC2E7-79C0-47EC-9D68-9CC1F6312F55}" type="pres">
      <dgm:prSet presAssocID="{1F2CDD20-3B8B-461B-9CA9-6FD9F19896C8}" presName="hierRoot1" presStyleCnt="0"/>
      <dgm:spPr/>
    </dgm:pt>
    <dgm:pt modelId="{B7BB3C34-65F5-467C-9E4C-083B6C1646A0}" type="pres">
      <dgm:prSet presAssocID="{1F2CDD20-3B8B-461B-9CA9-6FD9F19896C8}" presName="composite" presStyleCnt="0"/>
      <dgm:spPr/>
    </dgm:pt>
    <dgm:pt modelId="{CDC95C55-6864-4A2B-AD5C-E030CA55AB5F}" type="pres">
      <dgm:prSet presAssocID="{1F2CDD20-3B8B-461B-9CA9-6FD9F19896C8}" presName="background" presStyleLbl="node0" presStyleIdx="0" presStyleCnt="1"/>
      <dgm:spPr/>
    </dgm:pt>
    <dgm:pt modelId="{0BD0CABA-1D26-44B9-9ADD-4EED66C5FF29}" type="pres">
      <dgm:prSet presAssocID="{1F2CDD20-3B8B-461B-9CA9-6FD9F19896C8}" presName="text" presStyleLbl="fgAcc0" presStyleIdx="0" presStyleCnt="1" custScaleX="522516">
        <dgm:presLayoutVars>
          <dgm:chPref val="3"/>
        </dgm:presLayoutVars>
      </dgm:prSet>
      <dgm:spPr/>
    </dgm:pt>
    <dgm:pt modelId="{999D4755-B645-478A-81FD-DC4D548BBCD0}" type="pres">
      <dgm:prSet presAssocID="{1F2CDD20-3B8B-461B-9CA9-6FD9F19896C8}" presName="hierChild2" presStyleCnt="0"/>
      <dgm:spPr/>
    </dgm:pt>
    <dgm:pt modelId="{6F550DBF-1F7A-4544-AAD5-5ACD4630675A}" type="pres">
      <dgm:prSet presAssocID="{B6F20449-9939-4749-88E3-9D7644FCC32C}" presName="Name10" presStyleLbl="parChTrans1D2" presStyleIdx="0" presStyleCnt="1"/>
      <dgm:spPr/>
    </dgm:pt>
    <dgm:pt modelId="{CFE276CC-9DDA-4C07-888E-5E4902393D50}" type="pres">
      <dgm:prSet presAssocID="{1F5F3722-FE18-4BC6-A1B7-5B15BB8C1A7C}" presName="hierRoot2" presStyleCnt="0"/>
      <dgm:spPr/>
    </dgm:pt>
    <dgm:pt modelId="{0FEF76B0-BC83-460F-AC69-4F6C079575A2}" type="pres">
      <dgm:prSet presAssocID="{1F5F3722-FE18-4BC6-A1B7-5B15BB8C1A7C}" presName="composite2" presStyleCnt="0"/>
      <dgm:spPr/>
    </dgm:pt>
    <dgm:pt modelId="{129D5AA8-422F-4164-A0C7-F73011A4F0DB}" type="pres">
      <dgm:prSet presAssocID="{1F5F3722-FE18-4BC6-A1B7-5B15BB8C1A7C}" presName="background2" presStyleLbl="node2" presStyleIdx="0" presStyleCnt="1"/>
      <dgm:spPr/>
    </dgm:pt>
    <dgm:pt modelId="{AB3CDF32-6AC5-481B-98C5-24E19807EC7C}" type="pres">
      <dgm:prSet presAssocID="{1F5F3722-FE18-4BC6-A1B7-5B15BB8C1A7C}" presName="text2" presStyleLbl="fgAcc2" presStyleIdx="0" presStyleCnt="1" custScaleX="534168" custLinFactNeighborX="-35" custLinFactNeighborY="-728">
        <dgm:presLayoutVars>
          <dgm:chPref val="3"/>
        </dgm:presLayoutVars>
      </dgm:prSet>
      <dgm:spPr/>
    </dgm:pt>
    <dgm:pt modelId="{F0294D3B-08C6-46FB-9D10-50CF20E22851}" type="pres">
      <dgm:prSet presAssocID="{1F5F3722-FE18-4BC6-A1B7-5B15BB8C1A7C}" presName="hierChild3" presStyleCnt="0"/>
      <dgm:spPr/>
    </dgm:pt>
    <dgm:pt modelId="{EB385C25-FC32-4E9A-A069-B7CDF1150BB6}" type="pres">
      <dgm:prSet presAssocID="{21EB3AAF-F4CD-458C-96D6-0D06215B0E2F}" presName="Name17" presStyleLbl="parChTrans1D3" presStyleIdx="0" presStyleCnt="1"/>
      <dgm:spPr/>
    </dgm:pt>
    <dgm:pt modelId="{D9321A83-9A54-4D22-98FE-F0DD2AB84A86}" type="pres">
      <dgm:prSet presAssocID="{15DCD606-7D13-4857-96AB-6DB307ECABEF}" presName="hierRoot3" presStyleCnt="0"/>
      <dgm:spPr/>
    </dgm:pt>
    <dgm:pt modelId="{3FAF3267-0F78-4567-B7F7-847E58405724}" type="pres">
      <dgm:prSet presAssocID="{15DCD606-7D13-4857-96AB-6DB307ECABEF}" presName="composite3" presStyleCnt="0"/>
      <dgm:spPr/>
    </dgm:pt>
    <dgm:pt modelId="{AE24B7A7-0C35-47E0-923B-F6169BFBC5F1}" type="pres">
      <dgm:prSet presAssocID="{15DCD606-7D13-4857-96AB-6DB307ECABEF}" presName="background3" presStyleLbl="node3" presStyleIdx="0" presStyleCnt="1"/>
      <dgm:spPr/>
    </dgm:pt>
    <dgm:pt modelId="{F955CF80-9D6F-49D4-8AF4-4704E5113EC0}" type="pres">
      <dgm:prSet presAssocID="{15DCD606-7D13-4857-96AB-6DB307ECABEF}" presName="text3" presStyleLbl="fgAcc3" presStyleIdx="0" presStyleCnt="1" custScaleX="355162">
        <dgm:presLayoutVars>
          <dgm:chPref val="3"/>
        </dgm:presLayoutVars>
      </dgm:prSet>
      <dgm:spPr/>
    </dgm:pt>
    <dgm:pt modelId="{9285A1F0-F674-4CF0-9943-22DC9A11EDC1}" type="pres">
      <dgm:prSet presAssocID="{15DCD606-7D13-4857-96AB-6DB307ECABEF}" presName="hierChild4" presStyleCnt="0"/>
      <dgm:spPr/>
    </dgm:pt>
    <dgm:pt modelId="{747B1BEE-2A3C-45B0-8599-5EEB8FD59AB4}" type="pres">
      <dgm:prSet presAssocID="{764A2EC0-0D80-4901-AD6F-4711D2FE30A0}" presName="Name23" presStyleLbl="parChTrans1D4" presStyleIdx="0" presStyleCnt="1"/>
      <dgm:spPr/>
    </dgm:pt>
    <dgm:pt modelId="{0FE64F10-A8DF-44CD-B4D0-21556604E89D}" type="pres">
      <dgm:prSet presAssocID="{4010CA0E-99F7-4B7B-B2FC-E8B3BD6889B5}" presName="hierRoot4" presStyleCnt="0"/>
      <dgm:spPr/>
    </dgm:pt>
    <dgm:pt modelId="{C4CF7443-252E-4976-85A5-580C9D33176B}" type="pres">
      <dgm:prSet presAssocID="{4010CA0E-99F7-4B7B-B2FC-E8B3BD6889B5}" presName="composite4" presStyleCnt="0"/>
      <dgm:spPr/>
    </dgm:pt>
    <dgm:pt modelId="{08E87F23-0BD2-44E0-AB1A-9B554EA10580}" type="pres">
      <dgm:prSet presAssocID="{4010CA0E-99F7-4B7B-B2FC-E8B3BD6889B5}" presName="background4" presStyleLbl="node4" presStyleIdx="0" presStyleCnt="1"/>
      <dgm:spPr/>
    </dgm:pt>
    <dgm:pt modelId="{C50BA2ED-11AC-4674-A06C-691385F41422}" type="pres">
      <dgm:prSet presAssocID="{4010CA0E-99F7-4B7B-B2FC-E8B3BD6889B5}" presName="text4" presStyleLbl="fgAcc4" presStyleIdx="0" presStyleCnt="1" custScaleX="461937">
        <dgm:presLayoutVars>
          <dgm:chPref val="3"/>
        </dgm:presLayoutVars>
      </dgm:prSet>
      <dgm:spPr/>
    </dgm:pt>
    <dgm:pt modelId="{F0182858-9086-4BE0-893A-D6CFC69E06FD}" type="pres">
      <dgm:prSet presAssocID="{4010CA0E-99F7-4B7B-B2FC-E8B3BD6889B5}" presName="hierChild5" presStyleCnt="0"/>
      <dgm:spPr/>
    </dgm:pt>
  </dgm:ptLst>
  <dgm:cxnLst>
    <dgm:cxn modelId="{86CB290C-77F5-4325-9E5F-FC5CD53FBBE1}" type="presOf" srcId="{1F2CDD20-3B8B-461B-9CA9-6FD9F19896C8}" destId="{0BD0CABA-1D26-44B9-9ADD-4EED66C5FF29}" srcOrd="0" destOrd="0" presId="urn:microsoft.com/office/officeart/2005/8/layout/hierarchy1"/>
    <dgm:cxn modelId="{AA442F23-4EF2-4D2A-9A89-5C327FF21806}" srcId="{1F5F3722-FE18-4BC6-A1B7-5B15BB8C1A7C}" destId="{15DCD606-7D13-4857-96AB-6DB307ECABEF}" srcOrd="0" destOrd="0" parTransId="{21EB3AAF-F4CD-458C-96D6-0D06215B0E2F}" sibTransId="{221CAB32-4341-412E-A86E-FA1E8D5CB43D}"/>
    <dgm:cxn modelId="{7F6DCB3F-9444-4B2B-8F95-CFC245A55905}" srcId="{1F2CDD20-3B8B-461B-9CA9-6FD9F19896C8}" destId="{1F5F3722-FE18-4BC6-A1B7-5B15BB8C1A7C}" srcOrd="0" destOrd="0" parTransId="{B6F20449-9939-4749-88E3-9D7644FCC32C}" sibTransId="{E1786121-EBC5-4D58-95C2-4A6363F4FDA3}"/>
    <dgm:cxn modelId="{4C1C6443-6C2E-40FC-B9CC-70E45E566807}" type="presOf" srcId="{C5D40662-4C8D-40CF-9797-7264BB504DB5}" destId="{B3907CE5-B3FD-4B94-929B-CC85A14D696B}" srcOrd="0" destOrd="0" presId="urn:microsoft.com/office/officeart/2005/8/layout/hierarchy1"/>
    <dgm:cxn modelId="{99888A4A-18AC-4E2E-8817-ABA35F3FAF99}" srcId="{15DCD606-7D13-4857-96AB-6DB307ECABEF}" destId="{4010CA0E-99F7-4B7B-B2FC-E8B3BD6889B5}" srcOrd="0" destOrd="0" parTransId="{764A2EC0-0D80-4901-AD6F-4711D2FE30A0}" sibTransId="{0DDA8A4D-DA50-4CEF-A0B1-442A14F9D764}"/>
    <dgm:cxn modelId="{50977B59-A105-4C88-BE5F-8E0DDB3B0F5E}" srcId="{C5D40662-4C8D-40CF-9797-7264BB504DB5}" destId="{1F2CDD20-3B8B-461B-9CA9-6FD9F19896C8}" srcOrd="0" destOrd="0" parTransId="{921939EF-3DE0-45D5-933D-6BB98D68A9A4}" sibTransId="{8A047988-53DB-4584-9BEB-967BB539C7CC}"/>
    <dgm:cxn modelId="{85C2BA87-5B4A-4802-8D2A-6F9366148112}" type="presOf" srcId="{1F5F3722-FE18-4BC6-A1B7-5B15BB8C1A7C}" destId="{AB3CDF32-6AC5-481B-98C5-24E19807EC7C}" srcOrd="0" destOrd="0" presId="urn:microsoft.com/office/officeart/2005/8/layout/hierarchy1"/>
    <dgm:cxn modelId="{740A1996-D25B-4A76-9BA5-9A9395E96429}" type="presOf" srcId="{B6F20449-9939-4749-88E3-9D7644FCC32C}" destId="{6F550DBF-1F7A-4544-AAD5-5ACD4630675A}" srcOrd="0" destOrd="0" presId="urn:microsoft.com/office/officeart/2005/8/layout/hierarchy1"/>
    <dgm:cxn modelId="{45F58CBE-871C-4386-B978-AABE905CC1E7}" type="presOf" srcId="{21EB3AAF-F4CD-458C-96D6-0D06215B0E2F}" destId="{EB385C25-FC32-4E9A-A069-B7CDF1150BB6}" srcOrd="0" destOrd="0" presId="urn:microsoft.com/office/officeart/2005/8/layout/hierarchy1"/>
    <dgm:cxn modelId="{D15560C0-2149-43B7-AACB-38557A3FE4E6}" type="presOf" srcId="{15DCD606-7D13-4857-96AB-6DB307ECABEF}" destId="{F955CF80-9D6F-49D4-8AF4-4704E5113EC0}" srcOrd="0" destOrd="0" presId="urn:microsoft.com/office/officeart/2005/8/layout/hierarchy1"/>
    <dgm:cxn modelId="{E716F7D5-C442-4590-9C13-107FC519065D}" type="presOf" srcId="{764A2EC0-0D80-4901-AD6F-4711D2FE30A0}" destId="{747B1BEE-2A3C-45B0-8599-5EEB8FD59AB4}" srcOrd="0" destOrd="0" presId="urn:microsoft.com/office/officeart/2005/8/layout/hierarchy1"/>
    <dgm:cxn modelId="{70674BE6-212D-4BEB-A5AD-2958D8D30C3B}" type="presOf" srcId="{4010CA0E-99F7-4B7B-B2FC-E8B3BD6889B5}" destId="{C50BA2ED-11AC-4674-A06C-691385F41422}" srcOrd="0" destOrd="0" presId="urn:microsoft.com/office/officeart/2005/8/layout/hierarchy1"/>
    <dgm:cxn modelId="{09C852B1-984D-4AB1-B2F1-DD8106B09283}" type="presParOf" srcId="{B3907CE5-B3FD-4B94-929B-CC85A14D696B}" destId="{32DAC2E7-79C0-47EC-9D68-9CC1F6312F55}" srcOrd="0" destOrd="0" presId="urn:microsoft.com/office/officeart/2005/8/layout/hierarchy1"/>
    <dgm:cxn modelId="{24D0CBE9-5A5F-4324-BC08-9818023BED32}" type="presParOf" srcId="{32DAC2E7-79C0-47EC-9D68-9CC1F6312F55}" destId="{B7BB3C34-65F5-467C-9E4C-083B6C1646A0}" srcOrd="0" destOrd="0" presId="urn:microsoft.com/office/officeart/2005/8/layout/hierarchy1"/>
    <dgm:cxn modelId="{B99080B5-B23E-4FEE-9F33-3A50CFE41C5A}" type="presParOf" srcId="{B7BB3C34-65F5-467C-9E4C-083B6C1646A0}" destId="{CDC95C55-6864-4A2B-AD5C-E030CA55AB5F}" srcOrd="0" destOrd="0" presId="urn:microsoft.com/office/officeart/2005/8/layout/hierarchy1"/>
    <dgm:cxn modelId="{2EB242E0-5ACE-4F6A-9C40-940B7FD4070C}" type="presParOf" srcId="{B7BB3C34-65F5-467C-9E4C-083B6C1646A0}" destId="{0BD0CABA-1D26-44B9-9ADD-4EED66C5FF29}" srcOrd="1" destOrd="0" presId="urn:microsoft.com/office/officeart/2005/8/layout/hierarchy1"/>
    <dgm:cxn modelId="{4B93B3A4-037A-4603-A9D5-B5ACB26D20DB}" type="presParOf" srcId="{32DAC2E7-79C0-47EC-9D68-9CC1F6312F55}" destId="{999D4755-B645-478A-81FD-DC4D548BBCD0}" srcOrd="1" destOrd="0" presId="urn:microsoft.com/office/officeart/2005/8/layout/hierarchy1"/>
    <dgm:cxn modelId="{C21A3B0F-B56A-417F-BF7E-76B8C96D9ABB}" type="presParOf" srcId="{999D4755-B645-478A-81FD-DC4D548BBCD0}" destId="{6F550DBF-1F7A-4544-AAD5-5ACD4630675A}" srcOrd="0" destOrd="0" presId="urn:microsoft.com/office/officeart/2005/8/layout/hierarchy1"/>
    <dgm:cxn modelId="{6CE203C5-001F-485F-9AC5-A0A53FA5C350}" type="presParOf" srcId="{999D4755-B645-478A-81FD-DC4D548BBCD0}" destId="{CFE276CC-9DDA-4C07-888E-5E4902393D50}" srcOrd="1" destOrd="0" presId="urn:microsoft.com/office/officeart/2005/8/layout/hierarchy1"/>
    <dgm:cxn modelId="{1B81E6A0-A253-420C-AF62-ABBE16B84372}" type="presParOf" srcId="{CFE276CC-9DDA-4C07-888E-5E4902393D50}" destId="{0FEF76B0-BC83-460F-AC69-4F6C079575A2}" srcOrd="0" destOrd="0" presId="urn:microsoft.com/office/officeart/2005/8/layout/hierarchy1"/>
    <dgm:cxn modelId="{1B8F378B-0782-4C06-B2B4-8CF167F98F16}" type="presParOf" srcId="{0FEF76B0-BC83-460F-AC69-4F6C079575A2}" destId="{129D5AA8-422F-4164-A0C7-F73011A4F0DB}" srcOrd="0" destOrd="0" presId="urn:microsoft.com/office/officeart/2005/8/layout/hierarchy1"/>
    <dgm:cxn modelId="{7308EE46-09A1-4D83-91F5-16BFD21AAA08}" type="presParOf" srcId="{0FEF76B0-BC83-460F-AC69-4F6C079575A2}" destId="{AB3CDF32-6AC5-481B-98C5-24E19807EC7C}" srcOrd="1" destOrd="0" presId="urn:microsoft.com/office/officeart/2005/8/layout/hierarchy1"/>
    <dgm:cxn modelId="{EE9FBE9E-CB2E-4D95-9331-B80F63F6794B}" type="presParOf" srcId="{CFE276CC-9DDA-4C07-888E-5E4902393D50}" destId="{F0294D3B-08C6-46FB-9D10-50CF20E22851}" srcOrd="1" destOrd="0" presId="urn:microsoft.com/office/officeart/2005/8/layout/hierarchy1"/>
    <dgm:cxn modelId="{595FF012-A470-4ECC-98D8-2FD73C733449}" type="presParOf" srcId="{F0294D3B-08C6-46FB-9D10-50CF20E22851}" destId="{EB385C25-FC32-4E9A-A069-B7CDF1150BB6}" srcOrd="0" destOrd="0" presId="urn:microsoft.com/office/officeart/2005/8/layout/hierarchy1"/>
    <dgm:cxn modelId="{D71FA767-3C30-4D55-85C4-6F3C69619BDA}" type="presParOf" srcId="{F0294D3B-08C6-46FB-9D10-50CF20E22851}" destId="{D9321A83-9A54-4D22-98FE-F0DD2AB84A86}" srcOrd="1" destOrd="0" presId="urn:microsoft.com/office/officeart/2005/8/layout/hierarchy1"/>
    <dgm:cxn modelId="{C04397C7-6B97-4DAE-AF11-407C844F2C1A}" type="presParOf" srcId="{D9321A83-9A54-4D22-98FE-F0DD2AB84A86}" destId="{3FAF3267-0F78-4567-B7F7-847E58405724}" srcOrd="0" destOrd="0" presId="urn:microsoft.com/office/officeart/2005/8/layout/hierarchy1"/>
    <dgm:cxn modelId="{FC9E8DCB-82BF-446A-B0DD-270C44C29754}" type="presParOf" srcId="{3FAF3267-0F78-4567-B7F7-847E58405724}" destId="{AE24B7A7-0C35-47E0-923B-F6169BFBC5F1}" srcOrd="0" destOrd="0" presId="urn:microsoft.com/office/officeart/2005/8/layout/hierarchy1"/>
    <dgm:cxn modelId="{3E831753-0186-455C-AF84-E4AB2CA40F76}" type="presParOf" srcId="{3FAF3267-0F78-4567-B7F7-847E58405724}" destId="{F955CF80-9D6F-49D4-8AF4-4704E5113EC0}" srcOrd="1" destOrd="0" presId="urn:microsoft.com/office/officeart/2005/8/layout/hierarchy1"/>
    <dgm:cxn modelId="{DD6043EE-EE1C-447D-ACEA-5DD84931AA2B}" type="presParOf" srcId="{D9321A83-9A54-4D22-98FE-F0DD2AB84A86}" destId="{9285A1F0-F674-4CF0-9943-22DC9A11EDC1}" srcOrd="1" destOrd="0" presId="urn:microsoft.com/office/officeart/2005/8/layout/hierarchy1"/>
    <dgm:cxn modelId="{A612BBBD-D8C6-4C15-A01A-349E0214E5B3}" type="presParOf" srcId="{9285A1F0-F674-4CF0-9943-22DC9A11EDC1}" destId="{747B1BEE-2A3C-45B0-8599-5EEB8FD59AB4}" srcOrd="0" destOrd="0" presId="urn:microsoft.com/office/officeart/2005/8/layout/hierarchy1"/>
    <dgm:cxn modelId="{3F03FEC2-F0E3-4761-BEE0-91BA8CD553D7}" type="presParOf" srcId="{9285A1F0-F674-4CF0-9943-22DC9A11EDC1}" destId="{0FE64F10-A8DF-44CD-B4D0-21556604E89D}" srcOrd="1" destOrd="0" presId="urn:microsoft.com/office/officeart/2005/8/layout/hierarchy1"/>
    <dgm:cxn modelId="{A995BD32-FE38-4807-AB5C-906FF0285FE0}" type="presParOf" srcId="{0FE64F10-A8DF-44CD-B4D0-21556604E89D}" destId="{C4CF7443-252E-4976-85A5-580C9D33176B}" srcOrd="0" destOrd="0" presId="urn:microsoft.com/office/officeart/2005/8/layout/hierarchy1"/>
    <dgm:cxn modelId="{03B73BC7-C302-408F-8263-0DE8111F17A0}" type="presParOf" srcId="{C4CF7443-252E-4976-85A5-580C9D33176B}" destId="{08E87F23-0BD2-44E0-AB1A-9B554EA10580}" srcOrd="0" destOrd="0" presId="urn:microsoft.com/office/officeart/2005/8/layout/hierarchy1"/>
    <dgm:cxn modelId="{980D644C-52BB-479A-AEB1-F3E1DEE428F2}" type="presParOf" srcId="{C4CF7443-252E-4976-85A5-580C9D33176B}" destId="{C50BA2ED-11AC-4674-A06C-691385F41422}" srcOrd="1" destOrd="0" presId="urn:microsoft.com/office/officeart/2005/8/layout/hierarchy1"/>
    <dgm:cxn modelId="{7DC2663A-E9F9-4255-9D29-59D33AE4031E}" type="presParOf" srcId="{0FE64F10-A8DF-44CD-B4D0-21556604E89D}" destId="{F0182858-9086-4BE0-893A-D6CFC69E06F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EBAE0-4DA5-4C64-9CE6-3A105BB25E7E}">
      <dsp:nvSpPr>
        <dsp:cNvPr id="0" name=""/>
        <dsp:cNvSpPr/>
      </dsp:nvSpPr>
      <dsp:spPr>
        <a:xfrm rot="5400000">
          <a:off x="6382737" y="1686249"/>
          <a:ext cx="1773913" cy="171661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AR" sz="3600" kern="1200" dirty="0"/>
            <a:t>UO2</a:t>
          </a:r>
        </a:p>
      </dsp:txBody>
      <dsp:txXfrm rot="-5400000">
        <a:off x="6692869" y="1948475"/>
        <a:ext cx="1153649" cy="1192159"/>
      </dsp:txXfrm>
    </dsp:sp>
    <dsp:sp modelId="{61769933-8075-4639-B76E-16E8B77E0CCB}">
      <dsp:nvSpPr>
        <dsp:cNvPr id="0" name=""/>
        <dsp:cNvSpPr/>
      </dsp:nvSpPr>
      <dsp:spPr>
        <a:xfrm>
          <a:off x="5608320" y="2152966"/>
          <a:ext cx="2519680" cy="1354666"/>
        </a:xfrm>
        <a:prstGeom prst="rect">
          <a:avLst/>
        </a:prstGeom>
        <a:noFill/>
        <a:ln>
          <a:noFill/>
        </a:ln>
        <a:effectLst/>
      </dsp:spPr>
      <dsp:style>
        <a:lnRef idx="0">
          <a:scrgbClr r="0" g="0" b="0"/>
        </a:lnRef>
        <a:fillRef idx="0">
          <a:scrgbClr r="0" g="0" b="0"/>
        </a:fillRef>
        <a:effectRef idx="0">
          <a:scrgbClr r="0" g="0" b="0"/>
        </a:effectRef>
        <a:fontRef idx="minor"/>
      </dsp:style>
    </dsp:sp>
    <dsp:sp modelId="{D80C594D-6396-44EC-8409-CA908A100044}">
      <dsp:nvSpPr>
        <dsp:cNvPr id="0" name=""/>
        <dsp:cNvSpPr/>
      </dsp:nvSpPr>
      <dsp:spPr>
        <a:xfrm rot="5400000">
          <a:off x="5572873" y="3095218"/>
          <a:ext cx="1717243" cy="1703510"/>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s-AR" sz="3600" kern="1200" dirty="0"/>
            <a:t>UO1</a:t>
          </a:r>
        </a:p>
      </dsp:txBody>
      <dsp:txXfrm rot="-5400000">
        <a:off x="5862522" y="3373415"/>
        <a:ext cx="1137944" cy="1147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5FEBA-B458-4380-A242-64E387325586}">
      <dsp:nvSpPr>
        <dsp:cNvPr id="0" name=""/>
        <dsp:cNvSpPr/>
      </dsp:nvSpPr>
      <dsp:spPr>
        <a:xfrm>
          <a:off x="193491" y="478"/>
          <a:ext cx="695650" cy="4173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AR" sz="1900" kern="1200" dirty="0"/>
            <a:t>UO1</a:t>
          </a:r>
        </a:p>
      </dsp:txBody>
      <dsp:txXfrm>
        <a:off x="193491" y="478"/>
        <a:ext cx="695650" cy="417390"/>
      </dsp:txXfrm>
    </dsp:sp>
    <dsp:sp modelId="{8BFE8489-059B-4CC6-BBFE-898F64CD0ECF}">
      <dsp:nvSpPr>
        <dsp:cNvPr id="0" name=""/>
        <dsp:cNvSpPr/>
      </dsp:nvSpPr>
      <dsp:spPr>
        <a:xfrm>
          <a:off x="958707" y="478"/>
          <a:ext cx="695650" cy="4173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AR" sz="1900" kern="1200" dirty="0"/>
            <a:t>UO2</a:t>
          </a:r>
        </a:p>
      </dsp:txBody>
      <dsp:txXfrm>
        <a:off x="958707" y="478"/>
        <a:ext cx="695650" cy="417390"/>
      </dsp:txXfrm>
    </dsp:sp>
    <dsp:sp modelId="{808570F2-8783-4758-81F4-8F55E713BB8E}">
      <dsp:nvSpPr>
        <dsp:cNvPr id="0" name=""/>
        <dsp:cNvSpPr/>
      </dsp:nvSpPr>
      <dsp:spPr>
        <a:xfrm>
          <a:off x="193491" y="487434"/>
          <a:ext cx="695650" cy="4173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AR" sz="1900" kern="1200" dirty="0"/>
            <a:t>UO3</a:t>
          </a:r>
        </a:p>
      </dsp:txBody>
      <dsp:txXfrm>
        <a:off x="193491" y="487434"/>
        <a:ext cx="695650" cy="417390"/>
      </dsp:txXfrm>
    </dsp:sp>
    <dsp:sp modelId="{40DC1019-3C37-46A3-B1C4-5E87465E8006}">
      <dsp:nvSpPr>
        <dsp:cNvPr id="0" name=""/>
        <dsp:cNvSpPr/>
      </dsp:nvSpPr>
      <dsp:spPr>
        <a:xfrm>
          <a:off x="958707" y="487434"/>
          <a:ext cx="695650" cy="4173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AR" sz="1900" kern="1200" dirty="0"/>
            <a:t>UO4</a:t>
          </a:r>
        </a:p>
      </dsp:txBody>
      <dsp:txXfrm>
        <a:off x="958707" y="487434"/>
        <a:ext cx="695650" cy="417390"/>
      </dsp:txXfrm>
    </dsp:sp>
    <dsp:sp modelId="{58525F1D-35F5-4859-B14A-94B242E2E66D}">
      <dsp:nvSpPr>
        <dsp:cNvPr id="0" name=""/>
        <dsp:cNvSpPr/>
      </dsp:nvSpPr>
      <dsp:spPr>
        <a:xfrm>
          <a:off x="193491" y="974389"/>
          <a:ext cx="695650" cy="4173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AR" sz="1900" kern="1200" dirty="0"/>
            <a:t>UO5</a:t>
          </a:r>
        </a:p>
      </dsp:txBody>
      <dsp:txXfrm>
        <a:off x="193491" y="974389"/>
        <a:ext cx="695650" cy="417390"/>
      </dsp:txXfrm>
    </dsp:sp>
    <dsp:sp modelId="{594B35A0-8F14-4058-A860-E1C1440028D2}">
      <dsp:nvSpPr>
        <dsp:cNvPr id="0" name=""/>
        <dsp:cNvSpPr/>
      </dsp:nvSpPr>
      <dsp:spPr>
        <a:xfrm>
          <a:off x="958707" y="974389"/>
          <a:ext cx="695650" cy="4173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AR" sz="1900" kern="1200" dirty="0"/>
            <a:t>UP6</a:t>
          </a:r>
        </a:p>
      </dsp:txBody>
      <dsp:txXfrm>
        <a:off x="958707" y="974389"/>
        <a:ext cx="695650" cy="417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B3052-10F4-4648-8FCF-82FDA1BE5555}">
      <dsp:nvSpPr>
        <dsp:cNvPr id="0" name=""/>
        <dsp:cNvSpPr/>
      </dsp:nvSpPr>
      <dsp:spPr>
        <a:xfrm>
          <a:off x="910015" y="770669"/>
          <a:ext cx="941928" cy="941928"/>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AR" sz="2000" kern="1200" dirty="0"/>
            <a:t> </a:t>
          </a:r>
        </a:p>
      </dsp:txBody>
      <dsp:txXfrm>
        <a:off x="1099384" y="991311"/>
        <a:ext cx="563190" cy="484171"/>
      </dsp:txXfrm>
    </dsp:sp>
    <dsp:sp modelId="{F0A7DF96-C8D7-4D5B-9DC9-9D36300536AB}">
      <dsp:nvSpPr>
        <dsp:cNvPr id="0" name=""/>
        <dsp:cNvSpPr/>
      </dsp:nvSpPr>
      <dsp:spPr>
        <a:xfrm>
          <a:off x="356295" y="548031"/>
          <a:ext cx="685039" cy="68503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AR" sz="2000" kern="1200" dirty="0"/>
            <a:t>  </a:t>
          </a:r>
        </a:p>
      </dsp:txBody>
      <dsp:txXfrm>
        <a:off x="528756" y="721534"/>
        <a:ext cx="340117" cy="338033"/>
      </dsp:txXfrm>
    </dsp:sp>
    <dsp:sp modelId="{D86D3060-FAD2-4924-84FC-88954B3D07EC}">
      <dsp:nvSpPr>
        <dsp:cNvPr id="0" name=""/>
        <dsp:cNvSpPr/>
      </dsp:nvSpPr>
      <dsp:spPr>
        <a:xfrm rot="20700000">
          <a:off x="739987" y="75424"/>
          <a:ext cx="671198" cy="67119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AR" sz="2000" kern="1200" dirty="0"/>
            <a:t> </a:t>
          </a:r>
        </a:p>
      </dsp:txBody>
      <dsp:txXfrm rot="-20700000">
        <a:off x="887200" y="222637"/>
        <a:ext cx="376771" cy="376771"/>
      </dsp:txXfrm>
    </dsp:sp>
    <dsp:sp modelId="{F6F54E4A-7A40-4CF5-998A-5FE56003E72A}">
      <dsp:nvSpPr>
        <dsp:cNvPr id="0" name=""/>
        <dsp:cNvSpPr/>
      </dsp:nvSpPr>
      <dsp:spPr>
        <a:xfrm>
          <a:off x="807593" y="641759"/>
          <a:ext cx="1205668" cy="1205668"/>
        </a:xfrm>
        <a:prstGeom prst="circularArrow">
          <a:avLst>
            <a:gd name="adj1" fmla="val 4687"/>
            <a:gd name="adj2" fmla="val 299029"/>
            <a:gd name="adj3" fmla="val 2395581"/>
            <a:gd name="adj4" fmla="val 1615112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EF0CA2-87B0-426D-8F91-0CF62840AEBA}">
      <dsp:nvSpPr>
        <dsp:cNvPr id="0" name=""/>
        <dsp:cNvSpPr/>
      </dsp:nvSpPr>
      <dsp:spPr>
        <a:xfrm>
          <a:off x="234976" y="407108"/>
          <a:ext cx="875993" cy="87599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F00383-111B-4149-9D45-ED64862A038A}">
      <dsp:nvSpPr>
        <dsp:cNvPr id="0" name=""/>
        <dsp:cNvSpPr/>
      </dsp:nvSpPr>
      <dsp:spPr>
        <a:xfrm>
          <a:off x="584731" y="-60943"/>
          <a:ext cx="944497" cy="94449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09FB7-34A3-4FB3-BF98-555DD7967B55}">
      <dsp:nvSpPr>
        <dsp:cNvPr id="0" name=""/>
        <dsp:cNvSpPr/>
      </dsp:nvSpPr>
      <dsp:spPr>
        <a:xfrm>
          <a:off x="1445664" y="1435423"/>
          <a:ext cx="784380" cy="78443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36530A-FA6C-4DB3-AABF-F20AAE988CDA}">
      <dsp:nvSpPr>
        <dsp:cNvPr id="0" name=""/>
        <dsp:cNvSpPr/>
      </dsp:nvSpPr>
      <dsp:spPr>
        <a:xfrm>
          <a:off x="3212862" y="3189446"/>
          <a:ext cx="129168" cy="129301"/>
        </a:xfrm>
        <a:prstGeom prst="donut">
          <a:avLst>
            <a:gd name="adj" fmla="val 746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FDBE1-4E9B-4C0B-AAEE-4464CC2B05E5}">
      <dsp:nvSpPr>
        <dsp:cNvPr id="0" name=""/>
        <dsp:cNvSpPr/>
      </dsp:nvSpPr>
      <dsp:spPr>
        <a:xfrm>
          <a:off x="1475781" y="1465421"/>
          <a:ext cx="724146" cy="72409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C313D5-4D6F-42B9-A508-D39FDD3D2653}">
      <dsp:nvSpPr>
        <dsp:cNvPr id="0" name=""/>
        <dsp:cNvSpPr/>
      </dsp:nvSpPr>
      <dsp:spPr>
        <a:xfrm>
          <a:off x="2286932" y="1583689"/>
          <a:ext cx="410260" cy="41031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D51A6-FB3F-46F9-AFCB-52EBF06F6B16}">
      <dsp:nvSpPr>
        <dsp:cNvPr id="0" name=""/>
        <dsp:cNvSpPr/>
      </dsp:nvSpPr>
      <dsp:spPr>
        <a:xfrm>
          <a:off x="2311025" y="1607825"/>
          <a:ext cx="362073" cy="36204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319B4E-2123-4EA0-A7AC-F52041514B15}">
      <dsp:nvSpPr>
        <dsp:cNvPr id="0" name=""/>
        <dsp:cNvSpPr/>
      </dsp:nvSpPr>
      <dsp:spPr>
        <a:xfrm>
          <a:off x="2126308" y="1004416"/>
          <a:ext cx="526378" cy="52617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6BC762-CD14-4E05-853D-D332D29F1B30}">
      <dsp:nvSpPr>
        <dsp:cNvPr id="0" name=""/>
        <dsp:cNvSpPr/>
      </dsp:nvSpPr>
      <dsp:spPr>
        <a:xfrm>
          <a:off x="2738687" y="1982628"/>
          <a:ext cx="129168" cy="129301"/>
        </a:xfrm>
        <a:prstGeom prst="donut">
          <a:avLst>
            <a:gd name="adj" fmla="val 746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7BC3B5-E18F-432F-A0F8-3EE3F0463659}">
      <dsp:nvSpPr>
        <dsp:cNvPr id="0" name=""/>
        <dsp:cNvSpPr/>
      </dsp:nvSpPr>
      <dsp:spPr>
        <a:xfrm>
          <a:off x="1945940" y="857874"/>
          <a:ext cx="232904" cy="232743"/>
        </a:xfrm>
        <a:prstGeom prst="donut">
          <a:avLst>
            <a:gd name="adj" fmla="val 746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C0C27-AE8B-4C48-80BD-789D9BD8F64F}">
      <dsp:nvSpPr>
        <dsp:cNvPr id="0" name=""/>
        <dsp:cNvSpPr/>
      </dsp:nvSpPr>
      <dsp:spPr>
        <a:xfrm>
          <a:off x="2154082" y="1032001"/>
          <a:ext cx="470828" cy="47065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70A91F-03CD-41BB-946A-2AD7DE520635}">
      <dsp:nvSpPr>
        <dsp:cNvPr id="0" name=""/>
        <dsp:cNvSpPr/>
      </dsp:nvSpPr>
      <dsp:spPr>
        <a:xfrm>
          <a:off x="2185203" y="536171"/>
          <a:ext cx="369100" cy="3689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2DDC8-AC2B-42C7-9150-FCB3F31AA42E}">
      <dsp:nvSpPr>
        <dsp:cNvPr id="0" name=""/>
        <dsp:cNvSpPr/>
      </dsp:nvSpPr>
      <dsp:spPr>
        <a:xfrm>
          <a:off x="3025133" y="0"/>
          <a:ext cx="86335" cy="86201"/>
        </a:xfrm>
        <a:prstGeom prst="donut">
          <a:avLst>
            <a:gd name="adj" fmla="val 746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726FF-88E4-4A92-8E3F-3F8E151686DD}">
      <dsp:nvSpPr>
        <dsp:cNvPr id="0" name=""/>
        <dsp:cNvSpPr/>
      </dsp:nvSpPr>
      <dsp:spPr>
        <a:xfrm>
          <a:off x="2206954" y="557894"/>
          <a:ext cx="325598" cy="32549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91BA5F-0ADB-419D-B8E3-A1C1BDD0741C}">
      <dsp:nvSpPr>
        <dsp:cNvPr id="0" name=""/>
        <dsp:cNvSpPr/>
      </dsp:nvSpPr>
      <dsp:spPr>
        <a:xfrm>
          <a:off x="2443875" y="191366"/>
          <a:ext cx="341995" cy="34204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6AF4EA-9CAE-4260-91D6-397D16289227}">
      <dsp:nvSpPr>
        <dsp:cNvPr id="0" name=""/>
        <dsp:cNvSpPr/>
      </dsp:nvSpPr>
      <dsp:spPr>
        <a:xfrm>
          <a:off x="2463953" y="211365"/>
          <a:ext cx="301839" cy="30170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0A41F-4ACA-4D35-A3EE-08A53F9279C7}">
      <dsp:nvSpPr>
        <dsp:cNvPr id="0" name=""/>
        <dsp:cNvSpPr/>
      </dsp:nvSpPr>
      <dsp:spPr>
        <a:xfrm>
          <a:off x="1963007" y="2198131"/>
          <a:ext cx="587950" cy="58823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07334-BD5E-45EE-9E8B-1EE68519240E}">
      <dsp:nvSpPr>
        <dsp:cNvPr id="0" name=""/>
        <dsp:cNvSpPr/>
      </dsp:nvSpPr>
      <dsp:spPr>
        <a:xfrm>
          <a:off x="2766461" y="68960"/>
          <a:ext cx="172336" cy="172402"/>
        </a:xfrm>
        <a:prstGeom prst="donut">
          <a:avLst>
            <a:gd name="adj" fmla="val 746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B2CC1-9E14-4600-B350-2D504236C976}">
      <dsp:nvSpPr>
        <dsp:cNvPr id="0" name=""/>
        <dsp:cNvSpPr/>
      </dsp:nvSpPr>
      <dsp:spPr>
        <a:xfrm>
          <a:off x="1994128" y="2229164"/>
          <a:ext cx="526043" cy="525827"/>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64DFD-C419-47BA-81C0-959673A5320B}">
      <dsp:nvSpPr>
        <dsp:cNvPr id="0" name=""/>
        <dsp:cNvSpPr/>
      </dsp:nvSpPr>
      <dsp:spPr>
        <a:xfrm>
          <a:off x="2440528" y="2691203"/>
          <a:ext cx="369100" cy="3689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20CE3-391D-4A01-BCBC-1D1AB4BC3CF0}">
      <dsp:nvSpPr>
        <dsp:cNvPr id="0" name=""/>
        <dsp:cNvSpPr/>
      </dsp:nvSpPr>
      <dsp:spPr>
        <a:xfrm>
          <a:off x="2462279" y="2712925"/>
          <a:ext cx="325598" cy="325495"/>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093C79-D6F1-48E2-B340-A5A77B5626DC}">
      <dsp:nvSpPr>
        <dsp:cNvPr id="0" name=""/>
        <dsp:cNvSpPr/>
      </dsp:nvSpPr>
      <dsp:spPr>
        <a:xfrm>
          <a:off x="2828034" y="2933600"/>
          <a:ext cx="341995" cy="34204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AE8F4-7DCF-4AF1-85B4-A0750E8E61A1}">
      <dsp:nvSpPr>
        <dsp:cNvPr id="0" name=""/>
        <dsp:cNvSpPr/>
      </dsp:nvSpPr>
      <dsp:spPr>
        <a:xfrm>
          <a:off x="2857816" y="2963598"/>
          <a:ext cx="282430" cy="282395"/>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35A6AA-17DC-4D48-92DF-DC181A20EA56}">
      <dsp:nvSpPr>
        <dsp:cNvPr id="0" name=""/>
        <dsp:cNvSpPr/>
      </dsp:nvSpPr>
      <dsp:spPr>
        <a:xfrm>
          <a:off x="669984" y="1032001"/>
          <a:ext cx="1163854" cy="37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 numCol="1" spcCol="1270" anchor="b" anchorCtr="0">
          <a:noAutofit/>
        </a:bodyPr>
        <a:lstStyle/>
        <a:p>
          <a:pPr marL="0" lvl="0" indent="0" algn="r" defTabSz="711200">
            <a:lnSpc>
              <a:spcPct val="90000"/>
            </a:lnSpc>
            <a:spcBef>
              <a:spcPct val="0"/>
            </a:spcBef>
            <a:spcAft>
              <a:spcPct val="35000"/>
            </a:spcAft>
            <a:buNone/>
          </a:pPr>
          <a:r>
            <a:rPr lang="es-AR" sz="1600" kern="1200" dirty="0"/>
            <a:t> </a:t>
          </a:r>
        </a:p>
      </dsp:txBody>
      <dsp:txXfrm>
        <a:off x="669984" y="1032001"/>
        <a:ext cx="1163854" cy="379285"/>
      </dsp:txXfrm>
    </dsp:sp>
    <dsp:sp modelId="{4E014DBD-6E48-4D69-9B5D-48C8E3BF2019}">
      <dsp:nvSpPr>
        <dsp:cNvPr id="0" name=""/>
        <dsp:cNvSpPr/>
      </dsp:nvSpPr>
      <dsp:spPr>
        <a:xfrm>
          <a:off x="2781854" y="1607825"/>
          <a:ext cx="1163854" cy="36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s-AR" sz="1600" kern="1200" dirty="0"/>
            <a:t> </a:t>
          </a:r>
        </a:p>
      </dsp:txBody>
      <dsp:txXfrm>
        <a:off x="2781854" y="1607825"/>
        <a:ext cx="1163854" cy="362045"/>
      </dsp:txXfrm>
    </dsp:sp>
    <dsp:sp modelId="{980BF87B-C843-4942-AD2F-364D9C8DD160}">
      <dsp:nvSpPr>
        <dsp:cNvPr id="0" name=""/>
        <dsp:cNvSpPr/>
      </dsp:nvSpPr>
      <dsp:spPr>
        <a:xfrm>
          <a:off x="2738687" y="1032001"/>
          <a:ext cx="1163854" cy="47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s-AR" sz="1600" kern="1200" dirty="0"/>
            <a:t> </a:t>
          </a:r>
        </a:p>
      </dsp:txBody>
      <dsp:txXfrm>
        <a:off x="2738687" y="1032001"/>
        <a:ext cx="1163854" cy="470658"/>
      </dsp:txXfrm>
    </dsp:sp>
    <dsp:sp modelId="{30B713CC-2AB4-422C-AF4E-49BFE52131FE}">
      <dsp:nvSpPr>
        <dsp:cNvPr id="0" name=""/>
        <dsp:cNvSpPr/>
      </dsp:nvSpPr>
      <dsp:spPr>
        <a:xfrm>
          <a:off x="2636958" y="557894"/>
          <a:ext cx="1163854" cy="32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s-AR" sz="1600" kern="1200" dirty="0"/>
            <a:t> </a:t>
          </a:r>
        </a:p>
      </dsp:txBody>
      <dsp:txXfrm>
        <a:off x="2636958" y="557894"/>
        <a:ext cx="1163854" cy="325495"/>
      </dsp:txXfrm>
    </dsp:sp>
    <dsp:sp modelId="{27D6BBAF-198E-4A22-9F3F-4A563BC690C2}">
      <dsp:nvSpPr>
        <dsp:cNvPr id="0" name=""/>
        <dsp:cNvSpPr/>
      </dsp:nvSpPr>
      <dsp:spPr>
        <a:xfrm>
          <a:off x="2852462" y="215503"/>
          <a:ext cx="1163854" cy="29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s-AR" sz="1600" kern="1200" dirty="0"/>
            <a:t> </a:t>
          </a:r>
        </a:p>
      </dsp:txBody>
      <dsp:txXfrm>
        <a:off x="2852462" y="215503"/>
        <a:ext cx="1163854" cy="297566"/>
      </dsp:txXfrm>
    </dsp:sp>
    <dsp:sp modelId="{A88811A3-F11C-405A-A95A-26ACA6EAC5A4}">
      <dsp:nvSpPr>
        <dsp:cNvPr id="0" name=""/>
        <dsp:cNvSpPr/>
      </dsp:nvSpPr>
      <dsp:spPr>
        <a:xfrm>
          <a:off x="736910" y="2229164"/>
          <a:ext cx="1163854" cy="52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35000"/>
            </a:spcAft>
            <a:buNone/>
          </a:pPr>
          <a:r>
            <a:rPr lang="es-AR" sz="1600" kern="1200" dirty="0"/>
            <a:t> </a:t>
          </a:r>
        </a:p>
      </dsp:txBody>
      <dsp:txXfrm>
        <a:off x="736910" y="2229164"/>
        <a:ext cx="1163854" cy="525827"/>
      </dsp:txXfrm>
    </dsp:sp>
    <dsp:sp modelId="{84F900D1-9A3A-4636-9B96-29577293B501}">
      <dsp:nvSpPr>
        <dsp:cNvPr id="0" name=""/>
        <dsp:cNvSpPr/>
      </dsp:nvSpPr>
      <dsp:spPr>
        <a:xfrm>
          <a:off x="1222129" y="2792920"/>
          <a:ext cx="1163854" cy="265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0" lvl="0" indent="0" algn="r" defTabSz="711200">
            <a:lnSpc>
              <a:spcPct val="90000"/>
            </a:lnSpc>
            <a:spcBef>
              <a:spcPct val="0"/>
            </a:spcBef>
            <a:spcAft>
              <a:spcPct val="35000"/>
            </a:spcAft>
            <a:buNone/>
          </a:pPr>
          <a:r>
            <a:rPr lang="es-AR" sz="1600" kern="1200" dirty="0"/>
            <a:t> </a:t>
          </a:r>
        </a:p>
      </dsp:txBody>
      <dsp:txXfrm>
        <a:off x="1222129" y="2792920"/>
        <a:ext cx="1163854" cy="265499"/>
      </dsp:txXfrm>
    </dsp:sp>
    <dsp:sp modelId="{301C2D49-9B4C-4D7E-957A-2D2FE6E306F8}">
      <dsp:nvSpPr>
        <dsp:cNvPr id="0" name=""/>
        <dsp:cNvSpPr/>
      </dsp:nvSpPr>
      <dsp:spPr>
        <a:xfrm>
          <a:off x="1590225" y="3068764"/>
          <a:ext cx="1163854" cy="37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0" lvl="0" indent="0" algn="r" defTabSz="711200">
            <a:lnSpc>
              <a:spcPct val="90000"/>
            </a:lnSpc>
            <a:spcBef>
              <a:spcPct val="0"/>
            </a:spcBef>
            <a:spcAft>
              <a:spcPct val="35000"/>
            </a:spcAft>
            <a:buNone/>
          </a:pPr>
          <a:r>
            <a:rPr lang="es-AR" sz="1600" kern="1200" dirty="0"/>
            <a:t> </a:t>
          </a:r>
        </a:p>
      </dsp:txBody>
      <dsp:txXfrm>
        <a:off x="1590225" y="3068764"/>
        <a:ext cx="1163854" cy="379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24604-CB03-45F1-921B-8B6781F949B9}">
      <dsp:nvSpPr>
        <dsp:cNvPr id="0" name=""/>
        <dsp:cNvSpPr/>
      </dsp:nvSpPr>
      <dsp:spPr>
        <a:xfrm>
          <a:off x="0" y="149169"/>
          <a:ext cx="5159375" cy="3224609"/>
        </a:xfrm>
        <a:prstGeom prst="swooshArrow">
          <a:avLst>
            <a:gd name="adj1" fmla="val 25000"/>
            <a:gd name="adj2" fmla="val 25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201B9DB-8056-45C0-BB96-1D7183ECDC62}">
      <dsp:nvSpPr>
        <dsp:cNvPr id="0" name=""/>
        <dsp:cNvSpPr/>
      </dsp:nvSpPr>
      <dsp:spPr>
        <a:xfrm>
          <a:off x="655240" y="2374794"/>
          <a:ext cx="134143" cy="13414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4AA594-497B-4EAE-BF1D-D8B8BD1E5C40}">
      <dsp:nvSpPr>
        <dsp:cNvPr id="0" name=""/>
        <dsp:cNvSpPr/>
      </dsp:nvSpPr>
      <dsp:spPr>
        <a:xfrm>
          <a:off x="722312" y="2441866"/>
          <a:ext cx="1202134" cy="93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80" tIns="0" rIns="0" bIns="0" numCol="1" spcCol="1270" anchor="t" anchorCtr="0">
          <a:noAutofit/>
        </a:bodyPr>
        <a:lstStyle/>
        <a:p>
          <a:pPr marL="0" lvl="0" indent="0" algn="l" defTabSz="666750">
            <a:lnSpc>
              <a:spcPct val="90000"/>
            </a:lnSpc>
            <a:spcBef>
              <a:spcPct val="0"/>
            </a:spcBef>
            <a:spcAft>
              <a:spcPct val="35000"/>
            </a:spcAft>
            <a:buNone/>
          </a:pPr>
          <a:r>
            <a:rPr lang="es-AR" sz="1500" kern="1200" dirty="0"/>
            <a:t>Materia prima e Insumos</a:t>
          </a:r>
        </a:p>
      </dsp:txBody>
      <dsp:txXfrm>
        <a:off x="722312" y="2441866"/>
        <a:ext cx="1202134" cy="931912"/>
      </dsp:txXfrm>
    </dsp:sp>
    <dsp:sp modelId="{BC0657C5-45F5-4EA3-BAD2-458312D1EFF0}">
      <dsp:nvSpPr>
        <dsp:cNvPr id="0" name=""/>
        <dsp:cNvSpPr/>
      </dsp:nvSpPr>
      <dsp:spPr>
        <a:xfrm>
          <a:off x="1839317" y="1498345"/>
          <a:ext cx="242490" cy="24249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95A7C4F-9159-46C0-8061-7B6AE805B176}">
      <dsp:nvSpPr>
        <dsp:cNvPr id="0" name=""/>
        <dsp:cNvSpPr/>
      </dsp:nvSpPr>
      <dsp:spPr>
        <a:xfrm>
          <a:off x="1960562" y="1619591"/>
          <a:ext cx="1238250" cy="175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491" tIns="0" rIns="0" bIns="0" numCol="1" spcCol="1270" anchor="t" anchorCtr="0">
          <a:noAutofit/>
        </a:bodyPr>
        <a:lstStyle/>
        <a:p>
          <a:pPr marL="0" lvl="0" indent="0" algn="l" defTabSz="666750">
            <a:lnSpc>
              <a:spcPct val="90000"/>
            </a:lnSpc>
            <a:spcBef>
              <a:spcPct val="0"/>
            </a:spcBef>
            <a:spcAft>
              <a:spcPct val="35000"/>
            </a:spcAft>
            <a:buNone/>
          </a:pPr>
          <a:r>
            <a:rPr lang="es-AR" sz="1500" kern="1200" dirty="0"/>
            <a:t>Componentes</a:t>
          </a:r>
        </a:p>
        <a:p>
          <a:pPr marL="0" lvl="0" indent="0" algn="l" defTabSz="666750">
            <a:lnSpc>
              <a:spcPct val="90000"/>
            </a:lnSpc>
            <a:spcBef>
              <a:spcPct val="0"/>
            </a:spcBef>
            <a:spcAft>
              <a:spcPct val="35000"/>
            </a:spcAft>
            <a:buNone/>
          </a:pPr>
          <a:r>
            <a:rPr lang="es-AR" sz="1500" kern="1200" dirty="0"/>
            <a:t>Repuestos</a:t>
          </a:r>
        </a:p>
        <a:p>
          <a:pPr marL="0" lvl="0" indent="0" algn="l" defTabSz="666750">
            <a:lnSpc>
              <a:spcPct val="90000"/>
            </a:lnSpc>
            <a:spcBef>
              <a:spcPct val="0"/>
            </a:spcBef>
            <a:spcAft>
              <a:spcPct val="35000"/>
            </a:spcAft>
            <a:buNone/>
          </a:pPr>
          <a:endParaRPr lang="es-AR" sz="1500" kern="1200" dirty="0"/>
        </a:p>
      </dsp:txBody>
      <dsp:txXfrm>
        <a:off x="1960562" y="1619591"/>
        <a:ext cx="1238250" cy="1754187"/>
      </dsp:txXfrm>
    </dsp:sp>
    <dsp:sp modelId="{11C04159-53F5-4A77-9962-4C094C820926}">
      <dsp:nvSpPr>
        <dsp:cNvPr id="0" name=""/>
        <dsp:cNvSpPr/>
      </dsp:nvSpPr>
      <dsp:spPr>
        <a:xfrm>
          <a:off x="3263304" y="964995"/>
          <a:ext cx="335359" cy="3353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D464724-6EBE-4C9E-BA24-2A82118ED994}">
      <dsp:nvSpPr>
        <dsp:cNvPr id="0" name=""/>
        <dsp:cNvSpPr/>
      </dsp:nvSpPr>
      <dsp:spPr>
        <a:xfrm>
          <a:off x="3430984" y="1132675"/>
          <a:ext cx="1238250" cy="224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00" tIns="0" rIns="0" bIns="0" numCol="1" spcCol="1270" anchor="t" anchorCtr="0">
          <a:noAutofit/>
        </a:bodyPr>
        <a:lstStyle/>
        <a:p>
          <a:pPr marL="0" lvl="0" indent="0" algn="l" defTabSz="666750">
            <a:lnSpc>
              <a:spcPct val="90000"/>
            </a:lnSpc>
            <a:spcBef>
              <a:spcPct val="0"/>
            </a:spcBef>
            <a:spcAft>
              <a:spcPct val="35000"/>
            </a:spcAft>
            <a:buNone/>
          </a:pPr>
          <a:r>
            <a:rPr lang="es-AR" sz="1500" kern="1200" dirty="0"/>
            <a:t>Personal</a:t>
          </a:r>
        </a:p>
      </dsp:txBody>
      <dsp:txXfrm>
        <a:off x="3430984" y="1132675"/>
        <a:ext cx="1238250" cy="2241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B1BEE-2A3C-45B0-8599-5EEB8FD59AB4}">
      <dsp:nvSpPr>
        <dsp:cNvPr id="0" name=""/>
        <dsp:cNvSpPr/>
      </dsp:nvSpPr>
      <dsp:spPr>
        <a:xfrm>
          <a:off x="3824862" y="2974930"/>
          <a:ext cx="91440" cy="347696"/>
        </a:xfrm>
        <a:custGeom>
          <a:avLst/>
          <a:gdLst/>
          <a:ahLst/>
          <a:cxnLst/>
          <a:rect l="0" t="0" r="0" b="0"/>
          <a:pathLst>
            <a:path>
              <a:moveTo>
                <a:pt x="45720" y="0"/>
              </a:moveTo>
              <a:lnTo>
                <a:pt x="45720" y="3476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385C25-FC32-4E9A-A069-B7CDF1150BB6}">
      <dsp:nvSpPr>
        <dsp:cNvPr id="0" name=""/>
        <dsp:cNvSpPr/>
      </dsp:nvSpPr>
      <dsp:spPr>
        <a:xfrm>
          <a:off x="3824443" y="1862553"/>
          <a:ext cx="91440" cy="353223"/>
        </a:xfrm>
        <a:custGeom>
          <a:avLst/>
          <a:gdLst/>
          <a:ahLst/>
          <a:cxnLst/>
          <a:rect l="0" t="0" r="0" b="0"/>
          <a:pathLst>
            <a:path>
              <a:moveTo>
                <a:pt x="45720" y="0"/>
              </a:moveTo>
              <a:lnTo>
                <a:pt x="45720" y="242471"/>
              </a:lnTo>
              <a:lnTo>
                <a:pt x="46138" y="242471"/>
              </a:lnTo>
              <a:lnTo>
                <a:pt x="46138" y="3532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550DBF-1F7A-4544-AAD5-5ACD4630675A}">
      <dsp:nvSpPr>
        <dsp:cNvPr id="0" name=""/>
        <dsp:cNvSpPr/>
      </dsp:nvSpPr>
      <dsp:spPr>
        <a:xfrm>
          <a:off x="3824443" y="761229"/>
          <a:ext cx="91440" cy="342169"/>
        </a:xfrm>
        <a:custGeom>
          <a:avLst/>
          <a:gdLst/>
          <a:ahLst/>
          <a:cxnLst/>
          <a:rect l="0" t="0" r="0" b="0"/>
          <a:pathLst>
            <a:path>
              <a:moveTo>
                <a:pt x="46138" y="0"/>
              </a:moveTo>
              <a:lnTo>
                <a:pt x="46138" y="231418"/>
              </a:lnTo>
              <a:lnTo>
                <a:pt x="45720" y="231418"/>
              </a:lnTo>
              <a:lnTo>
                <a:pt x="45720" y="342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C95C55-6864-4A2B-AD5C-E030CA55AB5F}">
      <dsp:nvSpPr>
        <dsp:cNvPr id="0" name=""/>
        <dsp:cNvSpPr/>
      </dsp:nvSpPr>
      <dsp:spPr>
        <a:xfrm>
          <a:off x="747196" y="2076"/>
          <a:ext cx="6246771" cy="7591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0CABA-1D26-44B9-9ADD-4EED66C5FF29}">
      <dsp:nvSpPr>
        <dsp:cNvPr id="0" name=""/>
        <dsp:cNvSpPr/>
      </dsp:nvSpPr>
      <dsp:spPr>
        <a:xfrm>
          <a:off x="880031" y="128269"/>
          <a:ext cx="6246771" cy="7591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AR" sz="2400" kern="1200" dirty="0"/>
            <a:t>Recopilación de información</a:t>
          </a:r>
        </a:p>
      </dsp:txBody>
      <dsp:txXfrm>
        <a:off x="902266" y="150504"/>
        <a:ext cx="6202301" cy="714683"/>
      </dsp:txXfrm>
    </dsp:sp>
    <dsp:sp modelId="{129D5AA8-422F-4164-A0C7-F73011A4F0DB}">
      <dsp:nvSpPr>
        <dsp:cNvPr id="0" name=""/>
        <dsp:cNvSpPr/>
      </dsp:nvSpPr>
      <dsp:spPr>
        <a:xfrm>
          <a:off x="677127" y="1103399"/>
          <a:ext cx="6386073" cy="7591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CDF32-6AC5-481B-98C5-24E19807EC7C}">
      <dsp:nvSpPr>
        <dsp:cNvPr id="0" name=""/>
        <dsp:cNvSpPr/>
      </dsp:nvSpPr>
      <dsp:spPr>
        <a:xfrm>
          <a:off x="809962" y="1229593"/>
          <a:ext cx="6386073" cy="7591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Análisis de la producción y del flujo de materiales</a:t>
          </a:r>
          <a:endParaRPr lang="es-AR" sz="2400" kern="1200" dirty="0"/>
        </a:p>
      </dsp:txBody>
      <dsp:txXfrm>
        <a:off x="832197" y="1251828"/>
        <a:ext cx="6341603" cy="714683"/>
      </dsp:txXfrm>
    </dsp:sp>
    <dsp:sp modelId="{AE24B7A7-0C35-47E0-923B-F6169BFBC5F1}">
      <dsp:nvSpPr>
        <dsp:cNvPr id="0" name=""/>
        <dsp:cNvSpPr/>
      </dsp:nvSpPr>
      <dsp:spPr>
        <a:xfrm>
          <a:off x="1747570" y="2215776"/>
          <a:ext cx="4246024" cy="7591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5CF80-9D6F-49D4-8AF4-4704E5113EC0}">
      <dsp:nvSpPr>
        <dsp:cNvPr id="0" name=""/>
        <dsp:cNvSpPr/>
      </dsp:nvSpPr>
      <dsp:spPr>
        <a:xfrm>
          <a:off x="1880405" y="2341969"/>
          <a:ext cx="4246024" cy="7591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AR" sz="2400" kern="1200" dirty="0"/>
            <a:t>Servicios de apoyo</a:t>
          </a:r>
        </a:p>
      </dsp:txBody>
      <dsp:txXfrm>
        <a:off x="1902640" y="2364204"/>
        <a:ext cx="4201554" cy="714683"/>
      </dsp:txXfrm>
    </dsp:sp>
    <dsp:sp modelId="{08E87F23-0BD2-44E0-AB1A-9B554EA10580}">
      <dsp:nvSpPr>
        <dsp:cNvPr id="0" name=""/>
        <dsp:cNvSpPr/>
      </dsp:nvSpPr>
      <dsp:spPr>
        <a:xfrm>
          <a:off x="1109312" y="3322626"/>
          <a:ext cx="5522538" cy="7591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BA2ED-11AC-4674-A06C-691385F41422}">
      <dsp:nvSpPr>
        <dsp:cNvPr id="0" name=""/>
        <dsp:cNvSpPr/>
      </dsp:nvSpPr>
      <dsp:spPr>
        <a:xfrm>
          <a:off x="1242148" y="3448820"/>
          <a:ext cx="5522538" cy="7591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AR" sz="2400" kern="1200" dirty="0"/>
            <a:t>Implementación y evaluación</a:t>
          </a:r>
        </a:p>
      </dsp:txBody>
      <dsp:txXfrm>
        <a:off x="1264383" y="3471055"/>
        <a:ext cx="5478068" cy="71468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A0DB6-9F41-46E8-A0CD-98E33F1D3D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8EF81509-C1EC-4348-A68C-F33F81EF02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6F10E3E7-4831-4326-A7D4-4E16AC0C6F21}"/>
              </a:ext>
            </a:extLst>
          </p:cNvPr>
          <p:cNvSpPr>
            <a:spLocks noGrp="1"/>
          </p:cNvSpPr>
          <p:nvPr>
            <p:ph type="dt" sz="half" idx="10"/>
          </p:nvPr>
        </p:nvSpPr>
        <p:spPr/>
        <p:txBody>
          <a:bodyPr/>
          <a:lstStyle/>
          <a:p>
            <a:fld id="{620F42CF-6EF4-4561-B092-1EE53C9427A6}" type="datetimeFigureOut">
              <a:rPr lang="es-AR" smtClean="0"/>
              <a:t>19/3/2021</a:t>
            </a:fld>
            <a:endParaRPr lang="es-AR"/>
          </a:p>
        </p:txBody>
      </p:sp>
      <p:sp>
        <p:nvSpPr>
          <p:cNvPr id="5" name="Marcador de pie de página 4">
            <a:extLst>
              <a:ext uri="{FF2B5EF4-FFF2-40B4-BE49-F238E27FC236}">
                <a16:creationId xmlns:a16="http://schemas.microsoft.com/office/drawing/2014/main" id="{5DD63ADC-5584-4C22-8070-B8A715581E9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ABEBEAF-174F-4A3E-9F19-3C60064233D2}"/>
              </a:ext>
            </a:extLst>
          </p:cNvPr>
          <p:cNvSpPr>
            <a:spLocks noGrp="1"/>
          </p:cNvSpPr>
          <p:nvPr>
            <p:ph type="sldNum" sz="quarter" idx="12"/>
          </p:nvPr>
        </p:nvSpPr>
        <p:spPr/>
        <p:txBody>
          <a:bodyPr/>
          <a:lstStyle/>
          <a:p>
            <a:fld id="{F83EDC85-6A6D-440E-8190-F65422B9ADDF}" type="slidenum">
              <a:rPr lang="es-AR" smtClean="0"/>
              <a:t>‹Nº›</a:t>
            </a:fld>
            <a:endParaRPr lang="es-AR"/>
          </a:p>
        </p:txBody>
      </p:sp>
    </p:spTree>
    <p:extLst>
      <p:ext uri="{BB962C8B-B14F-4D97-AF65-F5344CB8AC3E}">
        <p14:creationId xmlns:p14="http://schemas.microsoft.com/office/powerpoint/2010/main" val="143408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1F008-ADBD-4BE1-B670-32A6FCCCB56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B4E1310D-95DF-43B4-BBFC-A7D7C11CA5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D47BF0C-191F-4FCE-B52D-5C9940339DB3}"/>
              </a:ext>
            </a:extLst>
          </p:cNvPr>
          <p:cNvSpPr>
            <a:spLocks noGrp="1"/>
          </p:cNvSpPr>
          <p:nvPr>
            <p:ph type="dt" sz="half" idx="10"/>
          </p:nvPr>
        </p:nvSpPr>
        <p:spPr/>
        <p:txBody>
          <a:bodyPr/>
          <a:lstStyle/>
          <a:p>
            <a:fld id="{620F42CF-6EF4-4561-B092-1EE53C9427A6}" type="datetimeFigureOut">
              <a:rPr lang="es-AR" smtClean="0"/>
              <a:t>19/3/2021</a:t>
            </a:fld>
            <a:endParaRPr lang="es-AR"/>
          </a:p>
        </p:txBody>
      </p:sp>
      <p:sp>
        <p:nvSpPr>
          <p:cNvPr id="5" name="Marcador de pie de página 4">
            <a:extLst>
              <a:ext uri="{FF2B5EF4-FFF2-40B4-BE49-F238E27FC236}">
                <a16:creationId xmlns:a16="http://schemas.microsoft.com/office/drawing/2014/main" id="{09B1E337-A6DA-415C-8505-5344CD97E6F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4FC6566-09CE-4EEA-940F-E15FE3DF9E56}"/>
              </a:ext>
            </a:extLst>
          </p:cNvPr>
          <p:cNvSpPr>
            <a:spLocks noGrp="1"/>
          </p:cNvSpPr>
          <p:nvPr>
            <p:ph type="sldNum" sz="quarter" idx="12"/>
          </p:nvPr>
        </p:nvSpPr>
        <p:spPr/>
        <p:txBody>
          <a:bodyPr/>
          <a:lstStyle/>
          <a:p>
            <a:fld id="{F83EDC85-6A6D-440E-8190-F65422B9ADDF}" type="slidenum">
              <a:rPr lang="es-AR" smtClean="0"/>
              <a:t>‹Nº›</a:t>
            </a:fld>
            <a:endParaRPr lang="es-AR"/>
          </a:p>
        </p:txBody>
      </p:sp>
    </p:spTree>
    <p:extLst>
      <p:ext uri="{BB962C8B-B14F-4D97-AF65-F5344CB8AC3E}">
        <p14:creationId xmlns:p14="http://schemas.microsoft.com/office/powerpoint/2010/main" val="310463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8D63B-045D-4694-B8F8-EFDEDBDAE01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10DC7E4E-D5C3-46B5-9D76-57CDEE5F0C7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FFB8EF9-1C50-4348-A2BE-34086B96396D}"/>
              </a:ext>
            </a:extLst>
          </p:cNvPr>
          <p:cNvSpPr>
            <a:spLocks noGrp="1"/>
          </p:cNvSpPr>
          <p:nvPr>
            <p:ph type="dt" sz="half" idx="10"/>
          </p:nvPr>
        </p:nvSpPr>
        <p:spPr/>
        <p:txBody>
          <a:bodyPr/>
          <a:lstStyle/>
          <a:p>
            <a:fld id="{620F42CF-6EF4-4561-B092-1EE53C9427A6}" type="datetimeFigureOut">
              <a:rPr lang="es-AR" smtClean="0"/>
              <a:t>19/3/2021</a:t>
            </a:fld>
            <a:endParaRPr lang="es-AR"/>
          </a:p>
        </p:txBody>
      </p:sp>
      <p:sp>
        <p:nvSpPr>
          <p:cNvPr id="5" name="Marcador de pie de página 4">
            <a:extLst>
              <a:ext uri="{FF2B5EF4-FFF2-40B4-BE49-F238E27FC236}">
                <a16:creationId xmlns:a16="http://schemas.microsoft.com/office/drawing/2014/main" id="{DC4F42D4-FDCD-48E0-9211-17CB835311B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2F0D92C-51D4-40B7-AA53-A2836E5745C3}"/>
              </a:ext>
            </a:extLst>
          </p:cNvPr>
          <p:cNvSpPr>
            <a:spLocks noGrp="1"/>
          </p:cNvSpPr>
          <p:nvPr>
            <p:ph type="sldNum" sz="quarter" idx="12"/>
          </p:nvPr>
        </p:nvSpPr>
        <p:spPr/>
        <p:txBody>
          <a:bodyPr/>
          <a:lstStyle/>
          <a:p>
            <a:fld id="{F83EDC85-6A6D-440E-8190-F65422B9ADDF}" type="slidenum">
              <a:rPr lang="es-AR" smtClean="0"/>
              <a:t>‹Nº›</a:t>
            </a:fld>
            <a:endParaRPr lang="es-AR"/>
          </a:p>
        </p:txBody>
      </p:sp>
    </p:spTree>
    <p:extLst>
      <p:ext uri="{BB962C8B-B14F-4D97-AF65-F5344CB8AC3E}">
        <p14:creationId xmlns:p14="http://schemas.microsoft.com/office/powerpoint/2010/main" val="330288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59771-BBBC-4AAC-911D-615701A85E9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1DD6667D-0608-4954-BC2C-51D6C55295C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4A74D85-46F4-40C1-9075-1CEA649ACE94}"/>
              </a:ext>
            </a:extLst>
          </p:cNvPr>
          <p:cNvSpPr>
            <a:spLocks noGrp="1"/>
          </p:cNvSpPr>
          <p:nvPr>
            <p:ph type="dt" sz="half" idx="10"/>
          </p:nvPr>
        </p:nvSpPr>
        <p:spPr/>
        <p:txBody>
          <a:bodyPr/>
          <a:lstStyle/>
          <a:p>
            <a:fld id="{620F42CF-6EF4-4561-B092-1EE53C9427A6}" type="datetimeFigureOut">
              <a:rPr lang="es-AR" smtClean="0"/>
              <a:t>19/3/2021</a:t>
            </a:fld>
            <a:endParaRPr lang="es-AR"/>
          </a:p>
        </p:txBody>
      </p:sp>
      <p:sp>
        <p:nvSpPr>
          <p:cNvPr id="5" name="Marcador de pie de página 4">
            <a:extLst>
              <a:ext uri="{FF2B5EF4-FFF2-40B4-BE49-F238E27FC236}">
                <a16:creationId xmlns:a16="http://schemas.microsoft.com/office/drawing/2014/main" id="{B415426C-EAB0-47F6-B884-BBC140C4170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47DBB46F-C654-459B-8FE2-EB912F830B90}"/>
              </a:ext>
            </a:extLst>
          </p:cNvPr>
          <p:cNvSpPr>
            <a:spLocks noGrp="1"/>
          </p:cNvSpPr>
          <p:nvPr>
            <p:ph type="sldNum" sz="quarter" idx="12"/>
          </p:nvPr>
        </p:nvSpPr>
        <p:spPr/>
        <p:txBody>
          <a:bodyPr/>
          <a:lstStyle/>
          <a:p>
            <a:fld id="{F83EDC85-6A6D-440E-8190-F65422B9ADDF}" type="slidenum">
              <a:rPr lang="es-AR" smtClean="0"/>
              <a:t>‹Nº›</a:t>
            </a:fld>
            <a:endParaRPr lang="es-AR"/>
          </a:p>
        </p:txBody>
      </p:sp>
    </p:spTree>
    <p:extLst>
      <p:ext uri="{BB962C8B-B14F-4D97-AF65-F5344CB8AC3E}">
        <p14:creationId xmlns:p14="http://schemas.microsoft.com/office/powerpoint/2010/main" val="103566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DA344-FFED-42E9-A366-72360B8060D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69BBA6C1-FBBD-449A-8035-5989C80910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D6967D-9CC9-4F88-9CAF-6D7EF58D346E}"/>
              </a:ext>
            </a:extLst>
          </p:cNvPr>
          <p:cNvSpPr>
            <a:spLocks noGrp="1"/>
          </p:cNvSpPr>
          <p:nvPr>
            <p:ph type="dt" sz="half" idx="10"/>
          </p:nvPr>
        </p:nvSpPr>
        <p:spPr/>
        <p:txBody>
          <a:bodyPr/>
          <a:lstStyle/>
          <a:p>
            <a:fld id="{620F42CF-6EF4-4561-B092-1EE53C9427A6}" type="datetimeFigureOut">
              <a:rPr lang="es-AR" smtClean="0"/>
              <a:t>19/3/2021</a:t>
            </a:fld>
            <a:endParaRPr lang="es-AR"/>
          </a:p>
        </p:txBody>
      </p:sp>
      <p:sp>
        <p:nvSpPr>
          <p:cNvPr id="5" name="Marcador de pie de página 4">
            <a:extLst>
              <a:ext uri="{FF2B5EF4-FFF2-40B4-BE49-F238E27FC236}">
                <a16:creationId xmlns:a16="http://schemas.microsoft.com/office/drawing/2014/main" id="{F675C351-6872-4812-BFC5-735493E6201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6F3B568-C52D-4476-B28C-66FD7628F448}"/>
              </a:ext>
            </a:extLst>
          </p:cNvPr>
          <p:cNvSpPr>
            <a:spLocks noGrp="1"/>
          </p:cNvSpPr>
          <p:nvPr>
            <p:ph type="sldNum" sz="quarter" idx="12"/>
          </p:nvPr>
        </p:nvSpPr>
        <p:spPr/>
        <p:txBody>
          <a:bodyPr/>
          <a:lstStyle/>
          <a:p>
            <a:fld id="{F83EDC85-6A6D-440E-8190-F65422B9ADDF}" type="slidenum">
              <a:rPr lang="es-AR" smtClean="0"/>
              <a:t>‹Nº›</a:t>
            </a:fld>
            <a:endParaRPr lang="es-AR"/>
          </a:p>
        </p:txBody>
      </p:sp>
    </p:spTree>
    <p:extLst>
      <p:ext uri="{BB962C8B-B14F-4D97-AF65-F5344CB8AC3E}">
        <p14:creationId xmlns:p14="http://schemas.microsoft.com/office/powerpoint/2010/main" val="77909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527DA-89C4-497E-A8E2-AA0BB040617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C04AFED-C542-49AD-96C3-96F22889C4A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8A1973A0-C6F9-4016-B1E8-DBB5EF04736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A404CC4B-E26F-457C-8AC4-30D68D5977B9}"/>
              </a:ext>
            </a:extLst>
          </p:cNvPr>
          <p:cNvSpPr>
            <a:spLocks noGrp="1"/>
          </p:cNvSpPr>
          <p:nvPr>
            <p:ph type="dt" sz="half" idx="10"/>
          </p:nvPr>
        </p:nvSpPr>
        <p:spPr/>
        <p:txBody>
          <a:bodyPr/>
          <a:lstStyle/>
          <a:p>
            <a:fld id="{620F42CF-6EF4-4561-B092-1EE53C9427A6}" type="datetimeFigureOut">
              <a:rPr lang="es-AR" smtClean="0"/>
              <a:t>19/3/2021</a:t>
            </a:fld>
            <a:endParaRPr lang="es-AR"/>
          </a:p>
        </p:txBody>
      </p:sp>
      <p:sp>
        <p:nvSpPr>
          <p:cNvPr id="6" name="Marcador de pie de página 5">
            <a:extLst>
              <a:ext uri="{FF2B5EF4-FFF2-40B4-BE49-F238E27FC236}">
                <a16:creationId xmlns:a16="http://schemas.microsoft.com/office/drawing/2014/main" id="{F3A26F01-814E-4753-9D01-39A45AC477B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89D144F6-9F60-4F6D-AD03-90655DC52B70}"/>
              </a:ext>
            </a:extLst>
          </p:cNvPr>
          <p:cNvSpPr>
            <a:spLocks noGrp="1"/>
          </p:cNvSpPr>
          <p:nvPr>
            <p:ph type="sldNum" sz="quarter" idx="12"/>
          </p:nvPr>
        </p:nvSpPr>
        <p:spPr/>
        <p:txBody>
          <a:bodyPr/>
          <a:lstStyle/>
          <a:p>
            <a:fld id="{F83EDC85-6A6D-440E-8190-F65422B9ADDF}" type="slidenum">
              <a:rPr lang="es-AR" smtClean="0"/>
              <a:t>‹Nº›</a:t>
            </a:fld>
            <a:endParaRPr lang="es-AR"/>
          </a:p>
        </p:txBody>
      </p:sp>
    </p:spTree>
    <p:extLst>
      <p:ext uri="{BB962C8B-B14F-4D97-AF65-F5344CB8AC3E}">
        <p14:creationId xmlns:p14="http://schemas.microsoft.com/office/powerpoint/2010/main" val="144969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17D35-06AF-4AC8-9FA9-46A64EFAE0F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0081D79-0C9D-4EF4-8856-E4FAA896E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DD9EA1-1715-4370-A1DD-7BE421D95D6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6927DD9E-269B-4A44-9F8C-114226F62D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E34946B-FDF9-49C2-8735-621E20AE583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5AC72B87-704D-42F2-BC73-BF03D8CCF3EC}"/>
              </a:ext>
            </a:extLst>
          </p:cNvPr>
          <p:cNvSpPr>
            <a:spLocks noGrp="1"/>
          </p:cNvSpPr>
          <p:nvPr>
            <p:ph type="dt" sz="half" idx="10"/>
          </p:nvPr>
        </p:nvSpPr>
        <p:spPr/>
        <p:txBody>
          <a:bodyPr/>
          <a:lstStyle/>
          <a:p>
            <a:fld id="{620F42CF-6EF4-4561-B092-1EE53C9427A6}" type="datetimeFigureOut">
              <a:rPr lang="es-AR" smtClean="0"/>
              <a:t>19/3/2021</a:t>
            </a:fld>
            <a:endParaRPr lang="es-AR"/>
          </a:p>
        </p:txBody>
      </p:sp>
      <p:sp>
        <p:nvSpPr>
          <p:cNvPr id="8" name="Marcador de pie de página 7">
            <a:extLst>
              <a:ext uri="{FF2B5EF4-FFF2-40B4-BE49-F238E27FC236}">
                <a16:creationId xmlns:a16="http://schemas.microsoft.com/office/drawing/2014/main" id="{B2D63FD3-0322-4FE3-9DF6-BE0594D59126}"/>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5572220D-389F-4D9A-B300-96FF0844C915}"/>
              </a:ext>
            </a:extLst>
          </p:cNvPr>
          <p:cNvSpPr>
            <a:spLocks noGrp="1"/>
          </p:cNvSpPr>
          <p:nvPr>
            <p:ph type="sldNum" sz="quarter" idx="12"/>
          </p:nvPr>
        </p:nvSpPr>
        <p:spPr/>
        <p:txBody>
          <a:bodyPr/>
          <a:lstStyle/>
          <a:p>
            <a:fld id="{F83EDC85-6A6D-440E-8190-F65422B9ADDF}" type="slidenum">
              <a:rPr lang="es-AR" smtClean="0"/>
              <a:t>‹Nº›</a:t>
            </a:fld>
            <a:endParaRPr lang="es-AR"/>
          </a:p>
        </p:txBody>
      </p:sp>
    </p:spTree>
    <p:extLst>
      <p:ext uri="{BB962C8B-B14F-4D97-AF65-F5344CB8AC3E}">
        <p14:creationId xmlns:p14="http://schemas.microsoft.com/office/powerpoint/2010/main" val="429452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DCFBB-3A9A-4699-ACE5-47033D04F2E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DE766D61-75B6-4C75-BB0F-B5C8A4F37AF0}"/>
              </a:ext>
            </a:extLst>
          </p:cNvPr>
          <p:cNvSpPr>
            <a:spLocks noGrp="1"/>
          </p:cNvSpPr>
          <p:nvPr>
            <p:ph type="dt" sz="half" idx="10"/>
          </p:nvPr>
        </p:nvSpPr>
        <p:spPr/>
        <p:txBody>
          <a:bodyPr/>
          <a:lstStyle/>
          <a:p>
            <a:fld id="{620F42CF-6EF4-4561-B092-1EE53C9427A6}" type="datetimeFigureOut">
              <a:rPr lang="es-AR" smtClean="0"/>
              <a:t>19/3/2021</a:t>
            </a:fld>
            <a:endParaRPr lang="es-AR"/>
          </a:p>
        </p:txBody>
      </p:sp>
      <p:sp>
        <p:nvSpPr>
          <p:cNvPr id="4" name="Marcador de pie de página 3">
            <a:extLst>
              <a:ext uri="{FF2B5EF4-FFF2-40B4-BE49-F238E27FC236}">
                <a16:creationId xmlns:a16="http://schemas.microsoft.com/office/drawing/2014/main" id="{4EA92F7C-8CAD-4347-8583-35EF4676372F}"/>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74E23C27-4CCF-43B0-BA63-CB99E74ACE36}"/>
              </a:ext>
            </a:extLst>
          </p:cNvPr>
          <p:cNvSpPr>
            <a:spLocks noGrp="1"/>
          </p:cNvSpPr>
          <p:nvPr>
            <p:ph type="sldNum" sz="quarter" idx="12"/>
          </p:nvPr>
        </p:nvSpPr>
        <p:spPr/>
        <p:txBody>
          <a:bodyPr/>
          <a:lstStyle/>
          <a:p>
            <a:fld id="{F83EDC85-6A6D-440E-8190-F65422B9ADDF}" type="slidenum">
              <a:rPr lang="es-AR" smtClean="0"/>
              <a:t>‹Nº›</a:t>
            </a:fld>
            <a:endParaRPr lang="es-AR"/>
          </a:p>
        </p:txBody>
      </p:sp>
    </p:spTree>
    <p:extLst>
      <p:ext uri="{BB962C8B-B14F-4D97-AF65-F5344CB8AC3E}">
        <p14:creationId xmlns:p14="http://schemas.microsoft.com/office/powerpoint/2010/main" val="144227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0583BC1-0186-40B1-A5ED-87C54BFA1C97}"/>
              </a:ext>
            </a:extLst>
          </p:cNvPr>
          <p:cNvSpPr>
            <a:spLocks noGrp="1"/>
          </p:cNvSpPr>
          <p:nvPr>
            <p:ph type="dt" sz="half" idx="10"/>
          </p:nvPr>
        </p:nvSpPr>
        <p:spPr/>
        <p:txBody>
          <a:bodyPr/>
          <a:lstStyle/>
          <a:p>
            <a:fld id="{620F42CF-6EF4-4561-B092-1EE53C9427A6}" type="datetimeFigureOut">
              <a:rPr lang="es-AR" smtClean="0"/>
              <a:t>19/3/2021</a:t>
            </a:fld>
            <a:endParaRPr lang="es-AR"/>
          </a:p>
        </p:txBody>
      </p:sp>
      <p:sp>
        <p:nvSpPr>
          <p:cNvPr id="3" name="Marcador de pie de página 2">
            <a:extLst>
              <a:ext uri="{FF2B5EF4-FFF2-40B4-BE49-F238E27FC236}">
                <a16:creationId xmlns:a16="http://schemas.microsoft.com/office/drawing/2014/main" id="{93E32D7E-242C-47B4-A877-0A69E8D8FA98}"/>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51F62215-69DE-48C6-B4D5-6B611A8F4464}"/>
              </a:ext>
            </a:extLst>
          </p:cNvPr>
          <p:cNvSpPr>
            <a:spLocks noGrp="1"/>
          </p:cNvSpPr>
          <p:nvPr>
            <p:ph type="sldNum" sz="quarter" idx="12"/>
          </p:nvPr>
        </p:nvSpPr>
        <p:spPr/>
        <p:txBody>
          <a:bodyPr/>
          <a:lstStyle/>
          <a:p>
            <a:fld id="{F83EDC85-6A6D-440E-8190-F65422B9ADDF}" type="slidenum">
              <a:rPr lang="es-AR" smtClean="0"/>
              <a:t>‹Nº›</a:t>
            </a:fld>
            <a:endParaRPr lang="es-AR"/>
          </a:p>
        </p:txBody>
      </p:sp>
    </p:spTree>
    <p:extLst>
      <p:ext uri="{BB962C8B-B14F-4D97-AF65-F5344CB8AC3E}">
        <p14:creationId xmlns:p14="http://schemas.microsoft.com/office/powerpoint/2010/main" val="369691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E1F1E-6A35-4517-8AD5-5194029A499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20781266-4710-49F0-BC2C-009A32981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6E3695C3-8E16-4476-B0ED-673D27ED7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E1DB2C-4A9D-465B-B2C4-2F088C22ECA7}"/>
              </a:ext>
            </a:extLst>
          </p:cNvPr>
          <p:cNvSpPr>
            <a:spLocks noGrp="1"/>
          </p:cNvSpPr>
          <p:nvPr>
            <p:ph type="dt" sz="half" idx="10"/>
          </p:nvPr>
        </p:nvSpPr>
        <p:spPr/>
        <p:txBody>
          <a:bodyPr/>
          <a:lstStyle/>
          <a:p>
            <a:fld id="{620F42CF-6EF4-4561-B092-1EE53C9427A6}" type="datetimeFigureOut">
              <a:rPr lang="es-AR" smtClean="0"/>
              <a:t>19/3/2021</a:t>
            </a:fld>
            <a:endParaRPr lang="es-AR"/>
          </a:p>
        </p:txBody>
      </p:sp>
      <p:sp>
        <p:nvSpPr>
          <p:cNvPr id="6" name="Marcador de pie de página 5">
            <a:extLst>
              <a:ext uri="{FF2B5EF4-FFF2-40B4-BE49-F238E27FC236}">
                <a16:creationId xmlns:a16="http://schemas.microsoft.com/office/drawing/2014/main" id="{5E87766E-3F92-4493-9AA4-53F5C93C44D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7900A46-6F2A-4A76-8C4E-480AC0C4CEC8}"/>
              </a:ext>
            </a:extLst>
          </p:cNvPr>
          <p:cNvSpPr>
            <a:spLocks noGrp="1"/>
          </p:cNvSpPr>
          <p:nvPr>
            <p:ph type="sldNum" sz="quarter" idx="12"/>
          </p:nvPr>
        </p:nvSpPr>
        <p:spPr/>
        <p:txBody>
          <a:bodyPr/>
          <a:lstStyle/>
          <a:p>
            <a:fld id="{F83EDC85-6A6D-440E-8190-F65422B9ADDF}" type="slidenum">
              <a:rPr lang="es-AR" smtClean="0"/>
              <a:t>‹Nº›</a:t>
            </a:fld>
            <a:endParaRPr lang="es-AR"/>
          </a:p>
        </p:txBody>
      </p:sp>
    </p:spTree>
    <p:extLst>
      <p:ext uri="{BB962C8B-B14F-4D97-AF65-F5344CB8AC3E}">
        <p14:creationId xmlns:p14="http://schemas.microsoft.com/office/powerpoint/2010/main" val="391069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642536-7266-47AD-97E8-B342F73BB7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4FB7239E-3A89-4E1D-ABC2-DAD0EF89E2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0CEC93B5-A52F-4B89-A937-19A5543CF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B7006F-1859-4C44-8275-477C7437C203}"/>
              </a:ext>
            </a:extLst>
          </p:cNvPr>
          <p:cNvSpPr>
            <a:spLocks noGrp="1"/>
          </p:cNvSpPr>
          <p:nvPr>
            <p:ph type="dt" sz="half" idx="10"/>
          </p:nvPr>
        </p:nvSpPr>
        <p:spPr/>
        <p:txBody>
          <a:bodyPr/>
          <a:lstStyle/>
          <a:p>
            <a:fld id="{620F42CF-6EF4-4561-B092-1EE53C9427A6}" type="datetimeFigureOut">
              <a:rPr lang="es-AR" smtClean="0"/>
              <a:t>19/3/2021</a:t>
            </a:fld>
            <a:endParaRPr lang="es-AR"/>
          </a:p>
        </p:txBody>
      </p:sp>
      <p:sp>
        <p:nvSpPr>
          <p:cNvPr id="6" name="Marcador de pie de página 5">
            <a:extLst>
              <a:ext uri="{FF2B5EF4-FFF2-40B4-BE49-F238E27FC236}">
                <a16:creationId xmlns:a16="http://schemas.microsoft.com/office/drawing/2014/main" id="{3FFD7425-E763-405D-9F70-CD27B323C16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ECC8EAAE-8108-43D3-8418-749B60D31419}"/>
              </a:ext>
            </a:extLst>
          </p:cNvPr>
          <p:cNvSpPr>
            <a:spLocks noGrp="1"/>
          </p:cNvSpPr>
          <p:nvPr>
            <p:ph type="sldNum" sz="quarter" idx="12"/>
          </p:nvPr>
        </p:nvSpPr>
        <p:spPr/>
        <p:txBody>
          <a:bodyPr/>
          <a:lstStyle/>
          <a:p>
            <a:fld id="{F83EDC85-6A6D-440E-8190-F65422B9ADDF}" type="slidenum">
              <a:rPr lang="es-AR" smtClean="0"/>
              <a:t>‹Nº›</a:t>
            </a:fld>
            <a:endParaRPr lang="es-AR"/>
          </a:p>
        </p:txBody>
      </p:sp>
    </p:spTree>
    <p:extLst>
      <p:ext uri="{BB962C8B-B14F-4D97-AF65-F5344CB8AC3E}">
        <p14:creationId xmlns:p14="http://schemas.microsoft.com/office/powerpoint/2010/main" val="332945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3AF77D-3D75-483A-8433-15AE754A9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9A34F1E-4F29-4A2C-9202-1332AEA7B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001D16B-63E6-4646-88A0-47F1A44D6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F42CF-6EF4-4561-B092-1EE53C9427A6}" type="datetimeFigureOut">
              <a:rPr lang="es-AR" smtClean="0"/>
              <a:t>19/3/2021</a:t>
            </a:fld>
            <a:endParaRPr lang="es-AR"/>
          </a:p>
        </p:txBody>
      </p:sp>
      <p:sp>
        <p:nvSpPr>
          <p:cNvPr id="5" name="Marcador de pie de página 4">
            <a:extLst>
              <a:ext uri="{FF2B5EF4-FFF2-40B4-BE49-F238E27FC236}">
                <a16:creationId xmlns:a16="http://schemas.microsoft.com/office/drawing/2014/main" id="{6EB20B6F-2392-466D-B76F-72BB587E6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81CFD6DC-C644-41ED-B2D1-D65B76D13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EDC85-6A6D-440E-8190-F65422B9ADDF}" type="slidenum">
              <a:rPr lang="es-AR" smtClean="0"/>
              <a:t>‹Nº›</a:t>
            </a:fld>
            <a:endParaRPr lang="es-AR"/>
          </a:p>
        </p:txBody>
      </p:sp>
    </p:spTree>
    <p:extLst>
      <p:ext uri="{BB962C8B-B14F-4D97-AF65-F5344CB8AC3E}">
        <p14:creationId xmlns:p14="http://schemas.microsoft.com/office/powerpoint/2010/main" val="3057525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Layout" Target="../diagrams/layout1.xml"/><Relationship Id="rId21" Type="http://schemas.openxmlformats.org/officeDocument/2006/relationships/diagramColors" Target="../diagrams/colors4.xml"/><Relationship Id="rId7" Type="http://schemas.openxmlformats.org/officeDocument/2006/relationships/image" Target="../media/image1.png"/><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diagramData" Target="../diagrams/data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Colors" Target="../diagrams/colors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47129" y="0"/>
            <a:ext cx="3685655" cy="2368849"/>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703699" y="2107110"/>
            <a:ext cx="9238892" cy="331890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2800" b="0" kern="0" cap="small" spc="25" dirty="0">
                <a:solidFill>
                  <a:srgbClr val="4F81BD"/>
                </a:solidFill>
                <a:effectLst/>
                <a:latin typeface="Times New Roman" panose="02020603050405020304" pitchFamily="18" charset="0"/>
                <a:ea typeface="DejaVu Sans"/>
                <a:cs typeface="Times New Roman" panose="02020603050405020304" pitchFamily="18" charset="0"/>
              </a:rPr>
              <a:t>UNIVERSIDAD NACIONAL DE MISIONES.</a:t>
            </a:r>
            <a:endParaRPr lang="es-AR" sz="2800" b="1" kern="0" dirty="0">
              <a:solidFill>
                <a:srgbClr val="365F91"/>
              </a:solidFill>
              <a:effectLst/>
              <a:latin typeface="Times New Roman" panose="02020603050405020304" pitchFamily="18" charset="0"/>
              <a:ea typeface="DejaVu Sans"/>
              <a:cs typeface="Times New Roman" panose="02020603050405020304" pitchFamily="18" charset="0"/>
            </a:endParaRPr>
          </a:p>
          <a:p>
            <a:pPr algn="ctr"/>
            <a:r>
              <a:rPr lang="es-ES" sz="2800" b="0" kern="0" cap="small" spc="25" dirty="0">
                <a:solidFill>
                  <a:srgbClr val="4F81BD"/>
                </a:solidFill>
                <a:effectLst/>
                <a:latin typeface="Times New Roman" panose="02020603050405020304" pitchFamily="18" charset="0"/>
                <a:ea typeface="DejaVu Sans"/>
                <a:cs typeface="Times New Roman" panose="02020603050405020304" pitchFamily="18" charset="0"/>
              </a:rPr>
              <a:t>FACULTAD DE INGENIERÍA – OBERÁ.</a:t>
            </a:r>
          </a:p>
          <a:p>
            <a:pPr algn="ctr"/>
            <a:endParaRPr lang="es-AR" sz="2800" b="1" kern="0" dirty="0">
              <a:solidFill>
                <a:srgbClr val="365F91"/>
              </a:solidFill>
              <a:effectLst/>
              <a:latin typeface="Times New Roman" panose="02020603050405020304" pitchFamily="18" charset="0"/>
              <a:ea typeface="DejaVu Sans"/>
              <a:cs typeface="Times New Roman" panose="02020603050405020304" pitchFamily="18" charset="0"/>
            </a:endParaRPr>
          </a:p>
          <a:p>
            <a:pPr algn="ctr"/>
            <a:r>
              <a:rPr lang="es-ES" sz="2800" b="0" kern="0" cap="small" spc="25" dirty="0">
                <a:solidFill>
                  <a:srgbClr val="4F81BD"/>
                </a:solidFill>
                <a:effectLst/>
                <a:latin typeface="Times New Roman" panose="02020603050405020304" pitchFamily="18" charset="0"/>
                <a:ea typeface="DejaVu Sans"/>
                <a:cs typeface="Times New Roman" panose="02020603050405020304" pitchFamily="18" charset="0"/>
              </a:rPr>
              <a:t>TÉCNICO UNIVERSITARIO EN MANTENIMIENTO</a:t>
            </a:r>
          </a:p>
          <a:p>
            <a:pPr algn="ctr"/>
            <a:endParaRPr lang="es-AR" sz="2800" b="1" kern="0" dirty="0">
              <a:solidFill>
                <a:srgbClr val="365F91"/>
              </a:solidFill>
              <a:effectLst/>
              <a:latin typeface="Times New Roman" panose="02020603050405020304" pitchFamily="18" charset="0"/>
              <a:ea typeface="DejaVu Sans"/>
              <a:cs typeface="Times New Roman" panose="02020603050405020304" pitchFamily="18" charset="0"/>
            </a:endParaRPr>
          </a:p>
          <a:p>
            <a:pPr algn="ctr"/>
            <a:r>
              <a:rPr lang="es-ES" sz="2800" b="0" kern="0" cap="small" spc="25" dirty="0">
                <a:solidFill>
                  <a:srgbClr val="4F81BD"/>
                </a:solidFill>
                <a:effectLst/>
                <a:latin typeface="Times New Roman" panose="02020603050405020304" pitchFamily="18" charset="0"/>
                <a:ea typeface="DejaVu Sans"/>
                <a:cs typeface="Times New Roman" panose="02020603050405020304" pitchFamily="18" charset="0"/>
              </a:rPr>
              <a:t>ORGANIZACIÓN Y GESTIÓN DEL MANTENIMIENTO</a:t>
            </a:r>
            <a:endParaRPr lang="es-AR" sz="2800" b="1" kern="0" dirty="0">
              <a:solidFill>
                <a:srgbClr val="365F91"/>
              </a:solidFill>
              <a:effectLst/>
              <a:latin typeface="Times New Roman" panose="02020603050405020304" pitchFamily="18" charset="0"/>
              <a:ea typeface="DejaVu Sans"/>
              <a:cs typeface="Times New Roman" panose="02020603050405020304" pitchFamily="18" charset="0"/>
            </a:endParaRPr>
          </a:p>
          <a:p>
            <a:pPr hangingPunct="0">
              <a:spcBef>
                <a:spcPts val="1200"/>
              </a:spcBef>
              <a:spcAft>
                <a:spcPts val="600"/>
              </a:spcAft>
              <a:tabLst>
                <a:tab pos="450215" algn="l"/>
              </a:tabLst>
            </a:pPr>
            <a:r>
              <a:rPr lang="es-AR" sz="1400" dirty="0">
                <a:solidFill>
                  <a:srgbClr val="00000A"/>
                </a:solidFill>
                <a:effectLst/>
                <a:latin typeface="Liberation Sans"/>
                <a:ea typeface="WenQuanYi Micro Hei"/>
                <a:cs typeface="Lohit Hindi"/>
              </a:rPr>
              <a:t> </a:t>
            </a:r>
          </a:p>
          <a:p>
            <a:pPr algn="ctr">
              <a:lnSpc>
                <a:spcPct val="115000"/>
              </a:lnSpc>
              <a:spcAft>
                <a:spcPts val="1000"/>
              </a:spcAft>
            </a:pPr>
            <a:r>
              <a:rPr lang="es-AR" sz="1100" dirty="0">
                <a:effectLst/>
                <a:ea typeface="Times New Roman" panose="02020603050405020304" pitchFamily="18" charset="0"/>
                <a:cs typeface="Times New Roman" panose="02020603050405020304" pitchFamily="18" charset="0"/>
              </a:rPr>
              <a:t> </a:t>
            </a:r>
          </a:p>
        </p:txBody>
      </p:sp>
      <p:sp>
        <p:nvSpPr>
          <p:cNvPr id="6" name="Rectángulo 5">
            <a:extLst>
              <a:ext uri="{FF2B5EF4-FFF2-40B4-BE49-F238E27FC236}">
                <a16:creationId xmlns:a16="http://schemas.microsoft.com/office/drawing/2014/main" id="{515EFE2F-4346-4915-88BC-801263A2C4D3}"/>
              </a:ext>
            </a:extLst>
          </p:cNvPr>
          <p:cNvSpPr/>
          <p:nvPr/>
        </p:nvSpPr>
        <p:spPr>
          <a:xfrm>
            <a:off x="0" y="5029201"/>
            <a:ext cx="12192000" cy="16562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AR" sz="2400" dirty="0">
                <a:latin typeface="Times New Roman" panose="02020603050405020304" pitchFamily="18" charset="0"/>
                <a:cs typeface="Times New Roman" panose="02020603050405020304" pitchFamily="18" charset="0"/>
              </a:rPr>
              <a:t>Ing. Reinaldo L. Palavecino</a:t>
            </a:r>
          </a:p>
          <a:p>
            <a:pPr algn="ctr"/>
            <a:r>
              <a:rPr lang="es-AR" sz="2400" dirty="0">
                <a:latin typeface="Times New Roman" panose="02020603050405020304" pitchFamily="18" charset="0"/>
                <a:cs typeface="Times New Roman" panose="02020603050405020304" pitchFamily="18" charset="0"/>
              </a:rPr>
              <a:t>Docente Universitario</a:t>
            </a:r>
          </a:p>
          <a:p>
            <a:pPr algn="ctr"/>
            <a:r>
              <a:rPr lang="es-AR" sz="2400" dirty="0">
                <a:latin typeface="Times New Roman" panose="02020603050405020304" pitchFamily="18" charset="0"/>
                <a:cs typeface="Times New Roman" panose="02020603050405020304" pitchFamily="18" charset="0"/>
              </a:rPr>
              <a:t>Tel. móvil +54 3743 502401</a:t>
            </a:r>
          </a:p>
          <a:p>
            <a:pPr algn="ctr"/>
            <a:r>
              <a:rPr lang="es-AR" sz="2400" dirty="0">
                <a:latin typeface="Times New Roman" panose="02020603050405020304" pitchFamily="18" charset="0"/>
                <a:cs typeface="Times New Roman" panose="02020603050405020304" pitchFamily="18" charset="0"/>
              </a:rPr>
              <a:t>Email: digitron.cpr@gmail.com</a:t>
            </a:r>
            <a:endParaRPr lang="es-A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31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esquina doblada 39">
            <a:extLst>
              <a:ext uri="{FF2B5EF4-FFF2-40B4-BE49-F238E27FC236}">
                <a16:creationId xmlns:a16="http://schemas.microsoft.com/office/drawing/2014/main" id="{75BE85CE-2E6B-4FC7-AC86-D898EE3D2791}"/>
              </a:ext>
            </a:extLst>
          </p:cNvPr>
          <p:cNvSpPr/>
          <p:nvPr/>
        </p:nvSpPr>
        <p:spPr>
          <a:xfrm>
            <a:off x="8824750" y="1033769"/>
            <a:ext cx="3167225" cy="208233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A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técnica permite detectar en las máquinas signos prematuros de desperfectos y desajustes, mucho antes que se produzca una parada no deseada.</a:t>
            </a:r>
            <a:endParaRPr lang="es-AR" dirty="0">
              <a:latin typeface="Times New Roman" panose="02020603050405020304" pitchFamily="18" charset="0"/>
              <a:cs typeface="Times New Roman" panose="02020603050405020304" pitchFamily="18" charset="0"/>
            </a:endParaRPr>
          </a:p>
        </p:txBody>
      </p:sp>
      <p:sp>
        <p:nvSpPr>
          <p:cNvPr id="39" name="Rectángulo: esquina doblada 38">
            <a:extLst>
              <a:ext uri="{FF2B5EF4-FFF2-40B4-BE49-F238E27FC236}">
                <a16:creationId xmlns:a16="http://schemas.microsoft.com/office/drawing/2014/main" id="{0C18B044-DE89-4238-BEC9-BA46D4580BCC}"/>
              </a:ext>
            </a:extLst>
          </p:cNvPr>
          <p:cNvSpPr/>
          <p:nvPr/>
        </p:nvSpPr>
        <p:spPr>
          <a:xfrm>
            <a:off x="5857874" y="1051699"/>
            <a:ext cx="2753920" cy="208233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A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la estructura aparecen signos de fatigas y desperfectos, por lo que es importante adelantarse a los problemas con medidas correctivas. </a:t>
            </a:r>
            <a:endParaRPr lang="es-AR" dirty="0">
              <a:latin typeface="Times New Roman" panose="02020603050405020304" pitchFamily="18" charset="0"/>
              <a:cs typeface="Times New Roman" panose="02020603050405020304" pitchFamily="18" charset="0"/>
            </a:endParaRPr>
          </a:p>
        </p:txBody>
      </p:sp>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3297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AR" sz="1600" b="1" dirty="0">
                <a:solidFill>
                  <a:schemeClr val="tx1"/>
                </a:solidFill>
                <a:latin typeface="Times New Roman" panose="02020603050405020304" pitchFamily="18" charset="0"/>
                <a:cs typeface="Times New Roman" panose="02020603050405020304" pitchFamily="18" charset="0"/>
              </a:rPr>
              <a:t>¿POR QUÉ EL MANTENIMIENTO Y LA ACTIVIDAD PRODUCTIVA SON LA MISMA COSA?</a:t>
            </a:r>
          </a:p>
        </p:txBody>
      </p:sp>
      <p:sp>
        <p:nvSpPr>
          <p:cNvPr id="2" name="Rectángulo 1">
            <a:extLst>
              <a:ext uri="{FF2B5EF4-FFF2-40B4-BE49-F238E27FC236}">
                <a16:creationId xmlns:a16="http://schemas.microsoft.com/office/drawing/2014/main" id="{19F507EC-C070-4D18-85FF-3CAE433E2B4B}"/>
              </a:ext>
            </a:extLst>
          </p:cNvPr>
          <p:cNvSpPr/>
          <p:nvPr/>
        </p:nvSpPr>
        <p:spPr>
          <a:xfrm>
            <a:off x="2852737" y="2553239"/>
            <a:ext cx="2867025" cy="134302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AR" b="1" dirty="0">
                <a:latin typeface="Times New Roman" panose="02020603050405020304" pitchFamily="18" charset="0"/>
                <a:cs typeface="Times New Roman" panose="02020603050405020304" pitchFamily="18" charset="0"/>
              </a:rPr>
              <a:t>ESTRUCTURA</a:t>
            </a:r>
          </a:p>
          <a:p>
            <a:pPr algn="ctr"/>
            <a:r>
              <a:rPr lang="es-AR" dirty="0">
                <a:latin typeface="Times New Roman" panose="02020603050405020304" pitchFamily="18" charset="0"/>
                <a:cs typeface="Times New Roman" panose="02020603050405020304" pitchFamily="18" charset="0"/>
              </a:rPr>
              <a:t>Unidad productiva </a:t>
            </a:r>
          </a:p>
          <a:p>
            <a:pPr algn="ctr"/>
            <a:r>
              <a:rPr lang="es-AR" dirty="0">
                <a:latin typeface="Times New Roman" panose="02020603050405020304" pitchFamily="18" charset="0"/>
                <a:cs typeface="Times New Roman" panose="02020603050405020304" pitchFamily="18" charset="0"/>
              </a:rPr>
              <a:t>de bienes y servicios (TRANSFORMACIONES)</a:t>
            </a:r>
          </a:p>
        </p:txBody>
      </p:sp>
      <p:sp>
        <p:nvSpPr>
          <p:cNvPr id="3" name="Elipse 2">
            <a:extLst>
              <a:ext uri="{FF2B5EF4-FFF2-40B4-BE49-F238E27FC236}">
                <a16:creationId xmlns:a16="http://schemas.microsoft.com/office/drawing/2014/main" id="{BF94EDF2-5366-4EF0-A5AF-626C7C6E92CA}"/>
              </a:ext>
            </a:extLst>
          </p:cNvPr>
          <p:cNvSpPr/>
          <p:nvPr/>
        </p:nvSpPr>
        <p:spPr>
          <a:xfrm>
            <a:off x="3014661" y="1362614"/>
            <a:ext cx="2543175" cy="48577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AR" dirty="0">
                <a:latin typeface="Times New Roman" panose="02020603050405020304" pitchFamily="18" charset="0"/>
                <a:cs typeface="Times New Roman" panose="02020603050405020304" pitchFamily="18" charset="0"/>
              </a:rPr>
              <a:t>ENERGÍA</a:t>
            </a:r>
          </a:p>
        </p:txBody>
      </p:sp>
      <p:sp>
        <p:nvSpPr>
          <p:cNvPr id="19" name="Elipse 18">
            <a:extLst>
              <a:ext uri="{FF2B5EF4-FFF2-40B4-BE49-F238E27FC236}">
                <a16:creationId xmlns:a16="http://schemas.microsoft.com/office/drawing/2014/main" id="{C9793C9A-6253-4413-91B4-4E363F65A6D2}"/>
              </a:ext>
            </a:extLst>
          </p:cNvPr>
          <p:cNvSpPr/>
          <p:nvPr/>
        </p:nvSpPr>
        <p:spPr>
          <a:xfrm>
            <a:off x="200024" y="2926941"/>
            <a:ext cx="1790701" cy="48577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AR" dirty="0">
                <a:latin typeface="Times New Roman" panose="02020603050405020304" pitchFamily="18" charset="0"/>
                <a:cs typeface="Times New Roman" panose="02020603050405020304" pitchFamily="18" charset="0"/>
              </a:rPr>
              <a:t>INSUMOS</a:t>
            </a:r>
          </a:p>
        </p:txBody>
      </p:sp>
      <p:sp>
        <p:nvSpPr>
          <p:cNvPr id="11" name="Flecha: hacia abajo 10">
            <a:extLst>
              <a:ext uri="{FF2B5EF4-FFF2-40B4-BE49-F238E27FC236}">
                <a16:creationId xmlns:a16="http://schemas.microsoft.com/office/drawing/2014/main" id="{62EA036A-BB19-432C-A7C0-D63A26EBD335}"/>
              </a:ext>
            </a:extLst>
          </p:cNvPr>
          <p:cNvSpPr/>
          <p:nvPr/>
        </p:nvSpPr>
        <p:spPr>
          <a:xfrm>
            <a:off x="3867150" y="1906617"/>
            <a:ext cx="838200" cy="612978"/>
          </a:xfrm>
          <a:prstGeom prst="down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21" name="Flecha: hacia abajo 20">
            <a:extLst>
              <a:ext uri="{FF2B5EF4-FFF2-40B4-BE49-F238E27FC236}">
                <a16:creationId xmlns:a16="http://schemas.microsoft.com/office/drawing/2014/main" id="{DF1A1A70-D67E-4D9E-A821-EE803057DB06}"/>
              </a:ext>
            </a:extLst>
          </p:cNvPr>
          <p:cNvSpPr/>
          <p:nvPr/>
        </p:nvSpPr>
        <p:spPr>
          <a:xfrm>
            <a:off x="3867148" y="3988136"/>
            <a:ext cx="838200" cy="612978"/>
          </a:xfrm>
          <a:prstGeom prst="down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13" name="Flecha: a la derecha 12">
            <a:extLst>
              <a:ext uri="{FF2B5EF4-FFF2-40B4-BE49-F238E27FC236}">
                <a16:creationId xmlns:a16="http://schemas.microsoft.com/office/drawing/2014/main" id="{DE000586-EFDC-49C5-82DF-D9C1AA550C36}"/>
              </a:ext>
            </a:extLst>
          </p:cNvPr>
          <p:cNvSpPr/>
          <p:nvPr/>
        </p:nvSpPr>
        <p:spPr>
          <a:xfrm>
            <a:off x="2064544" y="2834301"/>
            <a:ext cx="707232" cy="671053"/>
          </a:xfrm>
          <a:prstGeom prst="right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22" name="Flecha: a la derecha 21">
            <a:extLst>
              <a:ext uri="{FF2B5EF4-FFF2-40B4-BE49-F238E27FC236}">
                <a16:creationId xmlns:a16="http://schemas.microsoft.com/office/drawing/2014/main" id="{7A71B144-D33B-4EED-B0D7-6584232DC838}"/>
              </a:ext>
            </a:extLst>
          </p:cNvPr>
          <p:cNvSpPr/>
          <p:nvPr/>
        </p:nvSpPr>
        <p:spPr>
          <a:xfrm>
            <a:off x="5800723" y="2834301"/>
            <a:ext cx="990601" cy="671053"/>
          </a:xfrm>
          <a:prstGeom prst="right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24" name="Rectángulo: esquina doblada 23">
            <a:extLst>
              <a:ext uri="{FF2B5EF4-FFF2-40B4-BE49-F238E27FC236}">
                <a16:creationId xmlns:a16="http://schemas.microsoft.com/office/drawing/2014/main" id="{77DCBD6D-EE26-448A-B5E3-C680A048EE74}"/>
              </a:ext>
            </a:extLst>
          </p:cNvPr>
          <p:cNvSpPr/>
          <p:nvPr/>
        </p:nvSpPr>
        <p:spPr>
          <a:xfrm>
            <a:off x="104615" y="1235679"/>
            <a:ext cx="2648270" cy="122541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a:latin typeface="Times New Roman" panose="02020603050405020304" pitchFamily="18" charset="0"/>
                <a:cs typeface="Times New Roman" panose="02020603050405020304" pitchFamily="18" charset="0"/>
              </a:rPr>
              <a:t>Las transformaciones se dan mientras haya </a:t>
            </a:r>
            <a:r>
              <a:rPr lang="es-AR" sz="2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funcionalidad</a:t>
            </a:r>
          </a:p>
        </p:txBody>
      </p:sp>
      <p:sp>
        <p:nvSpPr>
          <p:cNvPr id="25" name="Rectángulo: esquina doblada 24">
            <a:extLst>
              <a:ext uri="{FF2B5EF4-FFF2-40B4-BE49-F238E27FC236}">
                <a16:creationId xmlns:a16="http://schemas.microsoft.com/office/drawing/2014/main" id="{5F97666B-5CFE-4F0D-BCBC-65851DB28BA4}"/>
              </a:ext>
            </a:extLst>
          </p:cNvPr>
          <p:cNvSpPr/>
          <p:nvPr/>
        </p:nvSpPr>
        <p:spPr>
          <a:xfrm>
            <a:off x="104615" y="3738886"/>
            <a:ext cx="2667161" cy="279008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Diferencia fundamental</a:t>
            </a:r>
            <a:r>
              <a:rPr lang="es-AR" sz="2000" dirty="0">
                <a:latin typeface="Times New Roman" panose="02020603050405020304" pitchFamily="18" charset="0"/>
                <a:cs typeface="Times New Roman" panose="02020603050405020304" pitchFamily="18" charset="0"/>
              </a:rPr>
              <a:t>: Ambos producen desgaste, pero el organismo biológico autogenera sus propias fuerzas, y la Maquina necesitan de fuerzas de corrección externas.</a:t>
            </a:r>
          </a:p>
        </p:txBody>
      </p:sp>
      <p:grpSp>
        <p:nvGrpSpPr>
          <p:cNvPr id="34" name="Grupo 33">
            <a:extLst>
              <a:ext uri="{FF2B5EF4-FFF2-40B4-BE49-F238E27FC236}">
                <a16:creationId xmlns:a16="http://schemas.microsoft.com/office/drawing/2014/main" id="{F72A0D5B-59C6-4D1A-8D0B-25E4A749CFAF}"/>
              </a:ext>
            </a:extLst>
          </p:cNvPr>
          <p:cNvGrpSpPr/>
          <p:nvPr/>
        </p:nvGrpSpPr>
        <p:grpSpPr>
          <a:xfrm>
            <a:off x="4972048" y="3482093"/>
            <a:ext cx="6660353" cy="3189636"/>
            <a:chOff x="4705348" y="3592020"/>
            <a:chExt cx="6660353" cy="3189636"/>
          </a:xfrm>
        </p:grpSpPr>
        <p:sp>
          <p:nvSpPr>
            <p:cNvPr id="29" name="Elipse 28">
              <a:extLst>
                <a:ext uri="{FF2B5EF4-FFF2-40B4-BE49-F238E27FC236}">
                  <a16:creationId xmlns:a16="http://schemas.microsoft.com/office/drawing/2014/main" id="{28D90F43-F098-4387-90BE-1714DDF7C268}"/>
                </a:ext>
              </a:extLst>
            </p:cNvPr>
            <p:cNvSpPr/>
            <p:nvPr/>
          </p:nvSpPr>
          <p:spPr>
            <a:xfrm>
              <a:off x="4705348" y="3592020"/>
              <a:ext cx="6660353" cy="3189636"/>
            </a:xfrm>
            <a:prstGeom prst="ellipse">
              <a:avLst/>
            </a:prstGeom>
            <a:solidFill>
              <a:schemeClr val="accent6">
                <a:lumMod val="60000"/>
                <a:lumOff val="40000"/>
                <a:alpha val="1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100" name="Picture 4" descr="Excavadora PNG transparente - StickPNG">
              <a:extLst>
                <a:ext uri="{FF2B5EF4-FFF2-40B4-BE49-F238E27FC236}">
                  <a16:creationId xmlns:a16="http://schemas.microsoft.com/office/drawing/2014/main" id="{F06C3210-FB0C-42D8-B481-1F1D40D22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4351704"/>
              <a:ext cx="1695450" cy="16954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ángulo 25">
              <a:extLst>
                <a:ext uri="{FF2B5EF4-FFF2-40B4-BE49-F238E27FC236}">
                  <a16:creationId xmlns:a16="http://schemas.microsoft.com/office/drawing/2014/main" id="{980E9687-D2EB-4E69-BE77-8BD1C467B4A9}"/>
                </a:ext>
              </a:extLst>
            </p:cNvPr>
            <p:cNvSpPr/>
            <p:nvPr/>
          </p:nvSpPr>
          <p:spPr>
            <a:xfrm>
              <a:off x="7019925" y="3866029"/>
              <a:ext cx="16954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latin typeface="Times New Roman" panose="02020603050405020304" pitchFamily="18" charset="0"/>
                  <a:cs typeface="Times New Roman" panose="02020603050405020304" pitchFamily="18" charset="0"/>
                </a:rPr>
                <a:t>ENERGÍA</a:t>
              </a:r>
            </a:p>
          </p:txBody>
        </p:sp>
        <p:sp>
          <p:nvSpPr>
            <p:cNvPr id="27" name="Flecha: hacia abajo 26">
              <a:extLst>
                <a:ext uri="{FF2B5EF4-FFF2-40B4-BE49-F238E27FC236}">
                  <a16:creationId xmlns:a16="http://schemas.microsoft.com/office/drawing/2014/main" id="{4F909F29-D566-4478-9D16-89533330957C}"/>
                </a:ext>
              </a:extLst>
            </p:cNvPr>
            <p:cNvSpPr/>
            <p:nvPr/>
          </p:nvSpPr>
          <p:spPr>
            <a:xfrm>
              <a:off x="7581900" y="4286746"/>
              <a:ext cx="419100" cy="38244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Rectángulo 29">
              <a:extLst>
                <a:ext uri="{FF2B5EF4-FFF2-40B4-BE49-F238E27FC236}">
                  <a16:creationId xmlns:a16="http://schemas.microsoft.com/office/drawing/2014/main" id="{745DA78C-3735-4C70-BA7D-F003B0DC4255}"/>
                </a:ext>
              </a:extLst>
            </p:cNvPr>
            <p:cNvSpPr/>
            <p:nvPr/>
          </p:nvSpPr>
          <p:spPr>
            <a:xfrm>
              <a:off x="6710362" y="6250631"/>
              <a:ext cx="23145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latin typeface="Times New Roman" panose="02020603050405020304" pitchFamily="18" charset="0"/>
                  <a:cs typeface="Times New Roman" panose="02020603050405020304" pitchFamily="18" charset="0"/>
                </a:rPr>
                <a:t>MANTENIMIENTO</a:t>
              </a:r>
            </a:p>
          </p:txBody>
        </p:sp>
        <p:sp>
          <p:nvSpPr>
            <p:cNvPr id="31" name="Flecha: hacia abajo 30">
              <a:extLst>
                <a:ext uri="{FF2B5EF4-FFF2-40B4-BE49-F238E27FC236}">
                  <a16:creationId xmlns:a16="http://schemas.microsoft.com/office/drawing/2014/main" id="{BD73AA7B-BE5E-415B-B032-E7CFAEF74342}"/>
                </a:ext>
              </a:extLst>
            </p:cNvPr>
            <p:cNvSpPr/>
            <p:nvPr/>
          </p:nvSpPr>
          <p:spPr>
            <a:xfrm rot="10800000">
              <a:off x="7581900" y="5852846"/>
              <a:ext cx="419100" cy="38244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Rectángulo 31">
              <a:extLst>
                <a:ext uri="{FF2B5EF4-FFF2-40B4-BE49-F238E27FC236}">
                  <a16:creationId xmlns:a16="http://schemas.microsoft.com/office/drawing/2014/main" id="{B64E3E6D-7038-48D0-ABB9-2F398A1AF174}"/>
                </a:ext>
              </a:extLst>
            </p:cNvPr>
            <p:cNvSpPr/>
            <p:nvPr/>
          </p:nvSpPr>
          <p:spPr>
            <a:xfrm>
              <a:off x="9499381" y="5073228"/>
              <a:ext cx="1732061" cy="735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latin typeface="Times New Roman" panose="02020603050405020304" pitchFamily="18" charset="0"/>
                  <a:cs typeface="Times New Roman" panose="02020603050405020304" pitchFamily="18" charset="0"/>
                </a:rPr>
                <a:t>RESULTADOS(TRABAJO)</a:t>
              </a:r>
            </a:p>
          </p:txBody>
        </p:sp>
        <p:sp>
          <p:nvSpPr>
            <p:cNvPr id="28" name="Flecha: doblada hacia arriba 27">
              <a:extLst>
                <a:ext uri="{FF2B5EF4-FFF2-40B4-BE49-F238E27FC236}">
                  <a16:creationId xmlns:a16="http://schemas.microsoft.com/office/drawing/2014/main" id="{646771E7-B16D-42B7-AB4B-B39C0526CCBA}"/>
                </a:ext>
              </a:extLst>
            </p:cNvPr>
            <p:cNvSpPr/>
            <p:nvPr/>
          </p:nvSpPr>
          <p:spPr>
            <a:xfrm rot="5400000">
              <a:off x="6125702" y="4791587"/>
              <a:ext cx="619850" cy="679255"/>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Flecha: hacia abajo 34">
              <a:extLst>
                <a:ext uri="{FF2B5EF4-FFF2-40B4-BE49-F238E27FC236}">
                  <a16:creationId xmlns:a16="http://schemas.microsoft.com/office/drawing/2014/main" id="{E498362E-C457-4130-ABBE-85D723E25121}"/>
                </a:ext>
              </a:extLst>
            </p:cNvPr>
            <p:cNvSpPr/>
            <p:nvPr/>
          </p:nvSpPr>
          <p:spPr>
            <a:xfrm rot="16200000">
              <a:off x="8897828" y="5193157"/>
              <a:ext cx="419100" cy="49710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Rectángulo 35">
              <a:extLst>
                <a:ext uri="{FF2B5EF4-FFF2-40B4-BE49-F238E27FC236}">
                  <a16:creationId xmlns:a16="http://schemas.microsoft.com/office/drawing/2014/main" id="{339B88EE-B44B-4D84-853A-360B06852509}"/>
                </a:ext>
              </a:extLst>
            </p:cNvPr>
            <p:cNvSpPr/>
            <p:nvPr/>
          </p:nvSpPr>
          <p:spPr>
            <a:xfrm>
              <a:off x="5557836" y="4365913"/>
              <a:ext cx="1279328"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latin typeface="Times New Roman" panose="02020603050405020304" pitchFamily="18" charset="0"/>
                  <a:cs typeface="Times New Roman" panose="02020603050405020304" pitchFamily="18" charset="0"/>
                </a:rPr>
                <a:t>INSUMOS</a:t>
              </a:r>
            </a:p>
          </p:txBody>
        </p:sp>
      </p:grpSp>
      <p:sp>
        <p:nvSpPr>
          <p:cNvPr id="20" name="Elipse 19">
            <a:extLst>
              <a:ext uri="{FF2B5EF4-FFF2-40B4-BE49-F238E27FC236}">
                <a16:creationId xmlns:a16="http://schemas.microsoft.com/office/drawing/2014/main" id="{DACB1C2C-575B-4659-8225-92D8A558965F}"/>
              </a:ext>
            </a:extLst>
          </p:cNvPr>
          <p:cNvSpPr/>
          <p:nvPr/>
        </p:nvSpPr>
        <p:spPr>
          <a:xfrm>
            <a:off x="6872285" y="2797354"/>
            <a:ext cx="2543175" cy="744946"/>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AR" dirty="0">
                <a:latin typeface="Times New Roman" panose="02020603050405020304" pitchFamily="18" charset="0"/>
                <a:cs typeface="Times New Roman" panose="02020603050405020304" pitchFamily="18" charset="0"/>
              </a:rPr>
              <a:t>RESULTADOS (PRODUCTOS)</a:t>
            </a:r>
          </a:p>
        </p:txBody>
      </p:sp>
      <p:sp>
        <p:nvSpPr>
          <p:cNvPr id="17" name="Elipse 16">
            <a:extLst>
              <a:ext uri="{FF2B5EF4-FFF2-40B4-BE49-F238E27FC236}">
                <a16:creationId xmlns:a16="http://schemas.microsoft.com/office/drawing/2014/main" id="{DAB393B7-F141-486B-AF85-2642EF5BC665}"/>
              </a:ext>
            </a:extLst>
          </p:cNvPr>
          <p:cNvSpPr/>
          <p:nvPr/>
        </p:nvSpPr>
        <p:spPr>
          <a:xfrm>
            <a:off x="3014661" y="4692715"/>
            <a:ext cx="2543175" cy="724439"/>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AR" dirty="0">
                <a:latin typeface="Times New Roman" panose="02020603050405020304" pitchFamily="18" charset="0"/>
                <a:cs typeface="Times New Roman" panose="02020603050405020304" pitchFamily="18" charset="0"/>
              </a:rPr>
              <a:t>SUB PRODUCTOS</a:t>
            </a:r>
          </a:p>
        </p:txBody>
      </p:sp>
    </p:spTree>
    <p:extLst>
      <p:ext uri="{BB962C8B-B14F-4D97-AF65-F5344CB8AC3E}">
        <p14:creationId xmlns:p14="http://schemas.microsoft.com/office/powerpoint/2010/main" val="3218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Effect transition="in" filter="fade">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14" grpId="0" animBg="1"/>
      <p:bldP spid="2" grpId="0" animBg="1"/>
      <p:bldP spid="3" grpId="0" animBg="1"/>
      <p:bldP spid="19" grpId="0" animBg="1"/>
      <p:bldP spid="11" grpId="0" animBg="1"/>
      <p:bldP spid="21" grpId="0" animBg="1"/>
      <p:bldP spid="13" grpId="0" animBg="1"/>
      <p:bldP spid="22" grpId="0" animBg="1"/>
      <p:bldP spid="24" grpId="0" animBg="1"/>
      <p:bldP spid="25" grpId="0" animBg="1"/>
      <p:bldP spid="2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4579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AR" sz="2400" b="1" dirty="0">
                <a:latin typeface="Times New Roman" panose="02020603050405020304" pitchFamily="18" charset="0"/>
                <a:cs typeface="Times New Roman" panose="02020603050405020304" pitchFamily="18" charset="0"/>
              </a:rPr>
              <a:t>Función económica de Mantenimiento</a:t>
            </a:r>
            <a:endParaRPr lang="es-AR" sz="2400" b="1" dirty="0">
              <a:solidFill>
                <a:schemeClr val="tx1"/>
              </a:solidFill>
              <a:latin typeface="Times New Roman" panose="02020603050405020304" pitchFamily="18" charset="0"/>
              <a:cs typeface="Times New Roman" panose="02020603050405020304" pitchFamily="18" charset="0"/>
            </a:endParaRPr>
          </a:p>
        </p:txBody>
      </p:sp>
      <p:sp>
        <p:nvSpPr>
          <p:cNvPr id="41" name="Rectángulo 40">
            <a:extLst>
              <a:ext uri="{FF2B5EF4-FFF2-40B4-BE49-F238E27FC236}">
                <a16:creationId xmlns:a16="http://schemas.microsoft.com/office/drawing/2014/main" id="{1206A3F6-88EB-4DCB-9690-E270B111B075}"/>
              </a:ext>
            </a:extLst>
          </p:cNvPr>
          <p:cNvSpPr/>
          <p:nvPr/>
        </p:nvSpPr>
        <p:spPr>
          <a:xfrm>
            <a:off x="0" y="1148897"/>
            <a:ext cx="12192000" cy="947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2400" dirty="0"/>
              <a:t>El mantenimiento desarrolla una función económica a través de una serie de actividades técnicas, propias de sus responsabilidades dentro de la organización.</a:t>
            </a:r>
            <a:endParaRPr lang="es-AR" sz="2400" b="1" dirty="0">
              <a:solidFill>
                <a:schemeClr val="tx1"/>
              </a:solidFill>
              <a:latin typeface="Times New Roman" panose="02020603050405020304" pitchFamily="18" charset="0"/>
              <a:cs typeface="Times New Roman" panose="02020603050405020304" pitchFamily="18" charset="0"/>
            </a:endParaRPr>
          </a:p>
        </p:txBody>
      </p:sp>
      <p:sp>
        <p:nvSpPr>
          <p:cNvPr id="42" name="Rectángulo 41">
            <a:extLst>
              <a:ext uri="{FF2B5EF4-FFF2-40B4-BE49-F238E27FC236}">
                <a16:creationId xmlns:a16="http://schemas.microsoft.com/office/drawing/2014/main" id="{8C4FE9A5-8866-4EAF-B679-79FC0CEF86E4}"/>
              </a:ext>
            </a:extLst>
          </p:cNvPr>
          <p:cNvSpPr/>
          <p:nvPr/>
        </p:nvSpPr>
        <p:spPr>
          <a:xfrm>
            <a:off x="0" y="2173858"/>
            <a:ext cx="12192000" cy="94732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ES" sz="2400" dirty="0"/>
              <a:t>Industria Moderna 			costos del mantenimiento                           cantidad y calidad.</a:t>
            </a:r>
            <a:endParaRPr lang="es-AR" sz="2400" b="1" dirty="0">
              <a:solidFill>
                <a:schemeClr val="tx1"/>
              </a:solidFill>
              <a:latin typeface="Times New Roman" panose="02020603050405020304" pitchFamily="18" charset="0"/>
              <a:cs typeface="Times New Roman" panose="02020603050405020304" pitchFamily="18" charset="0"/>
            </a:endParaRPr>
          </a:p>
        </p:txBody>
      </p:sp>
      <p:sp>
        <p:nvSpPr>
          <p:cNvPr id="37" name="Flecha: a la derecha 36">
            <a:extLst>
              <a:ext uri="{FF2B5EF4-FFF2-40B4-BE49-F238E27FC236}">
                <a16:creationId xmlns:a16="http://schemas.microsoft.com/office/drawing/2014/main" id="{1089A0C1-167C-4178-8415-C74A3020DD9C}"/>
              </a:ext>
            </a:extLst>
          </p:cNvPr>
          <p:cNvSpPr/>
          <p:nvPr/>
        </p:nvSpPr>
        <p:spPr>
          <a:xfrm>
            <a:off x="2453529" y="2518913"/>
            <a:ext cx="379889" cy="353683"/>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AR"/>
          </a:p>
        </p:txBody>
      </p:sp>
      <p:pic>
        <p:nvPicPr>
          <p:cNvPr id="4104" name="Picture 8" descr="Shutterstock">
            <a:extLst>
              <a:ext uri="{FF2B5EF4-FFF2-40B4-BE49-F238E27FC236}">
                <a16:creationId xmlns:a16="http://schemas.microsoft.com/office/drawing/2014/main" id="{4828310A-9F46-4EB0-A83C-1DE636B25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549" y="2173858"/>
            <a:ext cx="1681497" cy="947322"/>
          </a:xfrm>
          <a:prstGeom prst="rect">
            <a:avLst/>
          </a:prstGeom>
          <a:noFill/>
          <a:extLst>
            <a:ext uri="{909E8E84-426E-40DD-AFC4-6F175D3DCCD1}">
              <a14:hiddenFill xmlns:a14="http://schemas.microsoft.com/office/drawing/2010/main">
                <a:solidFill>
                  <a:srgbClr val="FFFFFF"/>
                </a:solidFill>
              </a14:hiddenFill>
            </a:ext>
          </a:extLst>
        </p:spPr>
      </p:pic>
      <p:sp>
        <p:nvSpPr>
          <p:cNvPr id="47" name="Flecha: a la derecha 46">
            <a:extLst>
              <a:ext uri="{FF2B5EF4-FFF2-40B4-BE49-F238E27FC236}">
                <a16:creationId xmlns:a16="http://schemas.microsoft.com/office/drawing/2014/main" id="{BFF33B17-ACF4-427D-BBE1-6DD29B7B8F2E}"/>
              </a:ext>
            </a:extLst>
          </p:cNvPr>
          <p:cNvSpPr/>
          <p:nvPr/>
        </p:nvSpPr>
        <p:spPr>
          <a:xfrm>
            <a:off x="7936301" y="2518913"/>
            <a:ext cx="469423" cy="353683"/>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AR"/>
          </a:p>
        </p:txBody>
      </p:sp>
      <p:pic>
        <p:nvPicPr>
          <p:cNvPr id="4106" name="Picture 10" descr="Ilustración Vectorial Imagen Minimalista De Un Personaje De Dibujos  Animados De Un Genérico Hasta Un Gráfico De Manera Constante Crecimiento.  Ilustraciones Vectoriales, Clip Art Vectorizado Libre De Derechos. Image  32547913.">
            <a:extLst>
              <a:ext uri="{FF2B5EF4-FFF2-40B4-BE49-F238E27FC236}">
                <a16:creationId xmlns:a16="http://schemas.microsoft.com/office/drawing/2014/main" id="{C924F3DF-F8DC-4EF3-BFD8-CA3F2E1CA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4735" y="2173858"/>
            <a:ext cx="1073791" cy="947322"/>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43">
            <a:extLst>
              <a:ext uri="{FF2B5EF4-FFF2-40B4-BE49-F238E27FC236}">
                <a16:creationId xmlns:a16="http://schemas.microsoft.com/office/drawing/2014/main" id="{E6569574-DFAC-44DC-8E80-006F20477014}"/>
              </a:ext>
            </a:extLst>
          </p:cNvPr>
          <p:cNvPicPr>
            <a:picLocks noChangeAspect="1"/>
          </p:cNvPicPr>
          <p:nvPr/>
        </p:nvPicPr>
        <p:blipFill>
          <a:blip r:embed="rId5"/>
          <a:stretch>
            <a:fillRect/>
          </a:stretch>
        </p:blipFill>
        <p:spPr>
          <a:xfrm>
            <a:off x="98574" y="3198818"/>
            <a:ext cx="4464472" cy="3453775"/>
          </a:xfrm>
          <a:prstGeom prst="rect">
            <a:avLst/>
          </a:prstGeom>
          <a:effectLst>
            <a:outerShdw dist="50800" dir="5400000" algn="ctr" rotWithShape="0">
              <a:srgbClr val="000000">
                <a:alpha val="43137"/>
              </a:srgbClr>
            </a:outerShdw>
            <a:softEdge rad="50800"/>
          </a:effectLst>
        </p:spPr>
      </p:pic>
      <p:sp>
        <p:nvSpPr>
          <p:cNvPr id="45" name="CuadroTexto 44">
            <a:extLst>
              <a:ext uri="{FF2B5EF4-FFF2-40B4-BE49-F238E27FC236}">
                <a16:creationId xmlns:a16="http://schemas.microsoft.com/office/drawing/2014/main" id="{A0DB100B-8DE8-480C-A231-E3920874647A}"/>
              </a:ext>
            </a:extLst>
          </p:cNvPr>
          <p:cNvSpPr txBox="1"/>
          <p:nvPr/>
        </p:nvSpPr>
        <p:spPr>
          <a:xfrm>
            <a:off x="5014824" y="3951050"/>
            <a:ext cx="6781800" cy="1815882"/>
          </a:xfrm>
          <a:prstGeom prst="rect">
            <a:avLst/>
          </a:prstGeom>
          <a:noFill/>
        </p:spPr>
        <p:txBody>
          <a:bodyPr wrap="square" rtlCol="0">
            <a:spAutoFit/>
          </a:bodyPr>
          <a:lstStyle/>
          <a:p>
            <a:r>
              <a:rPr lang="es-AR" sz="2800" dirty="0">
                <a:latin typeface="Times New Roman" panose="02020603050405020304" pitchFamily="18" charset="0"/>
                <a:cs typeface="Times New Roman" panose="02020603050405020304" pitchFamily="18" charset="0"/>
              </a:rPr>
              <a:t>Como el mantenimiento implica costos, se tiene que ajustar a la gestión de las pautas presupuestarias disponibles, al igual que cualquiera área de la planta.</a:t>
            </a:r>
          </a:p>
        </p:txBody>
      </p:sp>
    </p:spTree>
    <p:extLst>
      <p:ext uri="{BB962C8B-B14F-4D97-AF65-F5344CB8AC3E}">
        <p14:creationId xmlns:p14="http://schemas.microsoft.com/office/powerpoint/2010/main" val="238161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0-#ppt_w/2"/>
                                          </p:val>
                                        </p:tav>
                                        <p:tav tm="100000">
                                          <p:val>
                                            <p:strVal val="#ppt_x"/>
                                          </p:val>
                                        </p:tav>
                                      </p:tavLst>
                                    </p:anim>
                                    <p:anim calcmode="lin" valueType="num">
                                      <p:cBhvr additive="base">
                                        <p:cTn id="15"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0-#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0-#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104"/>
                                        </p:tgtEl>
                                        <p:attrNameLst>
                                          <p:attrName>style.visibility</p:attrName>
                                        </p:attrNameLst>
                                      </p:cBhvr>
                                      <p:to>
                                        <p:strVal val="visible"/>
                                      </p:to>
                                    </p:set>
                                    <p:anim calcmode="lin" valueType="num">
                                      <p:cBhvr additive="base">
                                        <p:cTn id="28" dur="500" fill="hold"/>
                                        <p:tgtEl>
                                          <p:spTgt spid="4104"/>
                                        </p:tgtEl>
                                        <p:attrNameLst>
                                          <p:attrName>ppt_x</p:attrName>
                                        </p:attrNameLst>
                                      </p:cBhvr>
                                      <p:tavLst>
                                        <p:tav tm="0">
                                          <p:val>
                                            <p:strVal val="0-#ppt_w/2"/>
                                          </p:val>
                                        </p:tav>
                                        <p:tav tm="100000">
                                          <p:val>
                                            <p:strVal val="#ppt_x"/>
                                          </p:val>
                                        </p:tav>
                                      </p:tavLst>
                                    </p:anim>
                                    <p:anim calcmode="lin" valueType="num">
                                      <p:cBhvr additive="base">
                                        <p:cTn id="29" dur="500" fill="hold"/>
                                        <p:tgtEl>
                                          <p:spTgt spid="410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0-#ppt_w/2"/>
                                          </p:val>
                                        </p:tav>
                                        <p:tav tm="100000">
                                          <p:val>
                                            <p:strVal val="#ppt_x"/>
                                          </p:val>
                                        </p:tav>
                                      </p:tavLst>
                                    </p:anim>
                                    <p:anim calcmode="lin" valueType="num">
                                      <p:cBhvr additive="base">
                                        <p:cTn id="33" dur="500" fill="hold"/>
                                        <p:tgtEl>
                                          <p:spTgt spid="47"/>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4106"/>
                                        </p:tgtEl>
                                        <p:attrNameLst>
                                          <p:attrName>style.visibility</p:attrName>
                                        </p:attrNameLst>
                                      </p:cBhvr>
                                      <p:to>
                                        <p:strVal val="visible"/>
                                      </p:to>
                                    </p:set>
                                    <p:anim calcmode="lin" valueType="num">
                                      <p:cBhvr additive="base">
                                        <p:cTn id="36" dur="500" fill="hold"/>
                                        <p:tgtEl>
                                          <p:spTgt spid="4106"/>
                                        </p:tgtEl>
                                        <p:attrNameLst>
                                          <p:attrName>ppt_x</p:attrName>
                                        </p:attrNameLst>
                                      </p:cBhvr>
                                      <p:tavLst>
                                        <p:tav tm="0">
                                          <p:val>
                                            <p:strVal val="0-#ppt_w/2"/>
                                          </p:val>
                                        </p:tav>
                                        <p:tav tm="100000">
                                          <p:val>
                                            <p:strVal val="#ppt_x"/>
                                          </p:val>
                                        </p:tav>
                                      </p:tavLst>
                                    </p:anim>
                                    <p:anim calcmode="lin" valueType="num">
                                      <p:cBhvr additive="base">
                                        <p:cTn id="37"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1" grpId="0" animBg="1"/>
      <p:bldP spid="42" grpId="0" animBg="1"/>
      <p:bldP spid="37" grpId="0" animBg="1"/>
      <p:bldP spid="47" grpId="0" animBg="1"/>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A31A78CA-B6B3-41DB-9A4D-DF70EAD17191}"/>
              </a:ext>
            </a:extLst>
          </p:cNvPr>
          <p:cNvGraphicFramePr/>
          <p:nvPr>
            <p:extLst>
              <p:ext uri="{D42A27DB-BD31-4B8C-83A1-F6EECF244321}">
                <p14:modId xmlns:p14="http://schemas.microsoft.com/office/powerpoint/2010/main" val="3680688216"/>
              </p:ext>
            </p:extLst>
          </p:nvPr>
        </p:nvGraphicFramePr>
        <p:xfrm>
          <a:off x="-343061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4579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AR" sz="2400" b="1" dirty="0">
                <a:latin typeface="Times New Roman" panose="02020603050405020304" pitchFamily="18" charset="0"/>
                <a:cs typeface="Times New Roman" panose="02020603050405020304" pitchFamily="18" charset="0"/>
              </a:rPr>
              <a:t>Función económica de Mantenimiento</a:t>
            </a:r>
            <a:endParaRPr lang="es-AR" sz="2400" b="1" dirty="0">
              <a:solidFill>
                <a:schemeClr val="tx1"/>
              </a:solidFill>
              <a:latin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422759AD-6D0A-4488-838F-5EB99C372869}"/>
              </a:ext>
            </a:extLst>
          </p:cNvPr>
          <p:cNvSpPr txBox="1"/>
          <p:nvPr/>
        </p:nvSpPr>
        <p:spPr>
          <a:xfrm>
            <a:off x="200026" y="1079905"/>
            <a:ext cx="8762999" cy="458074"/>
          </a:xfrm>
          <a:prstGeom prst="rect">
            <a:avLst/>
          </a:prstGeom>
          <a:noFill/>
        </p:spPr>
        <p:txBody>
          <a:bodyPr wrap="square">
            <a:spAutoFit/>
          </a:bodyPr>
          <a:lstStyle/>
          <a:p>
            <a:pPr algn="just">
              <a:lnSpc>
                <a:spcPct val="150000"/>
              </a:lnSpc>
            </a:pPr>
            <a:r>
              <a:rPr lang="es-E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 otra parte hay que tener en cuenta las siguientes consideraciones:</a:t>
            </a:r>
          </a:p>
        </p:txBody>
      </p:sp>
      <p:graphicFrame>
        <p:nvGraphicFramePr>
          <p:cNvPr id="3" name="Diagrama 2">
            <a:extLst>
              <a:ext uri="{FF2B5EF4-FFF2-40B4-BE49-F238E27FC236}">
                <a16:creationId xmlns:a16="http://schemas.microsoft.com/office/drawing/2014/main" id="{D37F2B7A-8578-4E44-A900-1D97D195623C}"/>
              </a:ext>
            </a:extLst>
          </p:cNvPr>
          <p:cNvGraphicFramePr/>
          <p:nvPr>
            <p:extLst>
              <p:ext uri="{D42A27DB-BD31-4B8C-83A1-F6EECF244321}">
                <p14:modId xmlns:p14="http://schemas.microsoft.com/office/powerpoint/2010/main" val="2572032370"/>
              </p:ext>
            </p:extLst>
          </p:nvPr>
        </p:nvGraphicFramePr>
        <p:xfrm>
          <a:off x="0" y="2036741"/>
          <a:ext cx="1847850" cy="13922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a 7">
            <a:extLst>
              <a:ext uri="{FF2B5EF4-FFF2-40B4-BE49-F238E27FC236}">
                <a16:creationId xmlns:a16="http://schemas.microsoft.com/office/drawing/2014/main" id="{4F26C26F-7F4B-4FFA-BF63-E959D6A4E5C4}"/>
              </a:ext>
            </a:extLst>
          </p:cNvPr>
          <p:cNvGraphicFramePr/>
          <p:nvPr>
            <p:extLst>
              <p:ext uri="{D42A27DB-BD31-4B8C-83A1-F6EECF244321}">
                <p14:modId xmlns:p14="http://schemas.microsoft.com/office/powerpoint/2010/main" val="2235520914"/>
              </p:ext>
            </p:extLst>
          </p:nvPr>
        </p:nvGraphicFramePr>
        <p:xfrm>
          <a:off x="3412237" y="4843951"/>
          <a:ext cx="1979913" cy="17125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agrama 9">
            <a:extLst>
              <a:ext uri="{FF2B5EF4-FFF2-40B4-BE49-F238E27FC236}">
                <a16:creationId xmlns:a16="http://schemas.microsoft.com/office/drawing/2014/main" id="{F18243FE-8400-4A22-AEAB-00FA585FFF3B}"/>
              </a:ext>
            </a:extLst>
          </p:cNvPr>
          <p:cNvGraphicFramePr/>
          <p:nvPr>
            <p:extLst>
              <p:ext uri="{D42A27DB-BD31-4B8C-83A1-F6EECF244321}">
                <p14:modId xmlns:p14="http://schemas.microsoft.com/office/powerpoint/2010/main" val="2128109593"/>
              </p:ext>
            </p:extLst>
          </p:nvPr>
        </p:nvGraphicFramePr>
        <p:xfrm>
          <a:off x="3649881" y="1888074"/>
          <a:ext cx="4686301" cy="344805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1" name="Diagrama 10">
            <a:extLst>
              <a:ext uri="{FF2B5EF4-FFF2-40B4-BE49-F238E27FC236}">
                <a16:creationId xmlns:a16="http://schemas.microsoft.com/office/drawing/2014/main" id="{E230944C-5CB3-4152-8E5B-7D1A78FF6CF6}"/>
              </a:ext>
            </a:extLst>
          </p:cNvPr>
          <p:cNvGraphicFramePr/>
          <p:nvPr>
            <p:extLst>
              <p:ext uri="{D42A27DB-BD31-4B8C-83A1-F6EECF244321}">
                <p14:modId xmlns:p14="http://schemas.microsoft.com/office/powerpoint/2010/main" val="3928780387"/>
              </p:ext>
            </p:extLst>
          </p:nvPr>
        </p:nvGraphicFramePr>
        <p:xfrm>
          <a:off x="6875162" y="3043896"/>
          <a:ext cx="5159375" cy="352294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2" name="CuadroTexto 11">
            <a:extLst>
              <a:ext uri="{FF2B5EF4-FFF2-40B4-BE49-F238E27FC236}">
                <a16:creationId xmlns:a16="http://schemas.microsoft.com/office/drawing/2014/main" id="{64A67BA0-C2C2-4D9C-91A4-BA9CE390657B}"/>
              </a:ext>
            </a:extLst>
          </p:cNvPr>
          <p:cNvSpPr txBox="1"/>
          <p:nvPr/>
        </p:nvSpPr>
        <p:spPr>
          <a:xfrm>
            <a:off x="9139566" y="5336124"/>
            <a:ext cx="2894971" cy="923330"/>
          </a:xfrm>
          <a:prstGeom prst="rect">
            <a:avLst/>
          </a:prstGeom>
          <a:noFill/>
        </p:spPr>
        <p:txBody>
          <a:bodyPr wrap="square" rtlCol="0">
            <a:spAutoFit/>
          </a:bodyPr>
          <a:lstStyle/>
          <a:p>
            <a:r>
              <a:rPr lang="es-AR" b="1" dirty="0">
                <a:effectLst>
                  <a:outerShdw blurRad="38100" dist="38100" dir="2700000" algn="tl">
                    <a:srgbClr val="000000">
                      <a:alpha val="43137"/>
                    </a:srgbClr>
                  </a:outerShdw>
                </a:effectLst>
              </a:rPr>
              <a:t>Costos del Mantenimiento.</a:t>
            </a:r>
          </a:p>
          <a:p>
            <a:r>
              <a:rPr lang="es-AR" dirty="0"/>
              <a:t>Del 10% al 25%  corresponde a mano de obra.</a:t>
            </a:r>
          </a:p>
        </p:txBody>
      </p:sp>
      <p:sp>
        <p:nvSpPr>
          <p:cNvPr id="23" name="CuadroTexto 22">
            <a:extLst>
              <a:ext uri="{FF2B5EF4-FFF2-40B4-BE49-F238E27FC236}">
                <a16:creationId xmlns:a16="http://schemas.microsoft.com/office/drawing/2014/main" id="{BD9B8F48-9017-440E-BA61-5247DA5A1780}"/>
              </a:ext>
            </a:extLst>
          </p:cNvPr>
          <p:cNvSpPr txBox="1"/>
          <p:nvPr/>
        </p:nvSpPr>
        <p:spPr>
          <a:xfrm>
            <a:off x="6699849" y="2189695"/>
            <a:ext cx="2098521" cy="2084921"/>
          </a:xfrm>
          <a:prstGeom prst="rect">
            <a:avLst/>
          </a:prstGeom>
          <a:noFill/>
        </p:spPr>
        <p:txBody>
          <a:bodyPr wrap="square" rtlCol="0">
            <a:spAutoFit/>
          </a:bodyPr>
          <a:lstStyle/>
          <a:p>
            <a:r>
              <a:rPr lang="es-AR" b="1" dirty="0">
                <a:effectLst>
                  <a:outerShdw blurRad="38100" dist="38100" dir="2700000" algn="tl">
                    <a:srgbClr val="000000">
                      <a:alpha val="43137"/>
                    </a:srgbClr>
                  </a:outerShdw>
                </a:effectLst>
              </a:rPr>
              <a:t>Costos del Mantenimiento.</a:t>
            </a:r>
          </a:p>
          <a:p>
            <a:r>
              <a:rPr lang="es-AR" dirty="0"/>
              <a:t>Aumento de complejidad y automatismos. Mayor riesgo de paradas por averías.</a:t>
            </a:r>
          </a:p>
        </p:txBody>
      </p:sp>
      <p:sp>
        <p:nvSpPr>
          <p:cNvPr id="13" name="Flecha: cheurón 12">
            <a:extLst>
              <a:ext uri="{FF2B5EF4-FFF2-40B4-BE49-F238E27FC236}">
                <a16:creationId xmlns:a16="http://schemas.microsoft.com/office/drawing/2014/main" id="{FE7D70AE-1071-4FFA-B5B4-1EABFB75E035}"/>
              </a:ext>
            </a:extLst>
          </p:cNvPr>
          <p:cNvSpPr/>
          <p:nvPr/>
        </p:nvSpPr>
        <p:spPr>
          <a:xfrm rot="1631015">
            <a:off x="1826052" y="3187186"/>
            <a:ext cx="900113" cy="3227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5" name="Flecha: cheurón 24">
            <a:extLst>
              <a:ext uri="{FF2B5EF4-FFF2-40B4-BE49-F238E27FC236}">
                <a16:creationId xmlns:a16="http://schemas.microsoft.com/office/drawing/2014/main" id="{026ADBA8-B3AA-4089-94CA-D3CE7F2D6473}"/>
              </a:ext>
            </a:extLst>
          </p:cNvPr>
          <p:cNvSpPr/>
          <p:nvPr/>
        </p:nvSpPr>
        <p:spPr>
          <a:xfrm rot="18947262">
            <a:off x="4827222" y="4860800"/>
            <a:ext cx="971888" cy="3227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6" name="CuadroTexto 25">
            <a:extLst>
              <a:ext uri="{FF2B5EF4-FFF2-40B4-BE49-F238E27FC236}">
                <a16:creationId xmlns:a16="http://schemas.microsoft.com/office/drawing/2014/main" id="{1E3B9319-20F5-4D43-A9D7-901D300B1F1C}"/>
              </a:ext>
            </a:extLst>
          </p:cNvPr>
          <p:cNvSpPr txBox="1"/>
          <p:nvPr/>
        </p:nvSpPr>
        <p:spPr>
          <a:xfrm>
            <a:off x="157463" y="5492616"/>
            <a:ext cx="3192872" cy="923330"/>
          </a:xfrm>
          <a:prstGeom prst="rect">
            <a:avLst/>
          </a:prstGeom>
          <a:noFill/>
        </p:spPr>
        <p:txBody>
          <a:bodyPr wrap="square" rtlCol="0">
            <a:spAutoFit/>
          </a:bodyPr>
          <a:lstStyle/>
          <a:p>
            <a:pPr algn="just"/>
            <a:r>
              <a:rPr lang="es-AR" b="1" dirty="0">
                <a:effectLst>
                  <a:outerShdw blurRad="38100" dist="38100" dir="2700000" algn="tl">
                    <a:srgbClr val="000000">
                      <a:alpha val="43137"/>
                    </a:srgbClr>
                  </a:outerShdw>
                </a:effectLst>
              </a:rPr>
              <a:t>Costos del Mantenimiento.</a:t>
            </a:r>
          </a:p>
          <a:p>
            <a:pPr algn="just"/>
            <a:r>
              <a:rPr lang="es-AR" dirty="0"/>
              <a:t>Las </a:t>
            </a:r>
            <a:r>
              <a:rPr lang="es-AR" dirty="0" err="1"/>
              <a:t>UO</a:t>
            </a:r>
            <a:r>
              <a:rPr lang="es-AR" dirty="0"/>
              <a:t> aumentan en capacidad y disminuyen en cantidad.</a:t>
            </a:r>
          </a:p>
        </p:txBody>
      </p:sp>
      <p:sp>
        <p:nvSpPr>
          <p:cNvPr id="28" name="CuadroTexto 27">
            <a:extLst>
              <a:ext uri="{FF2B5EF4-FFF2-40B4-BE49-F238E27FC236}">
                <a16:creationId xmlns:a16="http://schemas.microsoft.com/office/drawing/2014/main" id="{741E34F2-17A9-4435-B4C1-A3C477A2F386}"/>
              </a:ext>
            </a:extLst>
          </p:cNvPr>
          <p:cNvSpPr txBox="1"/>
          <p:nvPr/>
        </p:nvSpPr>
        <p:spPr>
          <a:xfrm>
            <a:off x="2273378" y="1553697"/>
            <a:ext cx="10090212" cy="338554"/>
          </a:xfrm>
          <a:prstGeom prst="rect">
            <a:avLst/>
          </a:prstGeom>
          <a:noFill/>
        </p:spPr>
        <p:txBody>
          <a:bodyPr wrap="square">
            <a:spAutoFit/>
          </a:bodyPr>
          <a:lstStyle/>
          <a:p>
            <a:r>
              <a:rPr lang="es-ES" sz="1600" b="1" dirty="0">
                <a:solidFill>
                  <a:srgbClr val="C00000"/>
                </a:solidFill>
                <a:latin typeface="Comic Sans MS" panose="030F0702030302020204" pitchFamily="66" charset="0"/>
                <a:cs typeface="Times New Roman" panose="02020603050405020304" pitchFamily="18" charset="0"/>
              </a:rPr>
              <a:t>COSTO DE MANTENIMIENTO + COSTO DE INTERRUPCIÓN = MÍNIMO COSTO ECONÓMICO</a:t>
            </a:r>
            <a:endParaRPr lang="es-AR" sz="1600" b="1" dirty="0">
              <a:solidFill>
                <a:srgbClr val="C00000"/>
              </a:solidFill>
              <a:latin typeface="Comic Sans MS" panose="030F0702030302020204" pitchFamily="66" charset="0"/>
              <a:cs typeface="Times New Roman" panose="02020603050405020304" pitchFamily="18" charset="0"/>
            </a:endParaRPr>
          </a:p>
        </p:txBody>
      </p:sp>
      <p:sp>
        <p:nvSpPr>
          <p:cNvPr id="30" name="CuadroTexto 29">
            <a:extLst>
              <a:ext uri="{FF2B5EF4-FFF2-40B4-BE49-F238E27FC236}">
                <a16:creationId xmlns:a16="http://schemas.microsoft.com/office/drawing/2014/main" id="{750ADC59-56DD-4308-9906-AF0A8EC1B179}"/>
              </a:ext>
            </a:extLst>
          </p:cNvPr>
          <p:cNvSpPr txBox="1"/>
          <p:nvPr/>
        </p:nvSpPr>
        <p:spPr>
          <a:xfrm>
            <a:off x="8613910" y="1923574"/>
            <a:ext cx="3592895" cy="954107"/>
          </a:xfrm>
          <a:prstGeom prst="rect">
            <a:avLst/>
          </a:prstGeom>
          <a:noFill/>
        </p:spPr>
        <p:txBody>
          <a:bodyPr wrap="square">
            <a:spAutoFit/>
          </a:bodyPr>
          <a:lstStyle/>
          <a:p>
            <a:pPr algn="ctr"/>
            <a:r>
              <a:rPr lang="es-ES" sz="2800" b="1" dirty="0">
                <a:solidFill>
                  <a:srgbClr val="C00000"/>
                </a:solidFill>
                <a:latin typeface="Comic Sans MS" panose="030F0702030302020204" pitchFamily="66" charset="0"/>
                <a:cs typeface="Times New Roman" panose="02020603050405020304" pitchFamily="18" charset="0"/>
              </a:rPr>
              <a:t>máxima producción </a:t>
            </a:r>
          </a:p>
          <a:p>
            <a:pPr algn="ctr"/>
            <a:r>
              <a:rPr lang="es-ES" sz="2800" b="1" dirty="0">
                <a:solidFill>
                  <a:srgbClr val="C00000"/>
                </a:solidFill>
                <a:latin typeface="Comic Sans MS" panose="030F0702030302020204" pitchFamily="66" charset="0"/>
                <a:cs typeface="Times New Roman" panose="02020603050405020304" pitchFamily="18" charset="0"/>
              </a:rPr>
              <a:t>al mínimo costo.</a:t>
            </a:r>
            <a:endParaRPr lang="es-AR" sz="2800" b="1" dirty="0">
              <a:solidFill>
                <a:srgbClr val="C00000"/>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0993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4" grpId="0" animBg="1"/>
      <p:bldP spid="15" grpId="0"/>
      <p:bldGraphic spid="3" grpId="0">
        <p:bldAsOne/>
      </p:bldGraphic>
      <p:bldGraphic spid="8" grpId="0">
        <p:bldAsOne/>
      </p:bldGraphic>
      <p:bldGraphic spid="10" grpId="0">
        <p:bldAsOne/>
      </p:bldGraphic>
      <p:bldGraphic spid="11" grpId="0">
        <p:bldAsOne/>
      </p:bldGraphic>
      <p:bldP spid="12" grpId="0"/>
      <p:bldP spid="23" grpId="0"/>
      <p:bldP spid="13" grpId="0" animBg="1"/>
      <p:bldP spid="25" grpId="0" animBg="1"/>
      <p:bldP spid="26" grpId="0"/>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16FD27DB-3452-4B12-B9DF-91717CE79182}"/>
              </a:ext>
            </a:extLst>
          </p:cNvPr>
          <p:cNvPicPr>
            <a:picLocks noChangeAspect="1"/>
          </p:cNvPicPr>
          <p:nvPr/>
        </p:nvPicPr>
        <p:blipFill>
          <a:blip r:embed="rId2"/>
          <a:stretch>
            <a:fillRect/>
          </a:stretch>
        </p:blipFill>
        <p:spPr>
          <a:xfrm>
            <a:off x="4822518" y="3301078"/>
            <a:ext cx="7283758" cy="3110683"/>
          </a:xfrm>
          <a:prstGeom prst="rect">
            <a:avLst/>
          </a:prstGeom>
        </p:spPr>
      </p:pic>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4579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AR" sz="2400" b="1" dirty="0">
                <a:latin typeface="Times New Roman" panose="02020603050405020304" pitchFamily="18" charset="0"/>
                <a:cs typeface="Times New Roman" panose="02020603050405020304" pitchFamily="18" charset="0"/>
              </a:rPr>
              <a:t>Función Técnica de Mantenimiento</a:t>
            </a:r>
            <a:endParaRPr lang="es-AR" sz="2400" b="1" dirty="0">
              <a:solidFill>
                <a:schemeClr val="tx1"/>
              </a:solidFill>
              <a:latin typeface="Times New Roman" panose="02020603050405020304" pitchFamily="18" charset="0"/>
              <a:cs typeface="Times New Roman" panose="02020603050405020304" pitchFamily="18" charset="0"/>
            </a:endParaRPr>
          </a:p>
        </p:txBody>
      </p:sp>
      <p:sp>
        <p:nvSpPr>
          <p:cNvPr id="20" name="CuadroTexto 19">
            <a:extLst>
              <a:ext uri="{FF2B5EF4-FFF2-40B4-BE49-F238E27FC236}">
                <a16:creationId xmlns:a16="http://schemas.microsoft.com/office/drawing/2014/main" id="{B536587C-7696-41A1-B5AD-692263320809}"/>
              </a:ext>
            </a:extLst>
          </p:cNvPr>
          <p:cNvSpPr txBox="1"/>
          <p:nvPr/>
        </p:nvSpPr>
        <p:spPr>
          <a:xfrm>
            <a:off x="0" y="1148897"/>
            <a:ext cx="12192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Arial" panose="020B0604020202020204" pitchFamily="34" charset="0"/>
              <a:buChar char="•"/>
            </a:pPr>
            <a:r>
              <a:rPr lang="es-ES" b="1" dirty="0"/>
              <a:t>Conservar los activos de la empresa en niveles aceptables de la producción, en cantidad, calidad y oportunidad;</a:t>
            </a:r>
            <a:endParaRPr lang="es-AR" b="1" dirty="0"/>
          </a:p>
        </p:txBody>
      </p:sp>
      <p:sp>
        <p:nvSpPr>
          <p:cNvPr id="22" name="CuadroTexto 21">
            <a:extLst>
              <a:ext uri="{FF2B5EF4-FFF2-40B4-BE49-F238E27FC236}">
                <a16:creationId xmlns:a16="http://schemas.microsoft.com/office/drawing/2014/main" id="{DB6F67B6-F7D8-4B3E-87A0-B7EC7EFC4AAE}"/>
              </a:ext>
            </a:extLst>
          </p:cNvPr>
          <p:cNvSpPr txBox="1"/>
          <p:nvPr/>
        </p:nvSpPr>
        <p:spPr>
          <a:xfrm>
            <a:off x="-1" y="1607489"/>
            <a:ext cx="12191999"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Arial" panose="020B0604020202020204" pitchFamily="34" charset="0"/>
              <a:buChar char="•"/>
            </a:pPr>
            <a:r>
              <a:rPr lang="es-ES" b="1" dirty="0"/>
              <a:t>Maximizar el tiempo disponible de equipos e instalaciones tendiendo, en consecuencia, a disminuir las paradas imprevistas y los defectos operativos; </a:t>
            </a:r>
            <a:endParaRPr lang="es-AR" b="1" dirty="0"/>
          </a:p>
        </p:txBody>
      </p:sp>
      <p:sp>
        <p:nvSpPr>
          <p:cNvPr id="24" name="CuadroTexto 23">
            <a:extLst>
              <a:ext uri="{FF2B5EF4-FFF2-40B4-BE49-F238E27FC236}">
                <a16:creationId xmlns:a16="http://schemas.microsoft.com/office/drawing/2014/main" id="{9C0D4842-879E-48F2-AB59-2E9DDAB1862E}"/>
              </a:ext>
            </a:extLst>
          </p:cNvPr>
          <p:cNvSpPr txBox="1"/>
          <p:nvPr/>
        </p:nvSpPr>
        <p:spPr>
          <a:xfrm>
            <a:off x="0" y="2343080"/>
            <a:ext cx="1219199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Arial" panose="020B0604020202020204" pitchFamily="34" charset="0"/>
              <a:buChar char="•"/>
            </a:pPr>
            <a:r>
              <a:rPr lang="es-ES" b="1" dirty="0"/>
              <a:t>Mejorar las técnicas operativas de manera de aumentar la eficiencia del servicio que presta el área; </a:t>
            </a:r>
            <a:endParaRPr lang="es-AR" b="1" dirty="0"/>
          </a:p>
        </p:txBody>
      </p:sp>
      <p:sp>
        <p:nvSpPr>
          <p:cNvPr id="27" name="CuadroTexto 26">
            <a:extLst>
              <a:ext uri="{FF2B5EF4-FFF2-40B4-BE49-F238E27FC236}">
                <a16:creationId xmlns:a16="http://schemas.microsoft.com/office/drawing/2014/main" id="{BD60D4E2-18C2-41B5-8868-2F0B74491595}"/>
              </a:ext>
            </a:extLst>
          </p:cNvPr>
          <p:cNvSpPr txBox="1"/>
          <p:nvPr/>
        </p:nvSpPr>
        <p:spPr>
          <a:xfrm>
            <a:off x="0" y="2820722"/>
            <a:ext cx="121920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Arial" panose="020B0604020202020204" pitchFamily="34" charset="0"/>
              <a:buChar char="•"/>
            </a:pPr>
            <a:r>
              <a:rPr lang="es-ES" b="1" dirty="0"/>
              <a:t>Asegurar que los dos objetivos anteriores se alcancen al mínimo costo posible.</a:t>
            </a:r>
            <a:endParaRPr lang="es-AR" b="1" dirty="0"/>
          </a:p>
        </p:txBody>
      </p:sp>
      <p:sp>
        <p:nvSpPr>
          <p:cNvPr id="29" name="CuadroTexto 28">
            <a:extLst>
              <a:ext uri="{FF2B5EF4-FFF2-40B4-BE49-F238E27FC236}">
                <a16:creationId xmlns:a16="http://schemas.microsoft.com/office/drawing/2014/main" id="{7F6D1777-7514-4559-856A-36612730B23E}"/>
              </a:ext>
            </a:extLst>
          </p:cNvPr>
          <p:cNvSpPr txBox="1"/>
          <p:nvPr/>
        </p:nvSpPr>
        <p:spPr>
          <a:xfrm>
            <a:off x="0" y="3871165"/>
            <a:ext cx="5014913" cy="2308324"/>
          </a:xfrm>
          <a:prstGeom prst="rect">
            <a:avLst/>
          </a:prstGeom>
          <a:noFill/>
        </p:spPr>
        <p:txBody>
          <a:bodyPr wrap="square">
            <a:spAutoFit/>
          </a:bodyPr>
          <a:lstStyle/>
          <a:p>
            <a:pPr algn="ctr"/>
            <a:r>
              <a:rPr lang="es-ES" sz="1800" b="1" i="0" dirty="0">
                <a:solidFill>
                  <a:srgbClr val="000000"/>
                </a:solidFill>
                <a:effectLst/>
                <a:latin typeface="Calibri" panose="020F0502020204030204" pitchFamily="34" charset="0"/>
              </a:rPr>
              <a:t>EL </a:t>
            </a:r>
            <a:r>
              <a:rPr lang="es-ES" sz="1800" b="1" i="0" dirty="0">
                <a:solidFill>
                  <a:srgbClr val="C00000"/>
                </a:solidFill>
                <a:effectLst/>
                <a:latin typeface="Calibri" panose="020F0502020204030204" pitchFamily="34" charset="0"/>
              </a:rPr>
              <a:t>MANTENIMIENTO INDUSTRIAL</a:t>
            </a:r>
            <a:r>
              <a:rPr lang="es-ES" sz="1800" b="1" i="0" dirty="0">
                <a:solidFill>
                  <a:srgbClr val="000000"/>
                </a:solidFill>
                <a:effectLst/>
                <a:latin typeface="Calibri" panose="020F0502020204030204" pitchFamily="34" charset="0"/>
              </a:rPr>
              <a:t> ES UNA COMPLEJA ACTIVIDAD TÉCNICO-ECONÓMICA QUE TIENE POR FINALIDAD LA CONSERVACIÓN DE LOS ACTIVOS DE LA EMPRESA, MAXIMIZANDO LA DISPONIBILIDAD DE EQUIPOS PRODUCTIVOS, TRATANDO QUE SU GESTIÓN SE LLEVE A CABO AL MENOR COSTO POSIBLE.</a:t>
            </a:r>
            <a:r>
              <a:rPr lang="es-ES" dirty="0"/>
              <a:t> </a:t>
            </a:r>
            <a:br>
              <a:rPr lang="es-ES" dirty="0"/>
            </a:br>
            <a:endParaRPr lang="es-AR" dirty="0"/>
          </a:p>
        </p:txBody>
      </p:sp>
    </p:spTree>
    <p:extLst>
      <p:ext uri="{BB962C8B-B14F-4D97-AF65-F5344CB8AC3E}">
        <p14:creationId xmlns:p14="http://schemas.microsoft.com/office/powerpoint/2010/main" val="288164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0-#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0-#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2" grpId="0" animBg="1"/>
      <p:bldP spid="24" grpId="0" animBg="1"/>
      <p:bldP spid="27"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principios de localización. </a:t>
            </a:r>
          </a:p>
        </p:txBody>
      </p:sp>
      <p:sp>
        <p:nvSpPr>
          <p:cNvPr id="3" name="Elipse 2">
            <a:extLst>
              <a:ext uri="{FF2B5EF4-FFF2-40B4-BE49-F238E27FC236}">
                <a16:creationId xmlns:a16="http://schemas.microsoft.com/office/drawing/2014/main" id="{9D732779-2512-403F-B301-9978A8E36867}"/>
              </a:ext>
            </a:extLst>
          </p:cNvPr>
          <p:cNvSpPr/>
          <p:nvPr/>
        </p:nvSpPr>
        <p:spPr>
          <a:xfrm>
            <a:off x="3228975" y="1447814"/>
            <a:ext cx="5467350" cy="14478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0" i="0" dirty="0">
                <a:solidFill>
                  <a:srgbClr val="000000"/>
                </a:solidFill>
                <a:effectLst/>
                <a:latin typeface="TimesNewRomanPSMT"/>
              </a:rPr>
              <a:t>¿Qué tipo de instalaciones se necesitan?</a:t>
            </a:r>
            <a:endParaRPr lang="es-AR" sz="2400" dirty="0"/>
          </a:p>
        </p:txBody>
      </p:sp>
      <p:sp>
        <p:nvSpPr>
          <p:cNvPr id="17" name="Elipse 16">
            <a:extLst>
              <a:ext uri="{FF2B5EF4-FFF2-40B4-BE49-F238E27FC236}">
                <a16:creationId xmlns:a16="http://schemas.microsoft.com/office/drawing/2014/main" id="{CBD10268-9124-4A75-BE15-D7D700BBCC6B}"/>
              </a:ext>
            </a:extLst>
          </p:cNvPr>
          <p:cNvSpPr/>
          <p:nvPr/>
        </p:nvSpPr>
        <p:spPr>
          <a:xfrm>
            <a:off x="190660" y="2498673"/>
            <a:ext cx="5467350" cy="98616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0" i="0" dirty="0">
                <a:solidFill>
                  <a:srgbClr val="000000"/>
                </a:solidFill>
                <a:effectLst/>
                <a:latin typeface="TimesNewRomanPSMT"/>
              </a:rPr>
              <a:t>¿Qué tamaño han de tener?</a:t>
            </a:r>
            <a:endParaRPr lang="es-AR" sz="2400" dirty="0"/>
          </a:p>
        </p:txBody>
      </p:sp>
      <p:sp>
        <p:nvSpPr>
          <p:cNvPr id="18" name="Elipse 17">
            <a:extLst>
              <a:ext uri="{FF2B5EF4-FFF2-40B4-BE49-F238E27FC236}">
                <a16:creationId xmlns:a16="http://schemas.microsoft.com/office/drawing/2014/main" id="{293123C4-8427-4C38-BE21-A622A277CBD9}"/>
              </a:ext>
            </a:extLst>
          </p:cNvPr>
          <p:cNvSpPr/>
          <p:nvPr/>
        </p:nvSpPr>
        <p:spPr>
          <a:xfrm>
            <a:off x="6553042" y="2101211"/>
            <a:ext cx="5467350" cy="152969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b="0" i="0" dirty="0">
                <a:solidFill>
                  <a:srgbClr val="000000"/>
                </a:solidFill>
                <a:effectLst/>
                <a:latin typeface="TimesNewRomanPSMT"/>
              </a:rPr>
              <a:t>¿En qué sitio debe localizarse una instalación de servicios o una planta?</a:t>
            </a:r>
            <a:endParaRPr lang="es-AR" sz="2400" dirty="0"/>
          </a:p>
        </p:txBody>
      </p:sp>
      <p:sp>
        <p:nvSpPr>
          <p:cNvPr id="23" name="CuadroTexto 22">
            <a:extLst>
              <a:ext uri="{FF2B5EF4-FFF2-40B4-BE49-F238E27FC236}">
                <a16:creationId xmlns:a16="http://schemas.microsoft.com/office/drawing/2014/main" id="{0E7AE27D-89AA-4944-B106-036E93850F0C}"/>
              </a:ext>
            </a:extLst>
          </p:cNvPr>
          <p:cNvSpPr txBox="1"/>
          <p:nvPr/>
        </p:nvSpPr>
        <p:spPr>
          <a:xfrm>
            <a:off x="0" y="3845848"/>
            <a:ext cx="12192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Arial" panose="020B0604020202020204" pitchFamily="34" charset="0"/>
              <a:buChar char="•"/>
            </a:pPr>
            <a:r>
              <a:rPr lang="es-ES" sz="2000" b="0" i="0" dirty="0">
                <a:solidFill>
                  <a:srgbClr val="000000"/>
                </a:solidFill>
                <a:effectLst/>
                <a:latin typeface="Times New Roman" panose="02020603050405020304" pitchFamily="18" charset="0"/>
                <a:cs typeface="Times New Roman" panose="02020603050405020304" pitchFamily="18" charset="0"/>
              </a:rPr>
              <a:t>La necesidad de producir cerca del cliente debido a los costes de despacho, los convenios comerciales y la competencia con base en el tiempo.</a:t>
            </a:r>
            <a:endParaRPr lang="es-AR" sz="2000" dirty="0">
              <a:latin typeface="Times New Roman" panose="02020603050405020304" pitchFamily="18" charset="0"/>
              <a:cs typeface="Times New Roman" panose="02020603050405020304" pitchFamily="18" charset="0"/>
            </a:endParaRPr>
          </a:p>
        </p:txBody>
      </p:sp>
      <p:sp>
        <p:nvSpPr>
          <p:cNvPr id="25" name="CuadroTexto 24">
            <a:extLst>
              <a:ext uri="{FF2B5EF4-FFF2-40B4-BE49-F238E27FC236}">
                <a16:creationId xmlns:a16="http://schemas.microsoft.com/office/drawing/2014/main" id="{4330D5CF-0A41-47A6-8EA1-9EE860D2A758}"/>
              </a:ext>
            </a:extLst>
          </p:cNvPr>
          <p:cNvSpPr txBox="1"/>
          <p:nvPr/>
        </p:nvSpPr>
        <p:spPr>
          <a:xfrm>
            <a:off x="0" y="4914530"/>
            <a:ext cx="121920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s-ES" sz="2000" b="0" i="0" dirty="0">
                <a:solidFill>
                  <a:srgbClr val="000000"/>
                </a:solidFill>
                <a:effectLst/>
                <a:latin typeface="Times New Roman" panose="02020603050405020304" pitchFamily="18" charset="0"/>
                <a:cs typeface="Times New Roman" panose="02020603050405020304" pitchFamily="18" charset="0"/>
              </a:rPr>
              <a:t>La necesidad de ubicarse cerca de la fuente apropiada de mano de obra para aprovechar los bajos costes laborales y/o las altas destrezas técnicas.</a:t>
            </a:r>
            <a:r>
              <a:rPr lang="es-ES" sz="2000" dirty="0">
                <a:latin typeface="Times New Roman" panose="02020603050405020304" pitchFamily="18" charset="0"/>
                <a:cs typeface="Times New Roman" panose="02020603050405020304" pitchFamily="18" charset="0"/>
              </a:rPr>
              <a:t> </a:t>
            </a:r>
            <a:endParaRPr lang="es-AR" sz="2000" dirty="0">
              <a:latin typeface="Times New Roman" panose="02020603050405020304" pitchFamily="18" charset="0"/>
              <a:cs typeface="Times New Roman" panose="02020603050405020304" pitchFamily="18" charset="0"/>
            </a:endParaRPr>
          </a:p>
        </p:txBody>
      </p:sp>
      <p:sp>
        <p:nvSpPr>
          <p:cNvPr id="26" name="CuadroTexto 25">
            <a:extLst>
              <a:ext uri="{FF2B5EF4-FFF2-40B4-BE49-F238E27FC236}">
                <a16:creationId xmlns:a16="http://schemas.microsoft.com/office/drawing/2014/main" id="{CE4D69DE-F958-4FD7-9C6A-35E234A6CF09}"/>
              </a:ext>
            </a:extLst>
          </p:cNvPr>
          <p:cNvSpPr txBox="1"/>
          <p:nvPr/>
        </p:nvSpPr>
        <p:spPr>
          <a:xfrm>
            <a:off x="0" y="5970036"/>
            <a:ext cx="12192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Arial" panose="020B0604020202020204" pitchFamily="34" charset="0"/>
              <a:buChar char="•"/>
            </a:pPr>
            <a:r>
              <a:rPr lang="es-ES" sz="2000" b="0" i="0" dirty="0">
                <a:solidFill>
                  <a:srgbClr val="000000"/>
                </a:solidFill>
                <a:effectLst/>
                <a:latin typeface="Times New Roman" panose="02020603050405020304" pitchFamily="18" charset="0"/>
                <a:cs typeface="Times New Roman" panose="02020603050405020304" pitchFamily="18" charset="0"/>
              </a:rPr>
              <a:t>La necesidad de ubicarse cerca del lugar de obtención de la materia prima.</a:t>
            </a:r>
            <a:endParaRPr lang="es-A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78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7" grpId="0" animBg="1"/>
      <p:bldP spid="18" grpId="0" animBg="1"/>
      <p:bldP spid="23"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ngenios Azucareros de Provincia de Tucumán">
            <a:extLst>
              <a:ext uri="{FF2B5EF4-FFF2-40B4-BE49-F238E27FC236}">
                <a16:creationId xmlns:a16="http://schemas.microsoft.com/office/drawing/2014/main" id="{F9DA95B1-C4EF-4073-B3F2-87C1905D3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565" y="3784476"/>
            <a:ext cx="2057400" cy="197826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Estrategia de la Localización</a:t>
            </a:r>
          </a:p>
        </p:txBody>
      </p:sp>
      <p:sp>
        <p:nvSpPr>
          <p:cNvPr id="13" name="Elipse 12">
            <a:extLst>
              <a:ext uri="{FF2B5EF4-FFF2-40B4-BE49-F238E27FC236}">
                <a16:creationId xmlns:a16="http://schemas.microsoft.com/office/drawing/2014/main" id="{41CF0855-F7BF-4F56-B274-79B03504FAAB}"/>
              </a:ext>
            </a:extLst>
          </p:cNvPr>
          <p:cNvSpPr/>
          <p:nvPr/>
        </p:nvSpPr>
        <p:spPr>
          <a:xfrm>
            <a:off x="85725" y="1318341"/>
            <a:ext cx="6686390" cy="1529695"/>
          </a:xfrm>
          <a:prstGeom prst="ellipse">
            <a:avLst/>
          </a:prstGeom>
          <a:ln w="44450">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es-ES" sz="2800" dirty="0">
                <a:solidFill>
                  <a:srgbClr val="000000"/>
                </a:solidFill>
                <a:latin typeface="TimesNewRomanPSMT"/>
              </a:rPr>
              <a:t>1) Los costos de la Instalación.</a:t>
            </a:r>
            <a:endParaRPr lang="es-AR" sz="2800" dirty="0"/>
          </a:p>
        </p:txBody>
      </p:sp>
      <p:sp>
        <p:nvSpPr>
          <p:cNvPr id="12" name="Elipse 11">
            <a:extLst>
              <a:ext uri="{FF2B5EF4-FFF2-40B4-BE49-F238E27FC236}">
                <a16:creationId xmlns:a16="http://schemas.microsoft.com/office/drawing/2014/main" id="{E5843FB8-120C-4FD5-B20D-8445B6EC752C}"/>
              </a:ext>
            </a:extLst>
          </p:cNvPr>
          <p:cNvSpPr/>
          <p:nvPr/>
        </p:nvSpPr>
        <p:spPr>
          <a:xfrm>
            <a:off x="628650" y="2543632"/>
            <a:ext cx="6686390" cy="1529695"/>
          </a:xfrm>
          <a:prstGeom prst="ellipse">
            <a:avLst/>
          </a:prstGeom>
          <a:ln w="4445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s-ES" sz="2800" dirty="0">
                <a:solidFill>
                  <a:srgbClr val="000000"/>
                </a:solidFill>
                <a:latin typeface="TimesNewRomanPSMT"/>
              </a:rPr>
              <a:t>2) Capacidad competitiva.</a:t>
            </a:r>
            <a:endParaRPr lang="es-AR" sz="2800" dirty="0"/>
          </a:p>
        </p:txBody>
      </p:sp>
      <p:sp>
        <p:nvSpPr>
          <p:cNvPr id="2" name="Explosión: 14 puntos 1">
            <a:extLst>
              <a:ext uri="{FF2B5EF4-FFF2-40B4-BE49-F238E27FC236}">
                <a16:creationId xmlns:a16="http://schemas.microsoft.com/office/drawing/2014/main" id="{3B53ECCE-2D87-40CD-8663-16F9509B0567}"/>
              </a:ext>
            </a:extLst>
          </p:cNvPr>
          <p:cNvSpPr/>
          <p:nvPr/>
        </p:nvSpPr>
        <p:spPr>
          <a:xfrm>
            <a:off x="6938604" y="1689127"/>
            <a:ext cx="3200559" cy="848182"/>
          </a:xfrm>
          <a:prstGeom prst="irregularSeal2">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Operaciones</a:t>
            </a:r>
          </a:p>
        </p:txBody>
      </p:sp>
      <p:sp>
        <p:nvSpPr>
          <p:cNvPr id="15" name="Explosión: 14 puntos 14">
            <a:extLst>
              <a:ext uri="{FF2B5EF4-FFF2-40B4-BE49-F238E27FC236}">
                <a16:creationId xmlns:a16="http://schemas.microsoft.com/office/drawing/2014/main" id="{D0B3F6C0-9AEC-4DB0-B519-525179E47F1D}"/>
              </a:ext>
            </a:extLst>
          </p:cNvPr>
          <p:cNvSpPr/>
          <p:nvPr/>
        </p:nvSpPr>
        <p:spPr>
          <a:xfrm>
            <a:off x="6357539" y="2376642"/>
            <a:ext cx="3200559" cy="848182"/>
          </a:xfrm>
          <a:prstGeom prst="irregularSeal2">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Personal</a:t>
            </a:r>
          </a:p>
        </p:txBody>
      </p:sp>
      <p:sp>
        <p:nvSpPr>
          <p:cNvPr id="16" name="Explosión: 14 puntos 15">
            <a:extLst>
              <a:ext uri="{FF2B5EF4-FFF2-40B4-BE49-F238E27FC236}">
                <a16:creationId xmlns:a16="http://schemas.microsoft.com/office/drawing/2014/main" id="{6E15C703-B66D-47F6-BC68-62FF3B0DF77E}"/>
              </a:ext>
            </a:extLst>
          </p:cNvPr>
          <p:cNvSpPr/>
          <p:nvPr/>
        </p:nvSpPr>
        <p:spPr>
          <a:xfrm>
            <a:off x="7162640" y="2967723"/>
            <a:ext cx="3200559" cy="848182"/>
          </a:xfrm>
          <a:prstGeom prst="irregularSeal2">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Comercial</a:t>
            </a:r>
          </a:p>
        </p:txBody>
      </p:sp>
      <p:sp>
        <p:nvSpPr>
          <p:cNvPr id="19" name="Explosión: 14 puntos 18">
            <a:extLst>
              <a:ext uri="{FF2B5EF4-FFF2-40B4-BE49-F238E27FC236}">
                <a16:creationId xmlns:a16="http://schemas.microsoft.com/office/drawing/2014/main" id="{2F7A8ADB-4251-475E-8286-16992FED3BFE}"/>
              </a:ext>
            </a:extLst>
          </p:cNvPr>
          <p:cNvSpPr/>
          <p:nvPr/>
        </p:nvSpPr>
        <p:spPr>
          <a:xfrm>
            <a:off x="9277191" y="3077873"/>
            <a:ext cx="3200559" cy="848182"/>
          </a:xfrm>
          <a:prstGeom prst="irregularSeal2">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Financiera</a:t>
            </a:r>
          </a:p>
        </p:txBody>
      </p:sp>
      <p:sp>
        <p:nvSpPr>
          <p:cNvPr id="20" name="Explosión: 14 puntos 19">
            <a:extLst>
              <a:ext uri="{FF2B5EF4-FFF2-40B4-BE49-F238E27FC236}">
                <a16:creationId xmlns:a16="http://schemas.microsoft.com/office/drawing/2014/main" id="{6D287F4F-BF36-4833-8A91-291C7DA55A4A}"/>
              </a:ext>
            </a:extLst>
          </p:cNvPr>
          <p:cNvSpPr/>
          <p:nvPr/>
        </p:nvSpPr>
        <p:spPr>
          <a:xfrm>
            <a:off x="9088973" y="1799277"/>
            <a:ext cx="3200559" cy="848182"/>
          </a:xfrm>
          <a:prstGeom prst="irregularSeal2">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Costos</a:t>
            </a:r>
          </a:p>
        </p:txBody>
      </p:sp>
      <p:sp>
        <p:nvSpPr>
          <p:cNvPr id="21" name="Explosión: 14 puntos 20">
            <a:extLst>
              <a:ext uri="{FF2B5EF4-FFF2-40B4-BE49-F238E27FC236}">
                <a16:creationId xmlns:a16="http://schemas.microsoft.com/office/drawing/2014/main" id="{DBDB80DC-2CE9-468B-86F2-734E036D8D11}"/>
              </a:ext>
            </a:extLst>
          </p:cNvPr>
          <p:cNvSpPr/>
          <p:nvPr/>
        </p:nvSpPr>
        <p:spPr>
          <a:xfrm>
            <a:off x="8900755" y="2431717"/>
            <a:ext cx="3200559" cy="848182"/>
          </a:xfrm>
          <a:prstGeom prst="irregularSeal2">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Ingresos</a:t>
            </a:r>
          </a:p>
        </p:txBody>
      </p:sp>
      <p:pic>
        <p:nvPicPr>
          <p:cNvPr id="5122" name="Picture 2" descr="Imágenes de Industria | Vectores, fotos de stock y PSD gratuitos">
            <a:extLst>
              <a:ext uri="{FF2B5EF4-FFF2-40B4-BE49-F238E27FC236}">
                <a16:creationId xmlns:a16="http://schemas.microsoft.com/office/drawing/2014/main" id="{79B5FF5F-B3DE-41B0-B16F-FFF87CA4C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4053820"/>
            <a:ext cx="1543050" cy="15430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15B29C42-580E-456F-B2E0-782DD2E0BEDD}"/>
              </a:ext>
            </a:extLst>
          </p:cNvPr>
          <p:cNvSpPr txBox="1"/>
          <p:nvPr/>
        </p:nvSpPr>
        <p:spPr>
          <a:xfrm>
            <a:off x="85725" y="5227538"/>
            <a:ext cx="1543049" cy="646331"/>
          </a:xfrm>
          <a:prstGeom prst="rect">
            <a:avLst/>
          </a:prstGeom>
          <a:noFill/>
        </p:spPr>
        <p:txBody>
          <a:bodyPr wrap="square" rtlCol="0">
            <a:spAutoFit/>
          </a:bodyPr>
          <a:lstStyle/>
          <a:p>
            <a:pPr algn="ctr"/>
            <a:r>
              <a:rPr lang="es-AR" b="1" i="1" dirty="0">
                <a:latin typeface="Times New Roman" panose="02020603050405020304" pitchFamily="18" charset="0"/>
                <a:cs typeface="Times New Roman" panose="02020603050405020304" pitchFamily="18" charset="0"/>
              </a:rPr>
              <a:t>Servicios y Comercios</a:t>
            </a:r>
          </a:p>
        </p:txBody>
      </p:sp>
      <p:sp>
        <p:nvSpPr>
          <p:cNvPr id="8" name="Flecha: a la derecha 7">
            <a:extLst>
              <a:ext uri="{FF2B5EF4-FFF2-40B4-BE49-F238E27FC236}">
                <a16:creationId xmlns:a16="http://schemas.microsoft.com/office/drawing/2014/main" id="{2C5D5F3C-78CD-4DF7-8039-110A76383C3D}"/>
              </a:ext>
            </a:extLst>
          </p:cNvPr>
          <p:cNvSpPr/>
          <p:nvPr/>
        </p:nvSpPr>
        <p:spPr>
          <a:xfrm>
            <a:off x="1524000" y="4618459"/>
            <a:ext cx="361950" cy="52613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5124" name="Picture 4" descr="Mapa De La Ciudad Isométrica De Color Simple, Geografía, Navegación,  Construcción PNG y Vector para Descargar Gratis | Pngtree">
            <a:extLst>
              <a:ext uri="{FF2B5EF4-FFF2-40B4-BE49-F238E27FC236}">
                <a16:creationId xmlns:a16="http://schemas.microsoft.com/office/drawing/2014/main" id="{4C67A5E8-2CE5-462D-BDC5-72C03C800A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410044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44987570-4A13-4392-8CE5-5B76B8C9DC1C}"/>
              </a:ext>
            </a:extLst>
          </p:cNvPr>
          <p:cNvPicPr>
            <a:picLocks noChangeAspect="1"/>
          </p:cNvPicPr>
          <p:nvPr/>
        </p:nvPicPr>
        <p:blipFill>
          <a:blip r:embed="rId6"/>
          <a:stretch>
            <a:fillRect/>
          </a:stretch>
        </p:blipFill>
        <p:spPr>
          <a:xfrm>
            <a:off x="3752765" y="4170941"/>
            <a:ext cx="2352674" cy="1573512"/>
          </a:xfrm>
          <a:prstGeom prst="rect">
            <a:avLst/>
          </a:prstGeom>
        </p:spPr>
      </p:pic>
      <p:sp>
        <p:nvSpPr>
          <p:cNvPr id="27" name="CuadroTexto 26">
            <a:extLst>
              <a:ext uri="{FF2B5EF4-FFF2-40B4-BE49-F238E27FC236}">
                <a16:creationId xmlns:a16="http://schemas.microsoft.com/office/drawing/2014/main" id="{40B68677-55FD-4C24-80E3-186CE12A6F17}"/>
              </a:ext>
            </a:extLst>
          </p:cNvPr>
          <p:cNvSpPr txBox="1"/>
          <p:nvPr/>
        </p:nvSpPr>
        <p:spPr>
          <a:xfrm>
            <a:off x="324010" y="5924569"/>
            <a:ext cx="3400265" cy="369332"/>
          </a:xfrm>
          <a:prstGeom prst="rect">
            <a:avLst/>
          </a:prstGeom>
          <a:noFill/>
        </p:spPr>
        <p:txBody>
          <a:bodyPr wrap="square" rtlCol="0">
            <a:spAutoFit/>
          </a:bodyPr>
          <a:lstStyle/>
          <a:p>
            <a:pPr algn="ctr"/>
            <a:r>
              <a:rPr lang="es-AR" b="1" i="1" dirty="0">
                <a:latin typeface="Times New Roman" panose="02020603050405020304" pitchFamily="18" charset="0"/>
                <a:cs typeface="Times New Roman" panose="02020603050405020304" pitchFamily="18" charset="0"/>
              </a:rPr>
              <a:t>Sector terciario y cuaternario</a:t>
            </a:r>
          </a:p>
        </p:txBody>
      </p:sp>
      <p:sp>
        <p:nvSpPr>
          <p:cNvPr id="28" name="CuadroTexto 27">
            <a:extLst>
              <a:ext uri="{FF2B5EF4-FFF2-40B4-BE49-F238E27FC236}">
                <a16:creationId xmlns:a16="http://schemas.microsoft.com/office/drawing/2014/main" id="{541F07CB-A752-4151-B939-F002FB9938CA}"/>
              </a:ext>
            </a:extLst>
          </p:cNvPr>
          <p:cNvSpPr txBox="1"/>
          <p:nvPr/>
        </p:nvSpPr>
        <p:spPr>
          <a:xfrm>
            <a:off x="4488176" y="5924569"/>
            <a:ext cx="3030048" cy="369332"/>
          </a:xfrm>
          <a:prstGeom prst="rect">
            <a:avLst/>
          </a:prstGeom>
          <a:noFill/>
        </p:spPr>
        <p:txBody>
          <a:bodyPr wrap="square" rtlCol="0">
            <a:spAutoFit/>
          </a:bodyPr>
          <a:lstStyle/>
          <a:p>
            <a:pPr algn="ctr"/>
            <a:r>
              <a:rPr lang="es-AR" b="1" i="1" dirty="0">
                <a:latin typeface="Times New Roman" panose="02020603050405020304" pitchFamily="18" charset="0"/>
                <a:cs typeface="Times New Roman" panose="02020603050405020304" pitchFamily="18" charset="0"/>
              </a:rPr>
              <a:t>Sector secundarias - Fabriles</a:t>
            </a:r>
          </a:p>
        </p:txBody>
      </p:sp>
      <p:sp>
        <p:nvSpPr>
          <p:cNvPr id="29" name="Explosión: 14 puntos 28">
            <a:extLst>
              <a:ext uri="{FF2B5EF4-FFF2-40B4-BE49-F238E27FC236}">
                <a16:creationId xmlns:a16="http://schemas.microsoft.com/office/drawing/2014/main" id="{5C953895-4A0C-4ABD-80C1-3EA56690F0F3}"/>
              </a:ext>
            </a:extLst>
          </p:cNvPr>
          <p:cNvSpPr/>
          <p:nvPr/>
        </p:nvSpPr>
        <p:spPr>
          <a:xfrm rot="1064459">
            <a:off x="7504437" y="3512936"/>
            <a:ext cx="5136343" cy="3315425"/>
          </a:xfrm>
          <a:prstGeom prst="irregularSeal2">
            <a:avLst/>
          </a:prstGeom>
          <a:solidFill>
            <a:srgbClr val="FFFF00">
              <a:alpha val="12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chemeClr val="tx1"/>
                </a:solidFill>
                <a:latin typeface="Times New Roman" panose="02020603050405020304" pitchFamily="18" charset="0"/>
                <a:cs typeface="Times New Roman" panose="02020603050405020304" pitchFamily="18" charset="0"/>
              </a:rPr>
              <a:t>Localización:</a:t>
            </a:r>
          </a:p>
          <a:p>
            <a:pPr algn="ctr"/>
            <a:r>
              <a:rPr lang="es-AR" sz="2400" b="1" dirty="0">
                <a:solidFill>
                  <a:schemeClr val="tx1"/>
                </a:solidFill>
                <a:latin typeface="Times New Roman" panose="02020603050405020304" pitchFamily="18" charset="0"/>
                <a:cs typeface="Times New Roman" panose="02020603050405020304" pitchFamily="18" charset="0"/>
              </a:rPr>
              <a:t>¿Materia Prima o Mercado?</a:t>
            </a:r>
          </a:p>
        </p:txBody>
      </p:sp>
    </p:spTree>
    <p:extLst>
      <p:ext uri="{BB962C8B-B14F-4D97-AF65-F5344CB8AC3E}">
        <p14:creationId xmlns:p14="http://schemas.microsoft.com/office/powerpoint/2010/main" val="352580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5122"/>
                                        </p:tgtEl>
                                        <p:attrNameLst>
                                          <p:attrName>style.visibility</p:attrName>
                                        </p:attrNameLst>
                                      </p:cBhvr>
                                      <p:to>
                                        <p:strVal val="visible"/>
                                      </p:to>
                                    </p:set>
                                    <p:anim calcmode="lin" valueType="num">
                                      <p:cBhvr>
                                        <p:cTn id="60" dur="500" fill="hold"/>
                                        <p:tgtEl>
                                          <p:spTgt spid="5122"/>
                                        </p:tgtEl>
                                        <p:attrNameLst>
                                          <p:attrName>ppt_w</p:attrName>
                                        </p:attrNameLst>
                                      </p:cBhvr>
                                      <p:tavLst>
                                        <p:tav tm="0">
                                          <p:val>
                                            <p:fltVal val="0"/>
                                          </p:val>
                                        </p:tav>
                                        <p:tav tm="100000">
                                          <p:val>
                                            <p:strVal val="#ppt_w"/>
                                          </p:val>
                                        </p:tav>
                                      </p:tavLst>
                                    </p:anim>
                                    <p:anim calcmode="lin" valueType="num">
                                      <p:cBhvr>
                                        <p:cTn id="61" dur="500" fill="hold"/>
                                        <p:tgtEl>
                                          <p:spTgt spid="5122"/>
                                        </p:tgtEl>
                                        <p:attrNameLst>
                                          <p:attrName>ppt_h</p:attrName>
                                        </p:attrNameLst>
                                      </p:cBhvr>
                                      <p:tavLst>
                                        <p:tav tm="0">
                                          <p:val>
                                            <p:fltVal val="0"/>
                                          </p:val>
                                        </p:tav>
                                        <p:tav tm="100000">
                                          <p:val>
                                            <p:strVal val="#ppt_h"/>
                                          </p:val>
                                        </p:tav>
                                      </p:tavLst>
                                    </p:anim>
                                    <p:animEffect transition="in" filter="fade">
                                      <p:cBhvr>
                                        <p:cTn id="62" dur="500"/>
                                        <p:tgtEl>
                                          <p:spTgt spid="5122"/>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Effect transition="in" filter="fade">
                                      <p:cBhvr>
                                        <p:cTn id="67" dur="500"/>
                                        <p:tgtEl>
                                          <p:spTgt spid="8"/>
                                        </p:tgtEl>
                                      </p:cBhvr>
                                    </p:animEffect>
                                  </p:childTnLst>
                                </p:cTn>
                              </p:par>
                              <p:par>
                                <p:cTn id="68" presetID="53" presetClass="entr" presetSubtype="16" fill="hold" nodeType="withEffect">
                                  <p:stCondLst>
                                    <p:cond delay="0"/>
                                  </p:stCondLst>
                                  <p:childTnLst>
                                    <p:set>
                                      <p:cBhvr>
                                        <p:cTn id="69" dur="1" fill="hold">
                                          <p:stCondLst>
                                            <p:cond delay="0"/>
                                          </p:stCondLst>
                                        </p:cTn>
                                        <p:tgtEl>
                                          <p:spTgt spid="5124"/>
                                        </p:tgtEl>
                                        <p:attrNameLst>
                                          <p:attrName>style.visibility</p:attrName>
                                        </p:attrNameLst>
                                      </p:cBhvr>
                                      <p:to>
                                        <p:strVal val="visible"/>
                                      </p:to>
                                    </p:set>
                                    <p:anim calcmode="lin" valueType="num">
                                      <p:cBhvr>
                                        <p:cTn id="70" dur="500" fill="hold"/>
                                        <p:tgtEl>
                                          <p:spTgt spid="5124"/>
                                        </p:tgtEl>
                                        <p:attrNameLst>
                                          <p:attrName>ppt_w</p:attrName>
                                        </p:attrNameLst>
                                      </p:cBhvr>
                                      <p:tavLst>
                                        <p:tav tm="0">
                                          <p:val>
                                            <p:fltVal val="0"/>
                                          </p:val>
                                        </p:tav>
                                        <p:tav tm="100000">
                                          <p:val>
                                            <p:strVal val="#ppt_w"/>
                                          </p:val>
                                        </p:tav>
                                      </p:tavLst>
                                    </p:anim>
                                    <p:anim calcmode="lin" valueType="num">
                                      <p:cBhvr>
                                        <p:cTn id="71" dur="500" fill="hold"/>
                                        <p:tgtEl>
                                          <p:spTgt spid="5124"/>
                                        </p:tgtEl>
                                        <p:attrNameLst>
                                          <p:attrName>ppt_h</p:attrName>
                                        </p:attrNameLst>
                                      </p:cBhvr>
                                      <p:tavLst>
                                        <p:tav tm="0">
                                          <p:val>
                                            <p:fltVal val="0"/>
                                          </p:val>
                                        </p:tav>
                                        <p:tav tm="100000">
                                          <p:val>
                                            <p:strVal val="#ppt_h"/>
                                          </p:val>
                                        </p:tav>
                                      </p:tavLst>
                                    </p:anim>
                                    <p:animEffect transition="in" filter="fade">
                                      <p:cBhvr>
                                        <p:cTn id="72" dur="500"/>
                                        <p:tgtEl>
                                          <p:spTgt spid="5124"/>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Effect transition="in" filter="fade">
                                      <p:cBhvr>
                                        <p:cTn id="77" dur="500"/>
                                        <p:tgtEl>
                                          <p:spTgt spid="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par>
                          <p:cTn id="83" fill="hold">
                            <p:stCondLst>
                              <p:cond delay="500"/>
                            </p:stCondLst>
                            <p:childTnLst>
                              <p:par>
                                <p:cTn id="84" presetID="53" presetClass="entr" presetSubtype="16" fill="hold" grpId="1" nodeType="after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p:cTn id="86" dur="500" fill="hold"/>
                                        <p:tgtEl>
                                          <p:spTgt spid="7"/>
                                        </p:tgtEl>
                                        <p:attrNameLst>
                                          <p:attrName>ppt_w</p:attrName>
                                        </p:attrNameLst>
                                      </p:cBhvr>
                                      <p:tavLst>
                                        <p:tav tm="0">
                                          <p:val>
                                            <p:fltVal val="0"/>
                                          </p:val>
                                        </p:tav>
                                        <p:tav tm="100000">
                                          <p:val>
                                            <p:strVal val="#ppt_w"/>
                                          </p:val>
                                        </p:tav>
                                      </p:tavLst>
                                    </p:anim>
                                    <p:anim calcmode="lin" valueType="num">
                                      <p:cBhvr>
                                        <p:cTn id="87" dur="500" fill="hold"/>
                                        <p:tgtEl>
                                          <p:spTgt spid="7"/>
                                        </p:tgtEl>
                                        <p:attrNameLst>
                                          <p:attrName>ppt_h</p:attrName>
                                        </p:attrNameLst>
                                      </p:cBhvr>
                                      <p:tavLst>
                                        <p:tav tm="0">
                                          <p:val>
                                            <p:fltVal val="0"/>
                                          </p:val>
                                        </p:tav>
                                        <p:tav tm="100000">
                                          <p:val>
                                            <p:strVal val="#ppt_h"/>
                                          </p:val>
                                        </p:tav>
                                      </p:tavLst>
                                    </p:anim>
                                    <p:animEffect transition="in" filter="fade">
                                      <p:cBhvr>
                                        <p:cTn id="88" dur="500"/>
                                        <p:tgtEl>
                                          <p:spTgt spid="7"/>
                                        </p:tgtEl>
                                      </p:cBhvr>
                                    </p:animEffect>
                                  </p:childTnLst>
                                </p:cTn>
                              </p:par>
                            </p:childTnLst>
                          </p:cTn>
                        </p:par>
                        <p:par>
                          <p:cTn id="89" fill="hold">
                            <p:stCondLst>
                              <p:cond delay="1000"/>
                            </p:stCondLst>
                            <p:childTnLst>
                              <p:par>
                                <p:cTn id="90" presetID="53" presetClass="entr" presetSubtype="16" fill="hold" grpId="1"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p:cTn id="99" dur="500" fill="hold"/>
                                        <p:tgtEl>
                                          <p:spTgt spid="10"/>
                                        </p:tgtEl>
                                        <p:attrNameLst>
                                          <p:attrName>ppt_w</p:attrName>
                                        </p:attrNameLst>
                                      </p:cBhvr>
                                      <p:tavLst>
                                        <p:tav tm="0">
                                          <p:val>
                                            <p:fltVal val="0"/>
                                          </p:val>
                                        </p:tav>
                                        <p:tav tm="100000">
                                          <p:val>
                                            <p:strVal val="#ppt_w"/>
                                          </p:val>
                                        </p:tav>
                                      </p:tavLst>
                                    </p:anim>
                                    <p:anim calcmode="lin" valueType="num">
                                      <p:cBhvr>
                                        <p:cTn id="100" dur="500" fill="hold"/>
                                        <p:tgtEl>
                                          <p:spTgt spid="10"/>
                                        </p:tgtEl>
                                        <p:attrNameLst>
                                          <p:attrName>ppt_h</p:attrName>
                                        </p:attrNameLst>
                                      </p:cBhvr>
                                      <p:tavLst>
                                        <p:tav tm="0">
                                          <p:val>
                                            <p:fltVal val="0"/>
                                          </p:val>
                                        </p:tav>
                                        <p:tav tm="100000">
                                          <p:val>
                                            <p:strVal val="#ppt_h"/>
                                          </p:val>
                                        </p:tav>
                                      </p:tavLst>
                                    </p:anim>
                                    <p:animEffect transition="in" filter="fade">
                                      <p:cBhvr>
                                        <p:cTn id="101" dur="500"/>
                                        <p:tgtEl>
                                          <p:spTgt spid="10"/>
                                        </p:tgtEl>
                                      </p:cBhvr>
                                    </p:animEffect>
                                  </p:childTnLst>
                                </p:cTn>
                              </p:par>
                              <p:par>
                                <p:cTn id="102" presetID="53" presetClass="entr" presetSubtype="16" fill="hold" nodeType="withEffect">
                                  <p:stCondLst>
                                    <p:cond delay="0"/>
                                  </p:stCondLst>
                                  <p:childTnLst>
                                    <p:set>
                                      <p:cBhvr>
                                        <p:cTn id="103" dur="1" fill="hold">
                                          <p:stCondLst>
                                            <p:cond delay="0"/>
                                          </p:stCondLst>
                                        </p:cTn>
                                        <p:tgtEl>
                                          <p:spTgt spid="5126"/>
                                        </p:tgtEl>
                                        <p:attrNameLst>
                                          <p:attrName>style.visibility</p:attrName>
                                        </p:attrNameLst>
                                      </p:cBhvr>
                                      <p:to>
                                        <p:strVal val="visible"/>
                                      </p:to>
                                    </p:set>
                                    <p:anim calcmode="lin" valueType="num">
                                      <p:cBhvr>
                                        <p:cTn id="104" dur="500" fill="hold"/>
                                        <p:tgtEl>
                                          <p:spTgt spid="5126"/>
                                        </p:tgtEl>
                                        <p:attrNameLst>
                                          <p:attrName>ppt_w</p:attrName>
                                        </p:attrNameLst>
                                      </p:cBhvr>
                                      <p:tavLst>
                                        <p:tav tm="0">
                                          <p:val>
                                            <p:fltVal val="0"/>
                                          </p:val>
                                        </p:tav>
                                        <p:tav tm="100000">
                                          <p:val>
                                            <p:strVal val="#ppt_w"/>
                                          </p:val>
                                        </p:tav>
                                      </p:tavLst>
                                    </p:anim>
                                    <p:anim calcmode="lin" valueType="num">
                                      <p:cBhvr>
                                        <p:cTn id="105" dur="500" fill="hold"/>
                                        <p:tgtEl>
                                          <p:spTgt spid="5126"/>
                                        </p:tgtEl>
                                        <p:attrNameLst>
                                          <p:attrName>ppt_h</p:attrName>
                                        </p:attrNameLst>
                                      </p:cBhvr>
                                      <p:tavLst>
                                        <p:tav tm="0">
                                          <p:val>
                                            <p:fltVal val="0"/>
                                          </p:val>
                                        </p:tav>
                                        <p:tav tm="100000">
                                          <p:val>
                                            <p:strVal val="#ppt_h"/>
                                          </p:val>
                                        </p:tav>
                                      </p:tavLst>
                                    </p:anim>
                                    <p:animEffect transition="in" filter="fade">
                                      <p:cBhvr>
                                        <p:cTn id="106" dur="500"/>
                                        <p:tgtEl>
                                          <p:spTgt spid="512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animEffect transition="in" filter="fade">
                                      <p:cBhvr>
                                        <p:cTn id="111" dur="500"/>
                                        <p:tgtEl>
                                          <p:spTgt spid="28"/>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1" nodeType="clickEffect">
                                  <p:stCondLst>
                                    <p:cond delay="0"/>
                                  </p:stCondLst>
                                  <p:childTnLst>
                                    <p:set>
                                      <p:cBhvr>
                                        <p:cTn id="115" dur="1" fill="hold">
                                          <p:stCondLst>
                                            <p:cond delay="0"/>
                                          </p:stCondLst>
                                        </p:cTn>
                                        <p:tgtEl>
                                          <p:spTgt spid="29"/>
                                        </p:tgtEl>
                                        <p:attrNameLst>
                                          <p:attrName>style.visibility</p:attrName>
                                        </p:attrNameLst>
                                      </p:cBhvr>
                                      <p:to>
                                        <p:strVal val="visible"/>
                                      </p:to>
                                    </p:set>
                                    <p:anim calcmode="lin" valueType="num">
                                      <p:cBhvr>
                                        <p:cTn id="116" dur="500" fill="hold"/>
                                        <p:tgtEl>
                                          <p:spTgt spid="29"/>
                                        </p:tgtEl>
                                        <p:attrNameLst>
                                          <p:attrName>ppt_w</p:attrName>
                                        </p:attrNameLst>
                                      </p:cBhvr>
                                      <p:tavLst>
                                        <p:tav tm="0">
                                          <p:val>
                                            <p:fltVal val="0"/>
                                          </p:val>
                                        </p:tav>
                                        <p:tav tm="100000">
                                          <p:val>
                                            <p:strVal val="#ppt_w"/>
                                          </p:val>
                                        </p:tav>
                                      </p:tavLst>
                                    </p:anim>
                                    <p:anim calcmode="lin" valueType="num">
                                      <p:cBhvr>
                                        <p:cTn id="117" dur="500" fill="hold"/>
                                        <p:tgtEl>
                                          <p:spTgt spid="29"/>
                                        </p:tgtEl>
                                        <p:attrNameLst>
                                          <p:attrName>ppt_h</p:attrName>
                                        </p:attrNameLst>
                                      </p:cBhvr>
                                      <p:tavLst>
                                        <p:tav tm="0">
                                          <p:val>
                                            <p:fltVal val="0"/>
                                          </p:val>
                                        </p:tav>
                                        <p:tav tm="100000">
                                          <p:val>
                                            <p:strVal val="#ppt_h"/>
                                          </p:val>
                                        </p:tav>
                                      </p:tavLst>
                                    </p:anim>
                                    <p:animEffect transition="in" filter="fade">
                                      <p:cBhvr>
                                        <p:cTn id="1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2" grpId="0" animBg="1"/>
      <p:bldP spid="15" grpId="0" animBg="1"/>
      <p:bldP spid="16" grpId="0" animBg="1"/>
      <p:bldP spid="19" grpId="0" animBg="1"/>
      <p:bldP spid="20" grpId="0" animBg="1"/>
      <p:bldP spid="21" grpId="0" animBg="1"/>
      <p:bldP spid="7" grpId="0"/>
      <p:bldP spid="7" grpId="1"/>
      <p:bldP spid="8" grpId="0" animBg="1"/>
      <p:bldP spid="27" grpId="0"/>
      <p:bldP spid="27" grpId="1"/>
      <p:bldP spid="28" grpId="0"/>
      <p:bldP spid="2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Estrategia de la Localización</a:t>
            </a:r>
          </a:p>
        </p:txBody>
      </p:sp>
      <p:sp>
        <p:nvSpPr>
          <p:cNvPr id="24" name="CuadroTexto 23">
            <a:extLst>
              <a:ext uri="{FF2B5EF4-FFF2-40B4-BE49-F238E27FC236}">
                <a16:creationId xmlns:a16="http://schemas.microsoft.com/office/drawing/2014/main" id="{F96DFA38-A644-4F98-BD7D-6A10BA234749}"/>
              </a:ext>
            </a:extLst>
          </p:cNvPr>
          <p:cNvSpPr txBox="1"/>
          <p:nvPr/>
        </p:nvSpPr>
        <p:spPr>
          <a:xfrm>
            <a:off x="0" y="1296839"/>
            <a:ext cx="12192000" cy="46166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Acontecimientos que requieren decisiones relacionadas con la Localización.</a:t>
            </a:r>
          </a:p>
        </p:txBody>
      </p:sp>
      <p:sp>
        <p:nvSpPr>
          <p:cNvPr id="9" name="Rectángulo: esquina doblada 8">
            <a:extLst>
              <a:ext uri="{FF2B5EF4-FFF2-40B4-BE49-F238E27FC236}">
                <a16:creationId xmlns:a16="http://schemas.microsoft.com/office/drawing/2014/main" id="{F64D8751-EA50-4B87-A18B-9AF46C6C318A}"/>
              </a:ext>
            </a:extLst>
          </p:cNvPr>
          <p:cNvSpPr/>
          <p:nvPr/>
        </p:nvSpPr>
        <p:spPr>
          <a:xfrm>
            <a:off x="214393" y="2165722"/>
            <a:ext cx="2709782" cy="1552575"/>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400" i="0" dirty="0">
                <a:solidFill>
                  <a:srgbClr val="000000"/>
                </a:solidFill>
                <a:latin typeface="TimesNewRomanPSMT"/>
              </a:rPr>
              <a:t>Insuficiente o excesiva capacidad productiva.</a:t>
            </a:r>
            <a:endParaRPr lang="es-AR" sz="2400" dirty="0"/>
          </a:p>
        </p:txBody>
      </p:sp>
      <p:sp>
        <p:nvSpPr>
          <p:cNvPr id="30" name="Rectángulo: esquina doblada 29">
            <a:extLst>
              <a:ext uri="{FF2B5EF4-FFF2-40B4-BE49-F238E27FC236}">
                <a16:creationId xmlns:a16="http://schemas.microsoft.com/office/drawing/2014/main" id="{120278CF-A87C-4DBB-A260-FCB2E092AC85}"/>
              </a:ext>
            </a:extLst>
          </p:cNvPr>
          <p:cNvSpPr/>
          <p:nvPr/>
        </p:nvSpPr>
        <p:spPr>
          <a:xfrm>
            <a:off x="3224293" y="2165722"/>
            <a:ext cx="2709782" cy="1552575"/>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Lanzamiento o eliminación de productos.</a:t>
            </a:r>
            <a:endParaRPr lang="es-AR" sz="2400" dirty="0">
              <a:solidFill>
                <a:srgbClr val="000000"/>
              </a:solidFill>
              <a:latin typeface="TimesNewRomanPSMT"/>
            </a:endParaRPr>
          </a:p>
        </p:txBody>
      </p:sp>
      <p:sp>
        <p:nvSpPr>
          <p:cNvPr id="31" name="Rectángulo: esquina doblada 30">
            <a:extLst>
              <a:ext uri="{FF2B5EF4-FFF2-40B4-BE49-F238E27FC236}">
                <a16:creationId xmlns:a16="http://schemas.microsoft.com/office/drawing/2014/main" id="{AC6B8723-4E2D-475C-8160-006370F25F67}"/>
              </a:ext>
            </a:extLst>
          </p:cNvPr>
          <p:cNvSpPr/>
          <p:nvPr/>
        </p:nvSpPr>
        <p:spPr>
          <a:xfrm>
            <a:off x="6229350" y="2175247"/>
            <a:ext cx="2709782" cy="1552575"/>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400" dirty="0">
                <a:solidFill>
                  <a:srgbClr val="000000"/>
                </a:solidFill>
                <a:latin typeface="TimesNewRomanPSMT"/>
              </a:rPr>
              <a:t>Cambios tecnológicos. </a:t>
            </a:r>
          </a:p>
        </p:txBody>
      </p:sp>
      <p:sp>
        <p:nvSpPr>
          <p:cNvPr id="32" name="Rectángulo: esquina doblada 31">
            <a:extLst>
              <a:ext uri="{FF2B5EF4-FFF2-40B4-BE49-F238E27FC236}">
                <a16:creationId xmlns:a16="http://schemas.microsoft.com/office/drawing/2014/main" id="{A0D259AD-5E2E-4440-AC21-44EE7807DEFE}"/>
              </a:ext>
            </a:extLst>
          </p:cNvPr>
          <p:cNvSpPr/>
          <p:nvPr/>
        </p:nvSpPr>
        <p:spPr>
          <a:xfrm>
            <a:off x="9234407" y="2165722"/>
            <a:ext cx="2709782" cy="1552575"/>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400" dirty="0">
                <a:solidFill>
                  <a:srgbClr val="000000"/>
                </a:solidFill>
                <a:latin typeface="TimesNewRomanPSMT"/>
              </a:rPr>
              <a:t>Cambios en</a:t>
            </a:r>
          </a:p>
          <a:p>
            <a:pPr algn="ctr"/>
            <a:r>
              <a:rPr lang="es-AR" sz="2400" dirty="0">
                <a:solidFill>
                  <a:srgbClr val="000000"/>
                </a:solidFill>
                <a:latin typeface="TimesNewRomanPSMT"/>
              </a:rPr>
              <a:t>los inputs.</a:t>
            </a:r>
          </a:p>
        </p:txBody>
      </p:sp>
      <p:sp>
        <p:nvSpPr>
          <p:cNvPr id="33" name="Rectángulo: esquina doblada 32">
            <a:extLst>
              <a:ext uri="{FF2B5EF4-FFF2-40B4-BE49-F238E27FC236}">
                <a16:creationId xmlns:a16="http://schemas.microsoft.com/office/drawing/2014/main" id="{68B39228-5F5D-45DF-82BC-CF563D0EE431}"/>
              </a:ext>
            </a:extLst>
          </p:cNvPr>
          <p:cNvSpPr/>
          <p:nvPr/>
        </p:nvSpPr>
        <p:spPr>
          <a:xfrm>
            <a:off x="214393" y="4000361"/>
            <a:ext cx="2709782" cy="1552575"/>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Desplazamiento geográfico de la demanda. </a:t>
            </a:r>
            <a:endParaRPr lang="es-AR" sz="2400" dirty="0">
              <a:solidFill>
                <a:srgbClr val="000000"/>
              </a:solidFill>
              <a:latin typeface="TimesNewRomanPSMT"/>
            </a:endParaRPr>
          </a:p>
        </p:txBody>
      </p:sp>
      <p:sp>
        <p:nvSpPr>
          <p:cNvPr id="34" name="Rectángulo: esquina doblada 33">
            <a:extLst>
              <a:ext uri="{FF2B5EF4-FFF2-40B4-BE49-F238E27FC236}">
                <a16:creationId xmlns:a16="http://schemas.microsoft.com/office/drawing/2014/main" id="{AD3D56E1-5F50-4981-8301-EE050B61A2E7}"/>
              </a:ext>
            </a:extLst>
          </p:cNvPr>
          <p:cNvSpPr/>
          <p:nvPr/>
        </p:nvSpPr>
        <p:spPr>
          <a:xfrm>
            <a:off x="3224293" y="4000361"/>
            <a:ext cx="2709782" cy="1552575"/>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Fusiones o adquisiciones de empresas. </a:t>
            </a:r>
            <a:endParaRPr lang="es-AR" sz="2400" dirty="0">
              <a:solidFill>
                <a:srgbClr val="000000"/>
              </a:solidFill>
              <a:latin typeface="TimesNewRomanPSMT"/>
            </a:endParaRPr>
          </a:p>
        </p:txBody>
      </p:sp>
      <p:sp>
        <p:nvSpPr>
          <p:cNvPr id="35" name="Rectángulo: esquina doblada 34">
            <a:extLst>
              <a:ext uri="{FF2B5EF4-FFF2-40B4-BE49-F238E27FC236}">
                <a16:creationId xmlns:a16="http://schemas.microsoft.com/office/drawing/2014/main" id="{B6B907AC-C739-4C7F-AFB8-80978243BB0E}"/>
              </a:ext>
            </a:extLst>
          </p:cNvPr>
          <p:cNvSpPr/>
          <p:nvPr/>
        </p:nvSpPr>
        <p:spPr>
          <a:xfrm>
            <a:off x="6234193" y="3961070"/>
            <a:ext cx="2709782" cy="1552575"/>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400" dirty="0">
                <a:solidFill>
                  <a:srgbClr val="000000"/>
                </a:solidFill>
                <a:latin typeface="TimesNewRomanPSMT"/>
              </a:rPr>
              <a:t>Globalización de la economía.</a:t>
            </a:r>
          </a:p>
        </p:txBody>
      </p:sp>
      <p:sp>
        <p:nvSpPr>
          <p:cNvPr id="36" name="Rectángulo: esquina doblada 35">
            <a:extLst>
              <a:ext uri="{FF2B5EF4-FFF2-40B4-BE49-F238E27FC236}">
                <a16:creationId xmlns:a16="http://schemas.microsoft.com/office/drawing/2014/main" id="{3B0C30E6-8877-4CB1-BEC8-E963AC9EE95E}"/>
              </a:ext>
            </a:extLst>
          </p:cNvPr>
          <p:cNvSpPr/>
          <p:nvPr/>
        </p:nvSpPr>
        <p:spPr>
          <a:xfrm>
            <a:off x="9234407" y="3961071"/>
            <a:ext cx="2709782" cy="1552575"/>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400" dirty="0">
                <a:solidFill>
                  <a:srgbClr val="000000"/>
                </a:solidFill>
                <a:latin typeface="TimesNewRomanPSMT"/>
              </a:rPr>
              <a:t>Competencia. </a:t>
            </a:r>
          </a:p>
        </p:txBody>
      </p:sp>
    </p:spTree>
    <p:extLst>
      <p:ext uri="{BB962C8B-B14F-4D97-AF65-F5344CB8AC3E}">
        <p14:creationId xmlns:p14="http://schemas.microsoft.com/office/powerpoint/2010/main" val="99388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fill="hold"/>
                                        <p:tgtEl>
                                          <p:spTgt spid="35"/>
                                        </p:tgtEl>
                                        <p:attrNameLst>
                                          <p:attrName>ppt_w</p:attrName>
                                        </p:attrNameLst>
                                      </p:cBhvr>
                                      <p:tavLst>
                                        <p:tav tm="0">
                                          <p:val>
                                            <p:fltVal val="0"/>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animEffect transition="in" filter="fad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500" fill="hold"/>
                                        <p:tgtEl>
                                          <p:spTgt spid="36"/>
                                        </p:tgtEl>
                                        <p:attrNameLst>
                                          <p:attrName>ppt_w</p:attrName>
                                        </p:attrNameLst>
                                      </p:cBhvr>
                                      <p:tavLst>
                                        <p:tav tm="0">
                                          <p:val>
                                            <p:fltVal val="0"/>
                                          </p:val>
                                        </p:tav>
                                        <p:tav tm="100000">
                                          <p:val>
                                            <p:strVal val="#ppt_w"/>
                                          </p:val>
                                        </p:tav>
                                      </p:tavLst>
                                    </p:anim>
                                    <p:anim calcmode="lin" valueType="num">
                                      <p:cBhvr>
                                        <p:cTn id="70" dur="500" fill="hold"/>
                                        <p:tgtEl>
                                          <p:spTgt spid="36"/>
                                        </p:tgtEl>
                                        <p:attrNameLst>
                                          <p:attrName>ppt_h</p:attrName>
                                        </p:attrNameLst>
                                      </p:cBhvr>
                                      <p:tavLst>
                                        <p:tav tm="0">
                                          <p:val>
                                            <p:fltVal val="0"/>
                                          </p:val>
                                        </p:tav>
                                        <p:tav tm="100000">
                                          <p:val>
                                            <p:strVal val="#ppt_h"/>
                                          </p:val>
                                        </p:tav>
                                      </p:tavLst>
                                    </p:anim>
                                    <p:animEffect transition="in" filter="fade">
                                      <p:cBhvr>
                                        <p:cTn id="7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9" grpId="0" animBg="1"/>
      <p:bldP spid="30" grpId="0" animBg="1"/>
      <p:bldP spid="31" grpId="0" animBg="1"/>
      <p:bldP spid="32" grpId="0" animBg="1"/>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Estrategia de la Localización</a:t>
            </a:r>
          </a:p>
        </p:txBody>
      </p:sp>
      <p:sp>
        <p:nvSpPr>
          <p:cNvPr id="24" name="CuadroTexto 23">
            <a:extLst>
              <a:ext uri="{FF2B5EF4-FFF2-40B4-BE49-F238E27FC236}">
                <a16:creationId xmlns:a16="http://schemas.microsoft.com/office/drawing/2014/main" id="{F96DFA38-A644-4F98-BD7D-6A10BA234749}"/>
              </a:ext>
            </a:extLst>
          </p:cNvPr>
          <p:cNvSpPr txBox="1"/>
          <p:nvPr/>
        </p:nvSpPr>
        <p:spPr>
          <a:xfrm>
            <a:off x="0" y="1296839"/>
            <a:ext cx="12192000" cy="46166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Alternativas de Localización:</a:t>
            </a:r>
          </a:p>
        </p:txBody>
      </p:sp>
      <p:sp>
        <p:nvSpPr>
          <p:cNvPr id="2" name="Elipse 1">
            <a:extLst>
              <a:ext uri="{FF2B5EF4-FFF2-40B4-BE49-F238E27FC236}">
                <a16:creationId xmlns:a16="http://schemas.microsoft.com/office/drawing/2014/main" id="{57184FCF-54EA-4046-BAB6-8D9C4D5BA6AE}"/>
              </a:ext>
            </a:extLst>
          </p:cNvPr>
          <p:cNvSpPr/>
          <p:nvPr/>
        </p:nvSpPr>
        <p:spPr>
          <a:xfrm>
            <a:off x="142876" y="1836143"/>
            <a:ext cx="4152900" cy="3352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AR" sz="3600" b="0" i="0" dirty="0">
                <a:solidFill>
                  <a:srgbClr val="000000"/>
                </a:solidFill>
                <a:effectLst/>
                <a:latin typeface="Times New Roman" panose="02020603050405020304" pitchFamily="18" charset="0"/>
                <a:cs typeface="Times New Roman" panose="02020603050405020304" pitchFamily="18" charset="0"/>
              </a:rPr>
              <a:t>Expandir una instalación existente.</a:t>
            </a:r>
            <a:r>
              <a:rPr lang="es-AR" sz="3600" dirty="0">
                <a:latin typeface="Times New Roman" panose="02020603050405020304" pitchFamily="18" charset="0"/>
                <a:cs typeface="Times New Roman" panose="02020603050405020304" pitchFamily="18" charset="0"/>
              </a:rPr>
              <a:t> </a:t>
            </a:r>
          </a:p>
        </p:txBody>
      </p:sp>
      <p:sp>
        <p:nvSpPr>
          <p:cNvPr id="16" name="Elipse 15">
            <a:extLst>
              <a:ext uri="{FF2B5EF4-FFF2-40B4-BE49-F238E27FC236}">
                <a16:creationId xmlns:a16="http://schemas.microsoft.com/office/drawing/2014/main" id="{88F58EE9-E428-42B6-A444-A638D3930B84}"/>
              </a:ext>
            </a:extLst>
          </p:cNvPr>
          <p:cNvSpPr/>
          <p:nvPr/>
        </p:nvSpPr>
        <p:spPr>
          <a:xfrm>
            <a:off x="3095785" y="3266713"/>
            <a:ext cx="4667250" cy="3352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3600" dirty="0">
                <a:solidFill>
                  <a:srgbClr val="000000"/>
                </a:solidFill>
                <a:latin typeface="Times New Roman" panose="02020603050405020304" pitchFamily="18" charset="0"/>
                <a:cs typeface="Times New Roman" panose="02020603050405020304" pitchFamily="18" charset="0"/>
              </a:rPr>
              <a:t>Añadir nuevas instalaciones en nuevos lugares. </a:t>
            </a:r>
            <a:endParaRPr lang="es-AR" sz="3600" dirty="0">
              <a:solidFill>
                <a:srgbClr val="000000"/>
              </a:solidFill>
              <a:latin typeface="Times New Roman" panose="02020603050405020304" pitchFamily="18" charset="0"/>
              <a:cs typeface="Times New Roman" panose="02020603050405020304" pitchFamily="18" charset="0"/>
            </a:endParaRPr>
          </a:p>
        </p:txBody>
      </p:sp>
      <p:sp>
        <p:nvSpPr>
          <p:cNvPr id="17" name="Elipse 16">
            <a:extLst>
              <a:ext uri="{FF2B5EF4-FFF2-40B4-BE49-F238E27FC236}">
                <a16:creationId xmlns:a16="http://schemas.microsoft.com/office/drawing/2014/main" id="{D4DF15CC-5184-4E4A-AF81-F8FFDAFEFA92}"/>
              </a:ext>
            </a:extLst>
          </p:cNvPr>
          <p:cNvSpPr/>
          <p:nvPr/>
        </p:nvSpPr>
        <p:spPr>
          <a:xfrm>
            <a:off x="6762591" y="1836143"/>
            <a:ext cx="5286533" cy="363813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3600" dirty="0">
                <a:solidFill>
                  <a:srgbClr val="000000"/>
                </a:solidFill>
                <a:latin typeface="Times New Roman" panose="02020603050405020304" pitchFamily="18" charset="0"/>
                <a:cs typeface="Times New Roman" panose="02020603050405020304" pitchFamily="18" charset="0"/>
              </a:rPr>
              <a:t>Cerrar instalaciones en algún lugar y abrir otras en otros sitios. </a:t>
            </a:r>
            <a:endParaRPr lang="es-AR" sz="3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2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1"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1" animBg="1"/>
      <p:bldP spid="2"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Estrategia de la Localización</a:t>
            </a:r>
          </a:p>
        </p:txBody>
      </p:sp>
      <p:sp>
        <p:nvSpPr>
          <p:cNvPr id="24" name="CuadroTexto 23">
            <a:extLst>
              <a:ext uri="{FF2B5EF4-FFF2-40B4-BE49-F238E27FC236}">
                <a16:creationId xmlns:a16="http://schemas.microsoft.com/office/drawing/2014/main" id="{F96DFA38-A644-4F98-BD7D-6A10BA234749}"/>
              </a:ext>
            </a:extLst>
          </p:cNvPr>
          <p:cNvSpPr txBox="1"/>
          <p:nvPr/>
        </p:nvSpPr>
        <p:spPr>
          <a:xfrm>
            <a:off x="0" y="1296839"/>
            <a:ext cx="12192000" cy="46166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Factores que afectan la Localización:</a:t>
            </a:r>
          </a:p>
        </p:txBody>
      </p:sp>
      <p:sp>
        <p:nvSpPr>
          <p:cNvPr id="10" name="Rectángulo: esquina doblada 9">
            <a:extLst>
              <a:ext uri="{FF2B5EF4-FFF2-40B4-BE49-F238E27FC236}">
                <a16:creationId xmlns:a16="http://schemas.microsoft.com/office/drawing/2014/main" id="{41E61F5B-F77C-452D-8978-F65CF85ED84C}"/>
              </a:ext>
            </a:extLst>
          </p:cNvPr>
          <p:cNvSpPr/>
          <p:nvPr/>
        </p:nvSpPr>
        <p:spPr>
          <a:xfrm>
            <a:off x="195343" y="1878643"/>
            <a:ext cx="270978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4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 fuentes de abastecimiento</a:t>
            </a:r>
            <a:endParaRPr lang="es-A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Rectángulo: esquina doblada 14">
            <a:extLst>
              <a:ext uri="{FF2B5EF4-FFF2-40B4-BE49-F238E27FC236}">
                <a16:creationId xmlns:a16="http://schemas.microsoft.com/office/drawing/2014/main" id="{79794A88-ADC5-4452-9A17-78FE90B4215B}"/>
              </a:ext>
            </a:extLst>
          </p:cNvPr>
          <p:cNvSpPr/>
          <p:nvPr/>
        </p:nvSpPr>
        <p:spPr>
          <a:xfrm>
            <a:off x="195343" y="3244641"/>
            <a:ext cx="2709782" cy="945518"/>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Asegurarse abastecimiento</a:t>
            </a:r>
            <a:endParaRPr lang="es-AR" sz="2400" dirty="0">
              <a:solidFill>
                <a:srgbClr val="000000"/>
              </a:solidFill>
              <a:latin typeface="TimesNewRomanPSMT"/>
            </a:endParaRPr>
          </a:p>
        </p:txBody>
      </p:sp>
      <p:sp>
        <p:nvSpPr>
          <p:cNvPr id="21" name="Rectángulo: esquina doblada 20">
            <a:extLst>
              <a:ext uri="{FF2B5EF4-FFF2-40B4-BE49-F238E27FC236}">
                <a16:creationId xmlns:a16="http://schemas.microsoft.com/office/drawing/2014/main" id="{0646CE0E-80AD-4F29-ABC9-8A2B3C8F799B}"/>
              </a:ext>
            </a:extLst>
          </p:cNvPr>
          <p:cNvSpPr/>
          <p:nvPr/>
        </p:nvSpPr>
        <p:spPr>
          <a:xfrm>
            <a:off x="193163" y="5631494"/>
            <a:ext cx="2709782" cy="9455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Por razones de transporte </a:t>
            </a:r>
            <a:endParaRPr lang="es-AR" sz="2400" dirty="0">
              <a:solidFill>
                <a:srgbClr val="000000"/>
              </a:solidFill>
              <a:latin typeface="TimesNewRomanPSMT"/>
            </a:endParaRPr>
          </a:p>
        </p:txBody>
      </p:sp>
      <p:sp>
        <p:nvSpPr>
          <p:cNvPr id="26" name="Rectángulo: esquina doblada 25">
            <a:extLst>
              <a:ext uri="{FF2B5EF4-FFF2-40B4-BE49-F238E27FC236}">
                <a16:creationId xmlns:a16="http://schemas.microsoft.com/office/drawing/2014/main" id="{3D77C236-C4AF-47EA-88F3-4735118A3B55}"/>
              </a:ext>
            </a:extLst>
          </p:cNvPr>
          <p:cNvSpPr/>
          <p:nvPr/>
        </p:nvSpPr>
        <p:spPr>
          <a:xfrm>
            <a:off x="195343" y="4438067"/>
            <a:ext cx="2709782" cy="945518"/>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Inputs Perecederos</a:t>
            </a:r>
            <a:endParaRPr lang="es-AR" sz="2400" dirty="0">
              <a:solidFill>
                <a:srgbClr val="000000"/>
              </a:solidFill>
              <a:latin typeface="TimesNewRomanPSMT"/>
            </a:endParaRPr>
          </a:p>
        </p:txBody>
      </p:sp>
      <p:sp>
        <p:nvSpPr>
          <p:cNvPr id="3" name="Triángulo isósceles 2">
            <a:extLst>
              <a:ext uri="{FF2B5EF4-FFF2-40B4-BE49-F238E27FC236}">
                <a16:creationId xmlns:a16="http://schemas.microsoft.com/office/drawing/2014/main" id="{DEA7C055-F29E-4C6C-B462-72F50D4C8A64}"/>
              </a:ext>
            </a:extLst>
          </p:cNvPr>
          <p:cNvSpPr/>
          <p:nvPr/>
        </p:nvSpPr>
        <p:spPr>
          <a:xfrm rot="10800000">
            <a:off x="1073808" y="2823058"/>
            <a:ext cx="774042" cy="541814"/>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27" name="Triángulo isósceles 26">
            <a:extLst>
              <a:ext uri="{FF2B5EF4-FFF2-40B4-BE49-F238E27FC236}">
                <a16:creationId xmlns:a16="http://schemas.microsoft.com/office/drawing/2014/main" id="{36D05C0A-E510-4A00-A0B5-F3E66067906A}"/>
              </a:ext>
            </a:extLst>
          </p:cNvPr>
          <p:cNvSpPr/>
          <p:nvPr/>
        </p:nvSpPr>
        <p:spPr>
          <a:xfrm rot="10800000">
            <a:off x="1073808" y="4064053"/>
            <a:ext cx="774042" cy="541814"/>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28" name="Triángulo isósceles 27">
            <a:extLst>
              <a:ext uri="{FF2B5EF4-FFF2-40B4-BE49-F238E27FC236}">
                <a16:creationId xmlns:a16="http://schemas.microsoft.com/office/drawing/2014/main" id="{945811DB-DD70-42E2-B7A6-EB2B2BA7FFA0}"/>
              </a:ext>
            </a:extLst>
          </p:cNvPr>
          <p:cNvSpPr/>
          <p:nvPr/>
        </p:nvSpPr>
        <p:spPr>
          <a:xfrm rot="10800000">
            <a:off x="1073808" y="5207914"/>
            <a:ext cx="774042" cy="541814"/>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29" name="Rectángulo: esquina doblada 28">
            <a:extLst>
              <a:ext uri="{FF2B5EF4-FFF2-40B4-BE49-F238E27FC236}">
                <a16:creationId xmlns:a16="http://schemas.microsoft.com/office/drawing/2014/main" id="{0CC96E53-02A4-4124-AE8D-BF56037A8DA4}"/>
              </a:ext>
            </a:extLst>
          </p:cNvPr>
          <p:cNvSpPr/>
          <p:nvPr/>
        </p:nvSpPr>
        <p:spPr>
          <a:xfrm>
            <a:off x="3186193" y="1878643"/>
            <a:ext cx="270978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4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 Mercados</a:t>
            </a:r>
            <a:endParaRPr lang="es-A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Rectángulo: esquina doblada 29">
            <a:extLst>
              <a:ext uri="{FF2B5EF4-FFF2-40B4-BE49-F238E27FC236}">
                <a16:creationId xmlns:a16="http://schemas.microsoft.com/office/drawing/2014/main" id="{8A25400F-CE8D-4402-A27D-1C03B6C19A83}"/>
              </a:ext>
            </a:extLst>
          </p:cNvPr>
          <p:cNvSpPr/>
          <p:nvPr/>
        </p:nvSpPr>
        <p:spPr>
          <a:xfrm>
            <a:off x="3186193" y="3244641"/>
            <a:ext cx="2709782" cy="945518"/>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Por competitividad</a:t>
            </a:r>
            <a:endParaRPr lang="es-AR" sz="2400" dirty="0">
              <a:solidFill>
                <a:srgbClr val="000000"/>
              </a:solidFill>
              <a:latin typeface="TimesNewRomanPSMT"/>
            </a:endParaRPr>
          </a:p>
        </p:txBody>
      </p:sp>
      <p:sp>
        <p:nvSpPr>
          <p:cNvPr id="31" name="Rectángulo: esquina doblada 30">
            <a:extLst>
              <a:ext uri="{FF2B5EF4-FFF2-40B4-BE49-F238E27FC236}">
                <a16:creationId xmlns:a16="http://schemas.microsoft.com/office/drawing/2014/main" id="{06C8F5BC-0B99-45B4-B6F6-47E7F29C2675}"/>
              </a:ext>
            </a:extLst>
          </p:cNvPr>
          <p:cNvSpPr/>
          <p:nvPr/>
        </p:nvSpPr>
        <p:spPr>
          <a:xfrm>
            <a:off x="3184013" y="5631494"/>
            <a:ext cx="2709782" cy="9455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Económicas transporte y clientes</a:t>
            </a:r>
            <a:endParaRPr lang="es-AR" sz="2400" dirty="0">
              <a:solidFill>
                <a:srgbClr val="000000"/>
              </a:solidFill>
              <a:latin typeface="TimesNewRomanPSMT"/>
            </a:endParaRPr>
          </a:p>
        </p:txBody>
      </p:sp>
      <p:sp>
        <p:nvSpPr>
          <p:cNvPr id="32" name="Rectángulo: esquina doblada 31">
            <a:extLst>
              <a:ext uri="{FF2B5EF4-FFF2-40B4-BE49-F238E27FC236}">
                <a16:creationId xmlns:a16="http://schemas.microsoft.com/office/drawing/2014/main" id="{2D5AAEBA-C7EC-4613-B272-B91FDB784565}"/>
              </a:ext>
            </a:extLst>
          </p:cNvPr>
          <p:cNvSpPr/>
          <p:nvPr/>
        </p:nvSpPr>
        <p:spPr>
          <a:xfrm>
            <a:off x="3186193" y="4438067"/>
            <a:ext cx="2709782" cy="945518"/>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outputs Perecederos o frágiles</a:t>
            </a:r>
            <a:endParaRPr lang="es-AR" sz="2400" dirty="0">
              <a:solidFill>
                <a:srgbClr val="000000"/>
              </a:solidFill>
              <a:latin typeface="TimesNewRomanPSMT"/>
            </a:endParaRPr>
          </a:p>
        </p:txBody>
      </p:sp>
      <p:sp>
        <p:nvSpPr>
          <p:cNvPr id="33" name="Triángulo isósceles 32">
            <a:extLst>
              <a:ext uri="{FF2B5EF4-FFF2-40B4-BE49-F238E27FC236}">
                <a16:creationId xmlns:a16="http://schemas.microsoft.com/office/drawing/2014/main" id="{7AE3493D-D2BA-404A-98FB-8FFC7D88D5D3}"/>
              </a:ext>
            </a:extLst>
          </p:cNvPr>
          <p:cNvSpPr/>
          <p:nvPr/>
        </p:nvSpPr>
        <p:spPr>
          <a:xfrm rot="10800000">
            <a:off x="4064658" y="2823058"/>
            <a:ext cx="774042" cy="541814"/>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34" name="Triángulo isósceles 33">
            <a:extLst>
              <a:ext uri="{FF2B5EF4-FFF2-40B4-BE49-F238E27FC236}">
                <a16:creationId xmlns:a16="http://schemas.microsoft.com/office/drawing/2014/main" id="{E0964CFC-A464-4408-B515-CAF5812F8511}"/>
              </a:ext>
            </a:extLst>
          </p:cNvPr>
          <p:cNvSpPr/>
          <p:nvPr/>
        </p:nvSpPr>
        <p:spPr>
          <a:xfrm rot="10800000">
            <a:off x="4064658" y="3994590"/>
            <a:ext cx="774042" cy="541814"/>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35" name="Triángulo isósceles 34">
            <a:extLst>
              <a:ext uri="{FF2B5EF4-FFF2-40B4-BE49-F238E27FC236}">
                <a16:creationId xmlns:a16="http://schemas.microsoft.com/office/drawing/2014/main" id="{8F7F5DCA-D325-47B0-815A-64835518FD68}"/>
              </a:ext>
            </a:extLst>
          </p:cNvPr>
          <p:cNvSpPr/>
          <p:nvPr/>
        </p:nvSpPr>
        <p:spPr>
          <a:xfrm rot="10800000">
            <a:off x="4064657" y="5236633"/>
            <a:ext cx="774042" cy="541814"/>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36" name="Rectángulo: esquina doblada 35">
            <a:extLst>
              <a:ext uri="{FF2B5EF4-FFF2-40B4-BE49-F238E27FC236}">
                <a16:creationId xmlns:a16="http://schemas.microsoft.com/office/drawing/2014/main" id="{3AEAA7F2-0FB2-4C79-BB91-BD4C9FD5EE4C}"/>
              </a:ext>
            </a:extLst>
          </p:cNvPr>
          <p:cNvSpPr/>
          <p:nvPr/>
        </p:nvSpPr>
        <p:spPr>
          <a:xfrm>
            <a:off x="6174863" y="1878643"/>
            <a:ext cx="270760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0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Medios de transporte y comunicación</a:t>
            </a:r>
            <a:endParaRPr lang="es-A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7" name="Rectángulo: esquina doblada 36">
            <a:extLst>
              <a:ext uri="{FF2B5EF4-FFF2-40B4-BE49-F238E27FC236}">
                <a16:creationId xmlns:a16="http://schemas.microsoft.com/office/drawing/2014/main" id="{BF86E26F-0860-4870-BF16-EA8B9397FCEC}"/>
              </a:ext>
            </a:extLst>
          </p:cNvPr>
          <p:cNvSpPr/>
          <p:nvPr/>
        </p:nvSpPr>
        <p:spPr>
          <a:xfrm>
            <a:off x="6174863" y="3244641"/>
            <a:ext cx="2709782" cy="57551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Fluvial</a:t>
            </a:r>
            <a:endParaRPr lang="es-AR" sz="2400" dirty="0">
              <a:solidFill>
                <a:srgbClr val="000000"/>
              </a:solidFill>
              <a:latin typeface="TimesNewRomanPSMT"/>
            </a:endParaRPr>
          </a:p>
        </p:txBody>
      </p:sp>
      <p:sp>
        <p:nvSpPr>
          <p:cNvPr id="38" name="Rectángulo: esquina doblada 37">
            <a:extLst>
              <a:ext uri="{FF2B5EF4-FFF2-40B4-BE49-F238E27FC236}">
                <a16:creationId xmlns:a16="http://schemas.microsoft.com/office/drawing/2014/main" id="{94D3C5A1-80BB-4591-A362-91154F539934}"/>
              </a:ext>
            </a:extLst>
          </p:cNvPr>
          <p:cNvSpPr/>
          <p:nvPr/>
        </p:nvSpPr>
        <p:spPr>
          <a:xfrm>
            <a:off x="6172683" y="4970897"/>
            <a:ext cx="2709782" cy="723014"/>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Carreteras</a:t>
            </a:r>
            <a:endParaRPr lang="es-AR" sz="2400" dirty="0">
              <a:solidFill>
                <a:srgbClr val="000000"/>
              </a:solidFill>
              <a:latin typeface="TimesNewRomanPSMT"/>
            </a:endParaRPr>
          </a:p>
        </p:txBody>
      </p:sp>
      <p:sp>
        <p:nvSpPr>
          <p:cNvPr id="39" name="Rectángulo: esquina doblada 38">
            <a:extLst>
              <a:ext uri="{FF2B5EF4-FFF2-40B4-BE49-F238E27FC236}">
                <a16:creationId xmlns:a16="http://schemas.microsoft.com/office/drawing/2014/main" id="{C90E5569-A511-41E2-9DD6-5CC16E43D3CD}"/>
              </a:ext>
            </a:extLst>
          </p:cNvPr>
          <p:cNvSpPr/>
          <p:nvPr/>
        </p:nvSpPr>
        <p:spPr>
          <a:xfrm>
            <a:off x="6172683" y="4093685"/>
            <a:ext cx="2709782" cy="541814"/>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Ferrocarril</a:t>
            </a:r>
            <a:endParaRPr lang="es-AR" sz="2400" dirty="0">
              <a:solidFill>
                <a:srgbClr val="000000"/>
              </a:solidFill>
              <a:latin typeface="TimesNewRomanPSMT"/>
            </a:endParaRPr>
          </a:p>
        </p:txBody>
      </p:sp>
      <p:sp>
        <p:nvSpPr>
          <p:cNvPr id="40" name="Triángulo isósceles 39">
            <a:extLst>
              <a:ext uri="{FF2B5EF4-FFF2-40B4-BE49-F238E27FC236}">
                <a16:creationId xmlns:a16="http://schemas.microsoft.com/office/drawing/2014/main" id="{14D14865-5241-4A0E-8AEA-8B3C287F44DD}"/>
              </a:ext>
            </a:extLst>
          </p:cNvPr>
          <p:cNvSpPr/>
          <p:nvPr/>
        </p:nvSpPr>
        <p:spPr>
          <a:xfrm rot="10800000">
            <a:off x="7053328" y="2903896"/>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41" name="Triángulo isósceles 40">
            <a:extLst>
              <a:ext uri="{FF2B5EF4-FFF2-40B4-BE49-F238E27FC236}">
                <a16:creationId xmlns:a16="http://schemas.microsoft.com/office/drawing/2014/main" id="{0B449664-CA6A-4796-A1CB-50F369CDEEB2}"/>
              </a:ext>
            </a:extLst>
          </p:cNvPr>
          <p:cNvSpPr/>
          <p:nvPr/>
        </p:nvSpPr>
        <p:spPr>
          <a:xfrm rot="10800000">
            <a:off x="7053327" y="3758286"/>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42" name="Triángulo isósceles 41">
            <a:extLst>
              <a:ext uri="{FF2B5EF4-FFF2-40B4-BE49-F238E27FC236}">
                <a16:creationId xmlns:a16="http://schemas.microsoft.com/office/drawing/2014/main" id="{C77A18DA-7850-440D-8AC2-5D4182544B8D}"/>
              </a:ext>
            </a:extLst>
          </p:cNvPr>
          <p:cNvSpPr/>
          <p:nvPr/>
        </p:nvSpPr>
        <p:spPr>
          <a:xfrm rot="10800000">
            <a:off x="7053327" y="4574888"/>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43" name="Rectángulo: esquina doblada 42">
            <a:extLst>
              <a:ext uri="{FF2B5EF4-FFF2-40B4-BE49-F238E27FC236}">
                <a16:creationId xmlns:a16="http://schemas.microsoft.com/office/drawing/2014/main" id="{A28DAE92-1A31-4F37-9E8D-566CE3170370}"/>
              </a:ext>
            </a:extLst>
          </p:cNvPr>
          <p:cNvSpPr/>
          <p:nvPr/>
        </p:nvSpPr>
        <p:spPr>
          <a:xfrm>
            <a:off x="6174863" y="6026485"/>
            <a:ext cx="2709782" cy="49014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Aéreo</a:t>
            </a:r>
            <a:endParaRPr lang="es-AR" sz="2400" dirty="0">
              <a:solidFill>
                <a:srgbClr val="000000"/>
              </a:solidFill>
              <a:latin typeface="TimesNewRomanPSMT"/>
            </a:endParaRPr>
          </a:p>
        </p:txBody>
      </p:sp>
      <p:sp>
        <p:nvSpPr>
          <p:cNvPr id="44" name="Triángulo isósceles 43">
            <a:extLst>
              <a:ext uri="{FF2B5EF4-FFF2-40B4-BE49-F238E27FC236}">
                <a16:creationId xmlns:a16="http://schemas.microsoft.com/office/drawing/2014/main" id="{BAB85599-ED9E-4203-9368-A7819EF105D2}"/>
              </a:ext>
            </a:extLst>
          </p:cNvPr>
          <p:cNvSpPr/>
          <p:nvPr/>
        </p:nvSpPr>
        <p:spPr>
          <a:xfrm rot="10800000">
            <a:off x="7053327" y="5625094"/>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dirty="0"/>
          </a:p>
        </p:txBody>
      </p:sp>
      <p:sp>
        <p:nvSpPr>
          <p:cNvPr id="45" name="Rectángulo: esquina doblada 44">
            <a:extLst>
              <a:ext uri="{FF2B5EF4-FFF2-40B4-BE49-F238E27FC236}">
                <a16:creationId xmlns:a16="http://schemas.microsoft.com/office/drawing/2014/main" id="{C4A0FAB5-4A4B-49C4-A909-5B046562AB81}"/>
              </a:ext>
            </a:extLst>
          </p:cNvPr>
          <p:cNvSpPr/>
          <p:nvPr/>
        </p:nvSpPr>
        <p:spPr>
          <a:xfrm>
            <a:off x="9159173" y="1838037"/>
            <a:ext cx="270760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mano de obra</a:t>
            </a:r>
          </a:p>
        </p:txBody>
      </p:sp>
      <p:sp>
        <p:nvSpPr>
          <p:cNvPr id="46" name="Rectángulo: esquina doblada 45">
            <a:extLst>
              <a:ext uri="{FF2B5EF4-FFF2-40B4-BE49-F238E27FC236}">
                <a16:creationId xmlns:a16="http://schemas.microsoft.com/office/drawing/2014/main" id="{1C875707-2EFE-4A46-8103-0CBD86E26DE9}"/>
              </a:ext>
            </a:extLst>
          </p:cNvPr>
          <p:cNvSpPr/>
          <p:nvPr/>
        </p:nvSpPr>
        <p:spPr>
          <a:xfrm>
            <a:off x="9161353" y="3204035"/>
            <a:ext cx="2709782" cy="57551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Disponibilidad</a:t>
            </a:r>
            <a:endParaRPr lang="es-AR" sz="2400" dirty="0">
              <a:solidFill>
                <a:srgbClr val="000000"/>
              </a:solidFill>
              <a:latin typeface="TimesNewRomanPSMT"/>
            </a:endParaRPr>
          </a:p>
        </p:txBody>
      </p:sp>
      <p:sp>
        <p:nvSpPr>
          <p:cNvPr id="47" name="Rectángulo: esquina doblada 46">
            <a:extLst>
              <a:ext uri="{FF2B5EF4-FFF2-40B4-BE49-F238E27FC236}">
                <a16:creationId xmlns:a16="http://schemas.microsoft.com/office/drawing/2014/main" id="{A77CF524-E97E-413A-AB3B-E8A8766728B9}"/>
              </a:ext>
            </a:extLst>
          </p:cNvPr>
          <p:cNvSpPr/>
          <p:nvPr/>
        </p:nvSpPr>
        <p:spPr>
          <a:xfrm>
            <a:off x="9156993" y="4970896"/>
            <a:ext cx="2709782" cy="723015"/>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dirty="0">
                <a:solidFill>
                  <a:srgbClr val="000000"/>
                </a:solidFill>
                <a:latin typeface="TimesNewRomanPSMT"/>
              </a:rPr>
              <a:t>Costo de la </a:t>
            </a:r>
          </a:p>
          <a:p>
            <a:pPr algn="ctr"/>
            <a:r>
              <a:rPr lang="es-ES" sz="2000" dirty="0">
                <a:solidFill>
                  <a:srgbClr val="000000"/>
                </a:solidFill>
                <a:latin typeface="TimesNewRomanPSMT"/>
              </a:rPr>
              <a:t>mano de obra</a:t>
            </a:r>
            <a:endParaRPr lang="es-AR" sz="2000" dirty="0">
              <a:solidFill>
                <a:srgbClr val="000000"/>
              </a:solidFill>
              <a:latin typeface="TimesNewRomanPSMT"/>
            </a:endParaRPr>
          </a:p>
        </p:txBody>
      </p:sp>
      <p:sp>
        <p:nvSpPr>
          <p:cNvPr id="48" name="Rectángulo: esquina doblada 47">
            <a:extLst>
              <a:ext uri="{FF2B5EF4-FFF2-40B4-BE49-F238E27FC236}">
                <a16:creationId xmlns:a16="http://schemas.microsoft.com/office/drawing/2014/main" id="{A60CADFC-D2B9-43E8-AD2D-CA0093A78E1D}"/>
              </a:ext>
            </a:extLst>
          </p:cNvPr>
          <p:cNvSpPr/>
          <p:nvPr/>
        </p:nvSpPr>
        <p:spPr>
          <a:xfrm>
            <a:off x="9159173" y="4053079"/>
            <a:ext cx="2709782" cy="541814"/>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Capacidades </a:t>
            </a:r>
            <a:endParaRPr lang="es-AR" sz="2400" dirty="0">
              <a:solidFill>
                <a:srgbClr val="000000"/>
              </a:solidFill>
              <a:latin typeface="TimesNewRomanPSMT"/>
            </a:endParaRPr>
          </a:p>
        </p:txBody>
      </p:sp>
      <p:sp>
        <p:nvSpPr>
          <p:cNvPr id="49" name="Triángulo isósceles 48">
            <a:extLst>
              <a:ext uri="{FF2B5EF4-FFF2-40B4-BE49-F238E27FC236}">
                <a16:creationId xmlns:a16="http://schemas.microsoft.com/office/drawing/2014/main" id="{6D1C9683-DA40-480B-87CB-93A8658AEA34}"/>
              </a:ext>
            </a:extLst>
          </p:cNvPr>
          <p:cNvSpPr/>
          <p:nvPr/>
        </p:nvSpPr>
        <p:spPr>
          <a:xfrm rot="10800000">
            <a:off x="10039818" y="2863290"/>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0" name="Triángulo isósceles 49">
            <a:extLst>
              <a:ext uri="{FF2B5EF4-FFF2-40B4-BE49-F238E27FC236}">
                <a16:creationId xmlns:a16="http://schemas.microsoft.com/office/drawing/2014/main" id="{34F58636-56F5-4542-B86F-DC27D76224C5}"/>
              </a:ext>
            </a:extLst>
          </p:cNvPr>
          <p:cNvSpPr/>
          <p:nvPr/>
        </p:nvSpPr>
        <p:spPr>
          <a:xfrm rot="10800000">
            <a:off x="10039817" y="3717680"/>
            <a:ext cx="774042" cy="460975"/>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1" name="Triángulo isósceles 50">
            <a:extLst>
              <a:ext uri="{FF2B5EF4-FFF2-40B4-BE49-F238E27FC236}">
                <a16:creationId xmlns:a16="http://schemas.microsoft.com/office/drawing/2014/main" id="{9ED21A3C-8E93-4FCA-B080-E79DFFD9565D}"/>
              </a:ext>
            </a:extLst>
          </p:cNvPr>
          <p:cNvSpPr/>
          <p:nvPr/>
        </p:nvSpPr>
        <p:spPr>
          <a:xfrm rot="10800000">
            <a:off x="10030294" y="4534281"/>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2" name="Rectángulo: esquina doblada 51">
            <a:extLst>
              <a:ext uri="{FF2B5EF4-FFF2-40B4-BE49-F238E27FC236}">
                <a16:creationId xmlns:a16="http://schemas.microsoft.com/office/drawing/2014/main" id="{C0F1754C-9CA5-4E9C-B374-A1A079A413B2}"/>
              </a:ext>
            </a:extLst>
          </p:cNvPr>
          <p:cNvSpPr/>
          <p:nvPr/>
        </p:nvSpPr>
        <p:spPr>
          <a:xfrm>
            <a:off x="9159173" y="6028919"/>
            <a:ext cx="2709782" cy="49014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s-ES" sz="2400" dirty="0">
                <a:solidFill>
                  <a:srgbClr val="000000"/>
                </a:solidFill>
                <a:latin typeface="TimesNewRomanPSMT"/>
              </a:rPr>
              <a:t>Sindicalismo</a:t>
            </a:r>
            <a:endParaRPr lang="es-AR" sz="2400" dirty="0">
              <a:solidFill>
                <a:srgbClr val="000000"/>
              </a:solidFill>
              <a:latin typeface="TimesNewRomanPSMT"/>
            </a:endParaRPr>
          </a:p>
        </p:txBody>
      </p:sp>
      <p:sp>
        <p:nvSpPr>
          <p:cNvPr id="53" name="Triángulo isósceles 52">
            <a:extLst>
              <a:ext uri="{FF2B5EF4-FFF2-40B4-BE49-F238E27FC236}">
                <a16:creationId xmlns:a16="http://schemas.microsoft.com/office/drawing/2014/main" id="{EE1353A4-6F63-4ED0-8B04-0B687992B647}"/>
              </a:ext>
            </a:extLst>
          </p:cNvPr>
          <p:cNvSpPr/>
          <p:nvPr/>
        </p:nvSpPr>
        <p:spPr>
          <a:xfrm rot="10800000">
            <a:off x="10214269" y="5636508"/>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96924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50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1000"/>
                            </p:stCondLst>
                            <p:childTnLst>
                              <p:par>
                                <p:cTn id="72" presetID="5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1500"/>
                            </p:stCondLst>
                            <p:childTnLst>
                              <p:par>
                                <p:cTn id="78" presetID="53" presetClass="entr" presetSubtype="16"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Effect transition="in" filter="fade">
                                      <p:cBhvr>
                                        <p:cTn id="82" dur="500"/>
                                        <p:tgtEl>
                                          <p:spTgt spid="34"/>
                                        </p:tgtEl>
                                      </p:cBhvr>
                                    </p:animEffect>
                                  </p:childTnLst>
                                </p:cTn>
                              </p:par>
                            </p:childTnLst>
                          </p:cTn>
                        </p:par>
                        <p:par>
                          <p:cTn id="83" fill="hold">
                            <p:stCondLst>
                              <p:cond delay="2000"/>
                            </p:stCondLst>
                            <p:childTnLst>
                              <p:par>
                                <p:cTn id="84" presetID="53" presetClass="entr" presetSubtype="16"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p:cTn id="86" dur="500" fill="hold"/>
                                        <p:tgtEl>
                                          <p:spTgt spid="32"/>
                                        </p:tgtEl>
                                        <p:attrNameLst>
                                          <p:attrName>ppt_w</p:attrName>
                                        </p:attrNameLst>
                                      </p:cBhvr>
                                      <p:tavLst>
                                        <p:tav tm="0">
                                          <p:val>
                                            <p:fltVal val="0"/>
                                          </p:val>
                                        </p:tav>
                                        <p:tav tm="100000">
                                          <p:val>
                                            <p:strVal val="#ppt_w"/>
                                          </p:val>
                                        </p:tav>
                                      </p:tavLst>
                                    </p:anim>
                                    <p:anim calcmode="lin" valueType="num">
                                      <p:cBhvr>
                                        <p:cTn id="87" dur="500" fill="hold"/>
                                        <p:tgtEl>
                                          <p:spTgt spid="32"/>
                                        </p:tgtEl>
                                        <p:attrNameLst>
                                          <p:attrName>ppt_h</p:attrName>
                                        </p:attrNameLst>
                                      </p:cBhvr>
                                      <p:tavLst>
                                        <p:tav tm="0">
                                          <p:val>
                                            <p:fltVal val="0"/>
                                          </p:val>
                                        </p:tav>
                                        <p:tav tm="100000">
                                          <p:val>
                                            <p:strVal val="#ppt_h"/>
                                          </p:val>
                                        </p:tav>
                                      </p:tavLst>
                                    </p:anim>
                                    <p:animEffect transition="in" filter="fade">
                                      <p:cBhvr>
                                        <p:cTn id="88" dur="500"/>
                                        <p:tgtEl>
                                          <p:spTgt spid="32"/>
                                        </p:tgtEl>
                                      </p:cBhvr>
                                    </p:animEffect>
                                  </p:childTnLst>
                                </p:cTn>
                              </p:par>
                            </p:childTnLst>
                          </p:cTn>
                        </p:par>
                        <p:par>
                          <p:cTn id="89" fill="hold">
                            <p:stCondLst>
                              <p:cond delay="2500"/>
                            </p:stCondLst>
                            <p:childTnLst>
                              <p:par>
                                <p:cTn id="90" presetID="53" presetClass="entr" presetSubtype="16"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p:cTn id="92" dur="500" fill="hold"/>
                                        <p:tgtEl>
                                          <p:spTgt spid="35"/>
                                        </p:tgtEl>
                                        <p:attrNameLst>
                                          <p:attrName>ppt_w</p:attrName>
                                        </p:attrNameLst>
                                      </p:cBhvr>
                                      <p:tavLst>
                                        <p:tav tm="0">
                                          <p:val>
                                            <p:fltVal val="0"/>
                                          </p:val>
                                        </p:tav>
                                        <p:tav tm="100000">
                                          <p:val>
                                            <p:strVal val="#ppt_w"/>
                                          </p:val>
                                        </p:tav>
                                      </p:tavLst>
                                    </p:anim>
                                    <p:anim calcmode="lin" valueType="num">
                                      <p:cBhvr>
                                        <p:cTn id="93" dur="500" fill="hold"/>
                                        <p:tgtEl>
                                          <p:spTgt spid="35"/>
                                        </p:tgtEl>
                                        <p:attrNameLst>
                                          <p:attrName>ppt_h</p:attrName>
                                        </p:attrNameLst>
                                      </p:cBhvr>
                                      <p:tavLst>
                                        <p:tav tm="0">
                                          <p:val>
                                            <p:fltVal val="0"/>
                                          </p:val>
                                        </p:tav>
                                        <p:tav tm="100000">
                                          <p:val>
                                            <p:strVal val="#ppt_h"/>
                                          </p:val>
                                        </p:tav>
                                      </p:tavLst>
                                    </p:anim>
                                    <p:animEffect transition="in" filter="fade">
                                      <p:cBhvr>
                                        <p:cTn id="94" dur="500"/>
                                        <p:tgtEl>
                                          <p:spTgt spid="35"/>
                                        </p:tgtEl>
                                      </p:cBhvr>
                                    </p:animEffect>
                                  </p:childTnLst>
                                </p:cTn>
                              </p:par>
                            </p:childTnLst>
                          </p:cTn>
                        </p:par>
                        <p:par>
                          <p:cTn id="95" fill="hold">
                            <p:stCondLst>
                              <p:cond delay="3000"/>
                            </p:stCondLst>
                            <p:childTnLst>
                              <p:par>
                                <p:cTn id="96" presetID="53" presetClass="entr" presetSubtype="16"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p:cTn id="98" dur="500" fill="hold"/>
                                        <p:tgtEl>
                                          <p:spTgt spid="31"/>
                                        </p:tgtEl>
                                        <p:attrNameLst>
                                          <p:attrName>ppt_w</p:attrName>
                                        </p:attrNameLst>
                                      </p:cBhvr>
                                      <p:tavLst>
                                        <p:tav tm="0">
                                          <p:val>
                                            <p:fltVal val="0"/>
                                          </p:val>
                                        </p:tav>
                                        <p:tav tm="100000">
                                          <p:val>
                                            <p:strVal val="#ppt_w"/>
                                          </p:val>
                                        </p:tav>
                                      </p:tavLst>
                                    </p:anim>
                                    <p:anim calcmode="lin" valueType="num">
                                      <p:cBhvr>
                                        <p:cTn id="99" dur="500" fill="hold"/>
                                        <p:tgtEl>
                                          <p:spTgt spid="31"/>
                                        </p:tgtEl>
                                        <p:attrNameLst>
                                          <p:attrName>ppt_h</p:attrName>
                                        </p:attrNameLst>
                                      </p:cBhvr>
                                      <p:tavLst>
                                        <p:tav tm="0">
                                          <p:val>
                                            <p:fltVal val="0"/>
                                          </p:val>
                                        </p:tav>
                                        <p:tav tm="100000">
                                          <p:val>
                                            <p:strVal val="#ppt_h"/>
                                          </p:val>
                                        </p:tav>
                                      </p:tavLst>
                                    </p:anim>
                                    <p:animEffect transition="in" filter="fade">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ppt_w</p:attrName>
                                        </p:attrNameLst>
                                      </p:cBhvr>
                                      <p:tavLst>
                                        <p:tav tm="0">
                                          <p:val>
                                            <p:fltVal val="0"/>
                                          </p:val>
                                        </p:tav>
                                        <p:tav tm="100000">
                                          <p:val>
                                            <p:strVal val="#ppt_w"/>
                                          </p:val>
                                        </p:tav>
                                      </p:tavLst>
                                    </p:anim>
                                    <p:anim calcmode="lin" valueType="num">
                                      <p:cBhvr>
                                        <p:cTn id="106" dur="500" fill="hold"/>
                                        <p:tgtEl>
                                          <p:spTgt spid="36"/>
                                        </p:tgtEl>
                                        <p:attrNameLst>
                                          <p:attrName>ppt_h</p:attrName>
                                        </p:attrNameLst>
                                      </p:cBhvr>
                                      <p:tavLst>
                                        <p:tav tm="0">
                                          <p:val>
                                            <p:fltVal val="0"/>
                                          </p:val>
                                        </p:tav>
                                        <p:tav tm="100000">
                                          <p:val>
                                            <p:strVal val="#ppt_h"/>
                                          </p:val>
                                        </p:tav>
                                      </p:tavLst>
                                    </p:anim>
                                    <p:animEffect transition="in" filter="fade">
                                      <p:cBhvr>
                                        <p:cTn id="107" dur="500"/>
                                        <p:tgtEl>
                                          <p:spTgt spid="36"/>
                                        </p:tgtEl>
                                      </p:cBhvr>
                                    </p:animEffec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childTnLst>
                                </p:cTn>
                              </p:par>
                            </p:childTnLst>
                          </p:cTn>
                        </p:par>
                        <p:par>
                          <p:cTn id="114" fill="hold">
                            <p:stCondLst>
                              <p:cond delay="1000"/>
                            </p:stCondLst>
                            <p:childTnLst>
                              <p:par>
                                <p:cTn id="115" presetID="53" presetClass="entr" presetSubtype="16"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 calcmode="lin" valueType="num">
                                      <p:cBhvr>
                                        <p:cTn id="117" dur="500" fill="hold"/>
                                        <p:tgtEl>
                                          <p:spTgt spid="37"/>
                                        </p:tgtEl>
                                        <p:attrNameLst>
                                          <p:attrName>ppt_w</p:attrName>
                                        </p:attrNameLst>
                                      </p:cBhvr>
                                      <p:tavLst>
                                        <p:tav tm="0">
                                          <p:val>
                                            <p:fltVal val="0"/>
                                          </p:val>
                                        </p:tav>
                                        <p:tav tm="100000">
                                          <p:val>
                                            <p:strVal val="#ppt_w"/>
                                          </p:val>
                                        </p:tav>
                                      </p:tavLst>
                                    </p:anim>
                                    <p:anim calcmode="lin" valueType="num">
                                      <p:cBhvr>
                                        <p:cTn id="118" dur="500" fill="hold"/>
                                        <p:tgtEl>
                                          <p:spTgt spid="37"/>
                                        </p:tgtEl>
                                        <p:attrNameLst>
                                          <p:attrName>ppt_h</p:attrName>
                                        </p:attrNameLst>
                                      </p:cBhvr>
                                      <p:tavLst>
                                        <p:tav tm="0">
                                          <p:val>
                                            <p:fltVal val="0"/>
                                          </p:val>
                                        </p:tav>
                                        <p:tav tm="100000">
                                          <p:val>
                                            <p:strVal val="#ppt_h"/>
                                          </p:val>
                                        </p:tav>
                                      </p:tavLst>
                                    </p:anim>
                                    <p:animEffect transition="in" filter="fade">
                                      <p:cBhvr>
                                        <p:cTn id="119" dur="500"/>
                                        <p:tgtEl>
                                          <p:spTgt spid="37"/>
                                        </p:tgtEl>
                                      </p:cBhvr>
                                    </p:animEffect>
                                  </p:childTnLst>
                                </p:cTn>
                              </p:par>
                            </p:childTnLst>
                          </p:cTn>
                        </p:par>
                        <p:par>
                          <p:cTn id="120" fill="hold">
                            <p:stCondLst>
                              <p:cond delay="1500"/>
                            </p:stCondLst>
                            <p:childTnLst>
                              <p:par>
                                <p:cTn id="121" presetID="53" presetClass="entr" presetSubtype="16"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p:cTn id="123" dur="500" fill="hold"/>
                                        <p:tgtEl>
                                          <p:spTgt spid="41"/>
                                        </p:tgtEl>
                                        <p:attrNameLst>
                                          <p:attrName>ppt_w</p:attrName>
                                        </p:attrNameLst>
                                      </p:cBhvr>
                                      <p:tavLst>
                                        <p:tav tm="0">
                                          <p:val>
                                            <p:fltVal val="0"/>
                                          </p:val>
                                        </p:tav>
                                        <p:tav tm="100000">
                                          <p:val>
                                            <p:strVal val="#ppt_w"/>
                                          </p:val>
                                        </p:tav>
                                      </p:tavLst>
                                    </p:anim>
                                    <p:anim calcmode="lin" valueType="num">
                                      <p:cBhvr>
                                        <p:cTn id="124" dur="500" fill="hold"/>
                                        <p:tgtEl>
                                          <p:spTgt spid="41"/>
                                        </p:tgtEl>
                                        <p:attrNameLst>
                                          <p:attrName>ppt_h</p:attrName>
                                        </p:attrNameLst>
                                      </p:cBhvr>
                                      <p:tavLst>
                                        <p:tav tm="0">
                                          <p:val>
                                            <p:fltVal val="0"/>
                                          </p:val>
                                        </p:tav>
                                        <p:tav tm="100000">
                                          <p:val>
                                            <p:strVal val="#ppt_h"/>
                                          </p:val>
                                        </p:tav>
                                      </p:tavLst>
                                    </p:anim>
                                    <p:animEffect transition="in" filter="fade">
                                      <p:cBhvr>
                                        <p:cTn id="125" dur="500"/>
                                        <p:tgtEl>
                                          <p:spTgt spid="41"/>
                                        </p:tgtEl>
                                      </p:cBhvr>
                                    </p:animEffect>
                                  </p:childTnLst>
                                </p:cTn>
                              </p:par>
                            </p:childTnLst>
                          </p:cTn>
                        </p:par>
                        <p:par>
                          <p:cTn id="126" fill="hold">
                            <p:stCondLst>
                              <p:cond delay="2000"/>
                            </p:stCondLst>
                            <p:childTnLst>
                              <p:par>
                                <p:cTn id="127" presetID="53" presetClass="entr" presetSubtype="16"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 calcmode="lin" valueType="num">
                                      <p:cBhvr>
                                        <p:cTn id="129" dur="500" fill="hold"/>
                                        <p:tgtEl>
                                          <p:spTgt spid="39"/>
                                        </p:tgtEl>
                                        <p:attrNameLst>
                                          <p:attrName>ppt_w</p:attrName>
                                        </p:attrNameLst>
                                      </p:cBhvr>
                                      <p:tavLst>
                                        <p:tav tm="0">
                                          <p:val>
                                            <p:fltVal val="0"/>
                                          </p:val>
                                        </p:tav>
                                        <p:tav tm="100000">
                                          <p:val>
                                            <p:strVal val="#ppt_w"/>
                                          </p:val>
                                        </p:tav>
                                      </p:tavLst>
                                    </p:anim>
                                    <p:anim calcmode="lin" valueType="num">
                                      <p:cBhvr>
                                        <p:cTn id="130" dur="500" fill="hold"/>
                                        <p:tgtEl>
                                          <p:spTgt spid="39"/>
                                        </p:tgtEl>
                                        <p:attrNameLst>
                                          <p:attrName>ppt_h</p:attrName>
                                        </p:attrNameLst>
                                      </p:cBhvr>
                                      <p:tavLst>
                                        <p:tav tm="0">
                                          <p:val>
                                            <p:fltVal val="0"/>
                                          </p:val>
                                        </p:tav>
                                        <p:tav tm="100000">
                                          <p:val>
                                            <p:strVal val="#ppt_h"/>
                                          </p:val>
                                        </p:tav>
                                      </p:tavLst>
                                    </p:anim>
                                    <p:animEffect transition="in" filter="fade">
                                      <p:cBhvr>
                                        <p:cTn id="131" dur="500"/>
                                        <p:tgtEl>
                                          <p:spTgt spid="39"/>
                                        </p:tgtEl>
                                      </p:cBhvr>
                                    </p:animEffect>
                                  </p:childTnLst>
                                </p:cTn>
                              </p:par>
                            </p:childTnLst>
                          </p:cTn>
                        </p:par>
                        <p:par>
                          <p:cTn id="132" fill="hold">
                            <p:stCondLst>
                              <p:cond delay="2500"/>
                            </p:stCondLst>
                            <p:childTnLst>
                              <p:par>
                                <p:cTn id="133" presetID="53" presetClass="entr" presetSubtype="16"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 calcmode="lin" valueType="num">
                                      <p:cBhvr>
                                        <p:cTn id="135" dur="500" fill="hold"/>
                                        <p:tgtEl>
                                          <p:spTgt spid="42"/>
                                        </p:tgtEl>
                                        <p:attrNameLst>
                                          <p:attrName>ppt_w</p:attrName>
                                        </p:attrNameLst>
                                      </p:cBhvr>
                                      <p:tavLst>
                                        <p:tav tm="0">
                                          <p:val>
                                            <p:fltVal val="0"/>
                                          </p:val>
                                        </p:tav>
                                        <p:tav tm="100000">
                                          <p:val>
                                            <p:strVal val="#ppt_w"/>
                                          </p:val>
                                        </p:tav>
                                      </p:tavLst>
                                    </p:anim>
                                    <p:anim calcmode="lin" valueType="num">
                                      <p:cBhvr>
                                        <p:cTn id="136" dur="500" fill="hold"/>
                                        <p:tgtEl>
                                          <p:spTgt spid="42"/>
                                        </p:tgtEl>
                                        <p:attrNameLst>
                                          <p:attrName>ppt_h</p:attrName>
                                        </p:attrNameLst>
                                      </p:cBhvr>
                                      <p:tavLst>
                                        <p:tav tm="0">
                                          <p:val>
                                            <p:fltVal val="0"/>
                                          </p:val>
                                        </p:tav>
                                        <p:tav tm="100000">
                                          <p:val>
                                            <p:strVal val="#ppt_h"/>
                                          </p:val>
                                        </p:tav>
                                      </p:tavLst>
                                    </p:anim>
                                    <p:animEffect transition="in" filter="fade">
                                      <p:cBhvr>
                                        <p:cTn id="137" dur="500"/>
                                        <p:tgtEl>
                                          <p:spTgt spid="42"/>
                                        </p:tgtEl>
                                      </p:cBhvr>
                                    </p:animEffect>
                                  </p:childTnLst>
                                </p:cTn>
                              </p:par>
                            </p:childTnLst>
                          </p:cTn>
                        </p:par>
                        <p:par>
                          <p:cTn id="138" fill="hold">
                            <p:stCondLst>
                              <p:cond delay="3000"/>
                            </p:stCondLst>
                            <p:childTnLst>
                              <p:par>
                                <p:cTn id="139" presetID="53" presetClass="entr" presetSubtype="16" fill="hold" grpId="0" nodeType="afterEffect">
                                  <p:stCondLst>
                                    <p:cond delay="0"/>
                                  </p:stCondLst>
                                  <p:childTnLst>
                                    <p:set>
                                      <p:cBhvr>
                                        <p:cTn id="140" dur="1" fill="hold">
                                          <p:stCondLst>
                                            <p:cond delay="0"/>
                                          </p:stCondLst>
                                        </p:cTn>
                                        <p:tgtEl>
                                          <p:spTgt spid="38"/>
                                        </p:tgtEl>
                                        <p:attrNameLst>
                                          <p:attrName>style.visibility</p:attrName>
                                        </p:attrNameLst>
                                      </p:cBhvr>
                                      <p:to>
                                        <p:strVal val="visible"/>
                                      </p:to>
                                    </p:set>
                                    <p:anim calcmode="lin" valueType="num">
                                      <p:cBhvr>
                                        <p:cTn id="141" dur="500" fill="hold"/>
                                        <p:tgtEl>
                                          <p:spTgt spid="38"/>
                                        </p:tgtEl>
                                        <p:attrNameLst>
                                          <p:attrName>ppt_w</p:attrName>
                                        </p:attrNameLst>
                                      </p:cBhvr>
                                      <p:tavLst>
                                        <p:tav tm="0">
                                          <p:val>
                                            <p:fltVal val="0"/>
                                          </p:val>
                                        </p:tav>
                                        <p:tav tm="100000">
                                          <p:val>
                                            <p:strVal val="#ppt_w"/>
                                          </p:val>
                                        </p:tav>
                                      </p:tavLst>
                                    </p:anim>
                                    <p:anim calcmode="lin" valueType="num">
                                      <p:cBhvr>
                                        <p:cTn id="142" dur="500" fill="hold"/>
                                        <p:tgtEl>
                                          <p:spTgt spid="38"/>
                                        </p:tgtEl>
                                        <p:attrNameLst>
                                          <p:attrName>ppt_h</p:attrName>
                                        </p:attrNameLst>
                                      </p:cBhvr>
                                      <p:tavLst>
                                        <p:tav tm="0">
                                          <p:val>
                                            <p:fltVal val="0"/>
                                          </p:val>
                                        </p:tav>
                                        <p:tav tm="100000">
                                          <p:val>
                                            <p:strVal val="#ppt_h"/>
                                          </p:val>
                                        </p:tav>
                                      </p:tavLst>
                                    </p:anim>
                                    <p:animEffect transition="in" filter="fade">
                                      <p:cBhvr>
                                        <p:cTn id="143" dur="500"/>
                                        <p:tgtEl>
                                          <p:spTgt spid="38"/>
                                        </p:tgtEl>
                                      </p:cBhvr>
                                    </p:animEffect>
                                  </p:childTnLst>
                                </p:cTn>
                              </p:par>
                            </p:childTnLst>
                          </p:cTn>
                        </p:par>
                        <p:par>
                          <p:cTn id="144" fill="hold">
                            <p:stCondLst>
                              <p:cond delay="3500"/>
                            </p:stCondLst>
                            <p:childTnLst>
                              <p:par>
                                <p:cTn id="145" presetID="53" presetClass="entr" presetSubtype="16" fill="hold" grpId="0" nodeType="afterEffect">
                                  <p:stCondLst>
                                    <p:cond delay="0"/>
                                  </p:stCondLst>
                                  <p:childTnLst>
                                    <p:set>
                                      <p:cBhvr>
                                        <p:cTn id="146" dur="1" fill="hold">
                                          <p:stCondLst>
                                            <p:cond delay="0"/>
                                          </p:stCondLst>
                                        </p:cTn>
                                        <p:tgtEl>
                                          <p:spTgt spid="44"/>
                                        </p:tgtEl>
                                        <p:attrNameLst>
                                          <p:attrName>style.visibility</p:attrName>
                                        </p:attrNameLst>
                                      </p:cBhvr>
                                      <p:to>
                                        <p:strVal val="visible"/>
                                      </p:to>
                                    </p:set>
                                    <p:anim calcmode="lin" valueType="num">
                                      <p:cBhvr>
                                        <p:cTn id="147" dur="500" fill="hold"/>
                                        <p:tgtEl>
                                          <p:spTgt spid="44"/>
                                        </p:tgtEl>
                                        <p:attrNameLst>
                                          <p:attrName>ppt_w</p:attrName>
                                        </p:attrNameLst>
                                      </p:cBhvr>
                                      <p:tavLst>
                                        <p:tav tm="0">
                                          <p:val>
                                            <p:fltVal val="0"/>
                                          </p:val>
                                        </p:tav>
                                        <p:tav tm="100000">
                                          <p:val>
                                            <p:strVal val="#ppt_w"/>
                                          </p:val>
                                        </p:tav>
                                      </p:tavLst>
                                    </p:anim>
                                    <p:anim calcmode="lin" valueType="num">
                                      <p:cBhvr>
                                        <p:cTn id="148" dur="500" fill="hold"/>
                                        <p:tgtEl>
                                          <p:spTgt spid="44"/>
                                        </p:tgtEl>
                                        <p:attrNameLst>
                                          <p:attrName>ppt_h</p:attrName>
                                        </p:attrNameLst>
                                      </p:cBhvr>
                                      <p:tavLst>
                                        <p:tav tm="0">
                                          <p:val>
                                            <p:fltVal val="0"/>
                                          </p:val>
                                        </p:tav>
                                        <p:tav tm="100000">
                                          <p:val>
                                            <p:strVal val="#ppt_h"/>
                                          </p:val>
                                        </p:tav>
                                      </p:tavLst>
                                    </p:anim>
                                    <p:animEffect transition="in" filter="fade">
                                      <p:cBhvr>
                                        <p:cTn id="149" dur="500"/>
                                        <p:tgtEl>
                                          <p:spTgt spid="44"/>
                                        </p:tgtEl>
                                      </p:cBhvr>
                                    </p:animEffect>
                                  </p:childTnLst>
                                </p:cTn>
                              </p:par>
                            </p:childTnLst>
                          </p:cTn>
                        </p:par>
                        <p:par>
                          <p:cTn id="150" fill="hold">
                            <p:stCondLst>
                              <p:cond delay="4000"/>
                            </p:stCondLst>
                            <p:childTnLst>
                              <p:par>
                                <p:cTn id="151" presetID="53" presetClass="entr" presetSubtype="16" fill="hold" grpId="0" nodeType="afterEffect">
                                  <p:stCondLst>
                                    <p:cond delay="0"/>
                                  </p:stCondLst>
                                  <p:childTnLst>
                                    <p:set>
                                      <p:cBhvr>
                                        <p:cTn id="152" dur="1" fill="hold">
                                          <p:stCondLst>
                                            <p:cond delay="0"/>
                                          </p:stCondLst>
                                        </p:cTn>
                                        <p:tgtEl>
                                          <p:spTgt spid="43"/>
                                        </p:tgtEl>
                                        <p:attrNameLst>
                                          <p:attrName>style.visibility</p:attrName>
                                        </p:attrNameLst>
                                      </p:cBhvr>
                                      <p:to>
                                        <p:strVal val="visible"/>
                                      </p:to>
                                    </p:set>
                                    <p:anim calcmode="lin" valueType="num">
                                      <p:cBhvr>
                                        <p:cTn id="153" dur="500" fill="hold"/>
                                        <p:tgtEl>
                                          <p:spTgt spid="43"/>
                                        </p:tgtEl>
                                        <p:attrNameLst>
                                          <p:attrName>ppt_w</p:attrName>
                                        </p:attrNameLst>
                                      </p:cBhvr>
                                      <p:tavLst>
                                        <p:tav tm="0">
                                          <p:val>
                                            <p:fltVal val="0"/>
                                          </p:val>
                                        </p:tav>
                                        <p:tav tm="100000">
                                          <p:val>
                                            <p:strVal val="#ppt_w"/>
                                          </p:val>
                                        </p:tav>
                                      </p:tavLst>
                                    </p:anim>
                                    <p:anim calcmode="lin" valueType="num">
                                      <p:cBhvr>
                                        <p:cTn id="154" dur="500" fill="hold"/>
                                        <p:tgtEl>
                                          <p:spTgt spid="43"/>
                                        </p:tgtEl>
                                        <p:attrNameLst>
                                          <p:attrName>ppt_h</p:attrName>
                                        </p:attrNameLst>
                                      </p:cBhvr>
                                      <p:tavLst>
                                        <p:tav tm="0">
                                          <p:val>
                                            <p:fltVal val="0"/>
                                          </p:val>
                                        </p:tav>
                                        <p:tav tm="100000">
                                          <p:val>
                                            <p:strVal val="#ppt_h"/>
                                          </p:val>
                                        </p:tav>
                                      </p:tavLst>
                                    </p:anim>
                                    <p:animEffect transition="in" filter="fade">
                                      <p:cBhvr>
                                        <p:cTn id="155" dur="500"/>
                                        <p:tgtEl>
                                          <p:spTgt spid="43"/>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45"/>
                                        </p:tgtEl>
                                        <p:attrNameLst>
                                          <p:attrName>style.visibility</p:attrName>
                                        </p:attrNameLst>
                                      </p:cBhvr>
                                      <p:to>
                                        <p:strVal val="visible"/>
                                      </p:to>
                                    </p:set>
                                    <p:anim calcmode="lin" valueType="num">
                                      <p:cBhvr>
                                        <p:cTn id="160" dur="500" fill="hold"/>
                                        <p:tgtEl>
                                          <p:spTgt spid="45"/>
                                        </p:tgtEl>
                                        <p:attrNameLst>
                                          <p:attrName>ppt_w</p:attrName>
                                        </p:attrNameLst>
                                      </p:cBhvr>
                                      <p:tavLst>
                                        <p:tav tm="0">
                                          <p:val>
                                            <p:fltVal val="0"/>
                                          </p:val>
                                        </p:tav>
                                        <p:tav tm="100000">
                                          <p:val>
                                            <p:strVal val="#ppt_w"/>
                                          </p:val>
                                        </p:tav>
                                      </p:tavLst>
                                    </p:anim>
                                    <p:anim calcmode="lin" valueType="num">
                                      <p:cBhvr>
                                        <p:cTn id="161" dur="500" fill="hold"/>
                                        <p:tgtEl>
                                          <p:spTgt spid="45"/>
                                        </p:tgtEl>
                                        <p:attrNameLst>
                                          <p:attrName>ppt_h</p:attrName>
                                        </p:attrNameLst>
                                      </p:cBhvr>
                                      <p:tavLst>
                                        <p:tav tm="0">
                                          <p:val>
                                            <p:fltVal val="0"/>
                                          </p:val>
                                        </p:tav>
                                        <p:tav tm="100000">
                                          <p:val>
                                            <p:strVal val="#ppt_h"/>
                                          </p:val>
                                        </p:tav>
                                      </p:tavLst>
                                    </p:anim>
                                    <p:animEffect transition="in" filter="fade">
                                      <p:cBhvr>
                                        <p:cTn id="162" dur="500"/>
                                        <p:tgtEl>
                                          <p:spTgt spid="45"/>
                                        </p:tgtEl>
                                      </p:cBhvr>
                                    </p:animEffect>
                                  </p:childTnLst>
                                </p:cTn>
                              </p:par>
                            </p:childTnLst>
                          </p:cTn>
                        </p:par>
                        <p:par>
                          <p:cTn id="163" fill="hold">
                            <p:stCondLst>
                              <p:cond delay="500"/>
                            </p:stCondLst>
                            <p:childTnLst>
                              <p:par>
                                <p:cTn id="164" presetID="53" presetClass="entr" presetSubtype="16" fill="hold" grpId="0" nodeType="afterEffect">
                                  <p:stCondLst>
                                    <p:cond delay="0"/>
                                  </p:stCondLst>
                                  <p:childTnLst>
                                    <p:set>
                                      <p:cBhvr>
                                        <p:cTn id="165" dur="1" fill="hold">
                                          <p:stCondLst>
                                            <p:cond delay="0"/>
                                          </p:stCondLst>
                                        </p:cTn>
                                        <p:tgtEl>
                                          <p:spTgt spid="49"/>
                                        </p:tgtEl>
                                        <p:attrNameLst>
                                          <p:attrName>style.visibility</p:attrName>
                                        </p:attrNameLst>
                                      </p:cBhvr>
                                      <p:to>
                                        <p:strVal val="visible"/>
                                      </p:to>
                                    </p:set>
                                    <p:anim calcmode="lin" valueType="num">
                                      <p:cBhvr>
                                        <p:cTn id="166" dur="500" fill="hold"/>
                                        <p:tgtEl>
                                          <p:spTgt spid="49"/>
                                        </p:tgtEl>
                                        <p:attrNameLst>
                                          <p:attrName>ppt_w</p:attrName>
                                        </p:attrNameLst>
                                      </p:cBhvr>
                                      <p:tavLst>
                                        <p:tav tm="0">
                                          <p:val>
                                            <p:fltVal val="0"/>
                                          </p:val>
                                        </p:tav>
                                        <p:tav tm="100000">
                                          <p:val>
                                            <p:strVal val="#ppt_w"/>
                                          </p:val>
                                        </p:tav>
                                      </p:tavLst>
                                    </p:anim>
                                    <p:anim calcmode="lin" valueType="num">
                                      <p:cBhvr>
                                        <p:cTn id="167" dur="500" fill="hold"/>
                                        <p:tgtEl>
                                          <p:spTgt spid="49"/>
                                        </p:tgtEl>
                                        <p:attrNameLst>
                                          <p:attrName>ppt_h</p:attrName>
                                        </p:attrNameLst>
                                      </p:cBhvr>
                                      <p:tavLst>
                                        <p:tav tm="0">
                                          <p:val>
                                            <p:fltVal val="0"/>
                                          </p:val>
                                        </p:tav>
                                        <p:tav tm="100000">
                                          <p:val>
                                            <p:strVal val="#ppt_h"/>
                                          </p:val>
                                        </p:tav>
                                      </p:tavLst>
                                    </p:anim>
                                    <p:animEffect transition="in" filter="fade">
                                      <p:cBhvr>
                                        <p:cTn id="168" dur="500"/>
                                        <p:tgtEl>
                                          <p:spTgt spid="49"/>
                                        </p:tgtEl>
                                      </p:cBhvr>
                                    </p:animEffect>
                                  </p:childTnLst>
                                </p:cTn>
                              </p:par>
                            </p:childTnLst>
                          </p:cTn>
                        </p:par>
                        <p:par>
                          <p:cTn id="169" fill="hold">
                            <p:stCondLst>
                              <p:cond delay="1000"/>
                            </p:stCondLst>
                            <p:childTnLst>
                              <p:par>
                                <p:cTn id="170" presetID="53" presetClass="entr" presetSubtype="16" fill="hold" grpId="0" nodeType="afterEffect">
                                  <p:stCondLst>
                                    <p:cond delay="0"/>
                                  </p:stCondLst>
                                  <p:childTnLst>
                                    <p:set>
                                      <p:cBhvr>
                                        <p:cTn id="171" dur="1" fill="hold">
                                          <p:stCondLst>
                                            <p:cond delay="0"/>
                                          </p:stCondLst>
                                        </p:cTn>
                                        <p:tgtEl>
                                          <p:spTgt spid="46"/>
                                        </p:tgtEl>
                                        <p:attrNameLst>
                                          <p:attrName>style.visibility</p:attrName>
                                        </p:attrNameLst>
                                      </p:cBhvr>
                                      <p:to>
                                        <p:strVal val="visible"/>
                                      </p:to>
                                    </p:set>
                                    <p:anim calcmode="lin" valueType="num">
                                      <p:cBhvr>
                                        <p:cTn id="172" dur="500" fill="hold"/>
                                        <p:tgtEl>
                                          <p:spTgt spid="46"/>
                                        </p:tgtEl>
                                        <p:attrNameLst>
                                          <p:attrName>ppt_w</p:attrName>
                                        </p:attrNameLst>
                                      </p:cBhvr>
                                      <p:tavLst>
                                        <p:tav tm="0">
                                          <p:val>
                                            <p:fltVal val="0"/>
                                          </p:val>
                                        </p:tav>
                                        <p:tav tm="100000">
                                          <p:val>
                                            <p:strVal val="#ppt_w"/>
                                          </p:val>
                                        </p:tav>
                                      </p:tavLst>
                                    </p:anim>
                                    <p:anim calcmode="lin" valueType="num">
                                      <p:cBhvr>
                                        <p:cTn id="173" dur="500" fill="hold"/>
                                        <p:tgtEl>
                                          <p:spTgt spid="46"/>
                                        </p:tgtEl>
                                        <p:attrNameLst>
                                          <p:attrName>ppt_h</p:attrName>
                                        </p:attrNameLst>
                                      </p:cBhvr>
                                      <p:tavLst>
                                        <p:tav tm="0">
                                          <p:val>
                                            <p:fltVal val="0"/>
                                          </p:val>
                                        </p:tav>
                                        <p:tav tm="100000">
                                          <p:val>
                                            <p:strVal val="#ppt_h"/>
                                          </p:val>
                                        </p:tav>
                                      </p:tavLst>
                                    </p:anim>
                                    <p:animEffect transition="in" filter="fade">
                                      <p:cBhvr>
                                        <p:cTn id="174" dur="500"/>
                                        <p:tgtEl>
                                          <p:spTgt spid="46"/>
                                        </p:tgtEl>
                                      </p:cBhvr>
                                    </p:animEffect>
                                  </p:childTnLst>
                                </p:cTn>
                              </p:par>
                            </p:childTnLst>
                          </p:cTn>
                        </p:par>
                        <p:par>
                          <p:cTn id="175" fill="hold">
                            <p:stCondLst>
                              <p:cond delay="1500"/>
                            </p:stCondLst>
                            <p:childTnLst>
                              <p:par>
                                <p:cTn id="176" presetID="53" presetClass="entr" presetSubtype="16" fill="hold" grpId="0" nodeType="afterEffect">
                                  <p:stCondLst>
                                    <p:cond delay="0"/>
                                  </p:stCondLst>
                                  <p:childTnLst>
                                    <p:set>
                                      <p:cBhvr>
                                        <p:cTn id="177" dur="1" fill="hold">
                                          <p:stCondLst>
                                            <p:cond delay="0"/>
                                          </p:stCondLst>
                                        </p:cTn>
                                        <p:tgtEl>
                                          <p:spTgt spid="50"/>
                                        </p:tgtEl>
                                        <p:attrNameLst>
                                          <p:attrName>style.visibility</p:attrName>
                                        </p:attrNameLst>
                                      </p:cBhvr>
                                      <p:to>
                                        <p:strVal val="visible"/>
                                      </p:to>
                                    </p:set>
                                    <p:anim calcmode="lin" valueType="num">
                                      <p:cBhvr>
                                        <p:cTn id="178" dur="500" fill="hold"/>
                                        <p:tgtEl>
                                          <p:spTgt spid="50"/>
                                        </p:tgtEl>
                                        <p:attrNameLst>
                                          <p:attrName>ppt_w</p:attrName>
                                        </p:attrNameLst>
                                      </p:cBhvr>
                                      <p:tavLst>
                                        <p:tav tm="0">
                                          <p:val>
                                            <p:fltVal val="0"/>
                                          </p:val>
                                        </p:tav>
                                        <p:tav tm="100000">
                                          <p:val>
                                            <p:strVal val="#ppt_w"/>
                                          </p:val>
                                        </p:tav>
                                      </p:tavLst>
                                    </p:anim>
                                    <p:anim calcmode="lin" valueType="num">
                                      <p:cBhvr>
                                        <p:cTn id="179" dur="500" fill="hold"/>
                                        <p:tgtEl>
                                          <p:spTgt spid="50"/>
                                        </p:tgtEl>
                                        <p:attrNameLst>
                                          <p:attrName>ppt_h</p:attrName>
                                        </p:attrNameLst>
                                      </p:cBhvr>
                                      <p:tavLst>
                                        <p:tav tm="0">
                                          <p:val>
                                            <p:fltVal val="0"/>
                                          </p:val>
                                        </p:tav>
                                        <p:tav tm="100000">
                                          <p:val>
                                            <p:strVal val="#ppt_h"/>
                                          </p:val>
                                        </p:tav>
                                      </p:tavLst>
                                    </p:anim>
                                    <p:animEffect transition="in" filter="fade">
                                      <p:cBhvr>
                                        <p:cTn id="180" dur="500"/>
                                        <p:tgtEl>
                                          <p:spTgt spid="50"/>
                                        </p:tgtEl>
                                      </p:cBhvr>
                                    </p:animEffect>
                                  </p:childTnLst>
                                </p:cTn>
                              </p:par>
                            </p:childTnLst>
                          </p:cTn>
                        </p:par>
                        <p:par>
                          <p:cTn id="181" fill="hold">
                            <p:stCondLst>
                              <p:cond delay="2000"/>
                            </p:stCondLst>
                            <p:childTnLst>
                              <p:par>
                                <p:cTn id="182" presetID="53" presetClass="entr" presetSubtype="16" fill="hold" grpId="0" nodeType="afterEffect">
                                  <p:stCondLst>
                                    <p:cond delay="0"/>
                                  </p:stCondLst>
                                  <p:childTnLst>
                                    <p:set>
                                      <p:cBhvr>
                                        <p:cTn id="183" dur="1" fill="hold">
                                          <p:stCondLst>
                                            <p:cond delay="0"/>
                                          </p:stCondLst>
                                        </p:cTn>
                                        <p:tgtEl>
                                          <p:spTgt spid="48"/>
                                        </p:tgtEl>
                                        <p:attrNameLst>
                                          <p:attrName>style.visibility</p:attrName>
                                        </p:attrNameLst>
                                      </p:cBhvr>
                                      <p:to>
                                        <p:strVal val="visible"/>
                                      </p:to>
                                    </p:set>
                                    <p:anim calcmode="lin" valueType="num">
                                      <p:cBhvr>
                                        <p:cTn id="184" dur="500" fill="hold"/>
                                        <p:tgtEl>
                                          <p:spTgt spid="48"/>
                                        </p:tgtEl>
                                        <p:attrNameLst>
                                          <p:attrName>ppt_w</p:attrName>
                                        </p:attrNameLst>
                                      </p:cBhvr>
                                      <p:tavLst>
                                        <p:tav tm="0">
                                          <p:val>
                                            <p:fltVal val="0"/>
                                          </p:val>
                                        </p:tav>
                                        <p:tav tm="100000">
                                          <p:val>
                                            <p:strVal val="#ppt_w"/>
                                          </p:val>
                                        </p:tav>
                                      </p:tavLst>
                                    </p:anim>
                                    <p:anim calcmode="lin" valueType="num">
                                      <p:cBhvr>
                                        <p:cTn id="185" dur="500" fill="hold"/>
                                        <p:tgtEl>
                                          <p:spTgt spid="48"/>
                                        </p:tgtEl>
                                        <p:attrNameLst>
                                          <p:attrName>ppt_h</p:attrName>
                                        </p:attrNameLst>
                                      </p:cBhvr>
                                      <p:tavLst>
                                        <p:tav tm="0">
                                          <p:val>
                                            <p:fltVal val="0"/>
                                          </p:val>
                                        </p:tav>
                                        <p:tav tm="100000">
                                          <p:val>
                                            <p:strVal val="#ppt_h"/>
                                          </p:val>
                                        </p:tav>
                                      </p:tavLst>
                                    </p:anim>
                                    <p:animEffect transition="in" filter="fade">
                                      <p:cBhvr>
                                        <p:cTn id="186" dur="500"/>
                                        <p:tgtEl>
                                          <p:spTgt spid="48"/>
                                        </p:tgtEl>
                                      </p:cBhvr>
                                    </p:animEffect>
                                  </p:childTnLst>
                                </p:cTn>
                              </p:par>
                            </p:childTnLst>
                          </p:cTn>
                        </p:par>
                        <p:par>
                          <p:cTn id="187" fill="hold">
                            <p:stCondLst>
                              <p:cond delay="2500"/>
                            </p:stCondLst>
                            <p:childTnLst>
                              <p:par>
                                <p:cTn id="188" presetID="53" presetClass="entr" presetSubtype="16" fill="hold" grpId="0" nodeType="afterEffect">
                                  <p:stCondLst>
                                    <p:cond delay="0"/>
                                  </p:stCondLst>
                                  <p:childTnLst>
                                    <p:set>
                                      <p:cBhvr>
                                        <p:cTn id="189" dur="1" fill="hold">
                                          <p:stCondLst>
                                            <p:cond delay="0"/>
                                          </p:stCondLst>
                                        </p:cTn>
                                        <p:tgtEl>
                                          <p:spTgt spid="51"/>
                                        </p:tgtEl>
                                        <p:attrNameLst>
                                          <p:attrName>style.visibility</p:attrName>
                                        </p:attrNameLst>
                                      </p:cBhvr>
                                      <p:to>
                                        <p:strVal val="visible"/>
                                      </p:to>
                                    </p:set>
                                    <p:anim calcmode="lin" valueType="num">
                                      <p:cBhvr>
                                        <p:cTn id="190" dur="500" fill="hold"/>
                                        <p:tgtEl>
                                          <p:spTgt spid="51"/>
                                        </p:tgtEl>
                                        <p:attrNameLst>
                                          <p:attrName>ppt_w</p:attrName>
                                        </p:attrNameLst>
                                      </p:cBhvr>
                                      <p:tavLst>
                                        <p:tav tm="0">
                                          <p:val>
                                            <p:fltVal val="0"/>
                                          </p:val>
                                        </p:tav>
                                        <p:tav tm="100000">
                                          <p:val>
                                            <p:strVal val="#ppt_w"/>
                                          </p:val>
                                        </p:tav>
                                      </p:tavLst>
                                    </p:anim>
                                    <p:anim calcmode="lin" valueType="num">
                                      <p:cBhvr>
                                        <p:cTn id="191" dur="500" fill="hold"/>
                                        <p:tgtEl>
                                          <p:spTgt spid="51"/>
                                        </p:tgtEl>
                                        <p:attrNameLst>
                                          <p:attrName>ppt_h</p:attrName>
                                        </p:attrNameLst>
                                      </p:cBhvr>
                                      <p:tavLst>
                                        <p:tav tm="0">
                                          <p:val>
                                            <p:fltVal val="0"/>
                                          </p:val>
                                        </p:tav>
                                        <p:tav tm="100000">
                                          <p:val>
                                            <p:strVal val="#ppt_h"/>
                                          </p:val>
                                        </p:tav>
                                      </p:tavLst>
                                    </p:anim>
                                    <p:animEffect transition="in" filter="fade">
                                      <p:cBhvr>
                                        <p:cTn id="192" dur="500"/>
                                        <p:tgtEl>
                                          <p:spTgt spid="51"/>
                                        </p:tgtEl>
                                      </p:cBhvr>
                                    </p:animEffect>
                                  </p:childTnLst>
                                </p:cTn>
                              </p:par>
                            </p:childTnLst>
                          </p:cTn>
                        </p:par>
                        <p:par>
                          <p:cTn id="193" fill="hold">
                            <p:stCondLst>
                              <p:cond delay="3000"/>
                            </p:stCondLst>
                            <p:childTnLst>
                              <p:par>
                                <p:cTn id="194" presetID="53" presetClass="entr" presetSubtype="16" fill="hold" grpId="0" nodeType="afterEffect">
                                  <p:stCondLst>
                                    <p:cond delay="0"/>
                                  </p:stCondLst>
                                  <p:childTnLst>
                                    <p:set>
                                      <p:cBhvr>
                                        <p:cTn id="195" dur="1" fill="hold">
                                          <p:stCondLst>
                                            <p:cond delay="0"/>
                                          </p:stCondLst>
                                        </p:cTn>
                                        <p:tgtEl>
                                          <p:spTgt spid="47"/>
                                        </p:tgtEl>
                                        <p:attrNameLst>
                                          <p:attrName>style.visibility</p:attrName>
                                        </p:attrNameLst>
                                      </p:cBhvr>
                                      <p:to>
                                        <p:strVal val="visible"/>
                                      </p:to>
                                    </p:set>
                                    <p:anim calcmode="lin" valueType="num">
                                      <p:cBhvr>
                                        <p:cTn id="196" dur="500" fill="hold"/>
                                        <p:tgtEl>
                                          <p:spTgt spid="47"/>
                                        </p:tgtEl>
                                        <p:attrNameLst>
                                          <p:attrName>ppt_w</p:attrName>
                                        </p:attrNameLst>
                                      </p:cBhvr>
                                      <p:tavLst>
                                        <p:tav tm="0">
                                          <p:val>
                                            <p:fltVal val="0"/>
                                          </p:val>
                                        </p:tav>
                                        <p:tav tm="100000">
                                          <p:val>
                                            <p:strVal val="#ppt_w"/>
                                          </p:val>
                                        </p:tav>
                                      </p:tavLst>
                                    </p:anim>
                                    <p:anim calcmode="lin" valueType="num">
                                      <p:cBhvr>
                                        <p:cTn id="197" dur="500" fill="hold"/>
                                        <p:tgtEl>
                                          <p:spTgt spid="47"/>
                                        </p:tgtEl>
                                        <p:attrNameLst>
                                          <p:attrName>ppt_h</p:attrName>
                                        </p:attrNameLst>
                                      </p:cBhvr>
                                      <p:tavLst>
                                        <p:tav tm="0">
                                          <p:val>
                                            <p:fltVal val="0"/>
                                          </p:val>
                                        </p:tav>
                                        <p:tav tm="100000">
                                          <p:val>
                                            <p:strVal val="#ppt_h"/>
                                          </p:val>
                                        </p:tav>
                                      </p:tavLst>
                                    </p:anim>
                                    <p:animEffect transition="in" filter="fade">
                                      <p:cBhvr>
                                        <p:cTn id="198" dur="500"/>
                                        <p:tgtEl>
                                          <p:spTgt spid="47"/>
                                        </p:tgtEl>
                                      </p:cBhvr>
                                    </p:animEffect>
                                  </p:childTnLst>
                                </p:cTn>
                              </p:par>
                            </p:childTnLst>
                          </p:cTn>
                        </p:par>
                        <p:par>
                          <p:cTn id="199" fill="hold">
                            <p:stCondLst>
                              <p:cond delay="3500"/>
                            </p:stCondLst>
                            <p:childTnLst>
                              <p:par>
                                <p:cTn id="200" presetID="53" presetClass="entr" presetSubtype="16" fill="hold" grpId="0" nodeType="afterEffect">
                                  <p:stCondLst>
                                    <p:cond delay="0"/>
                                  </p:stCondLst>
                                  <p:childTnLst>
                                    <p:set>
                                      <p:cBhvr>
                                        <p:cTn id="201" dur="1" fill="hold">
                                          <p:stCondLst>
                                            <p:cond delay="0"/>
                                          </p:stCondLst>
                                        </p:cTn>
                                        <p:tgtEl>
                                          <p:spTgt spid="53"/>
                                        </p:tgtEl>
                                        <p:attrNameLst>
                                          <p:attrName>style.visibility</p:attrName>
                                        </p:attrNameLst>
                                      </p:cBhvr>
                                      <p:to>
                                        <p:strVal val="visible"/>
                                      </p:to>
                                    </p:set>
                                    <p:anim calcmode="lin" valueType="num">
                                      <p:cBhvr>
                                        <p:cTn id="202" dur="500" fill="hold"/>
                                        <p:tgtEl>
                                          <p:spTgt spid="53"/>
                                        </p:tgtEl>
                                        <p:attrNameLst>
                                          <p:attrName>ppt_w</p:attrName>
                                        </p:attrNameLst>
                                      </p:cBhvr>
                                      <p:tavLst>
                                        <p:tav tm="0">
                                          <p:val>
                                            <p:fltVal val="0"/>
                                          </p:val>
                                        </p:tav>
                                        <p:tav tm="100000">
                                          <p:val>
                                            <p:strVal val="#ppt_w"/>
                                          </p:val>
                                        </p:tav>
                                      </p:tavLst>
                                    </p:anim>
                                    <p:anim calcmode="lin" valueType="num">
                                      <p:cBhvr>
                                        <p:cTn id="203" dur="500" fill="hold"/>
                                        <p:tgtEl>
                                          <p:spTgt spid="53"/>
                                        </p:tgtEl>
                                        <p:attrNameLst>
                                          <p:attrName>ppt_h</p:attrName>
                                        </p:attrNameLst>
                                      </p:cBhvr>
                                      <p:tavLst>
                                        <p:tav tm="0">
                                          <p:val>
                                            <p:fltVal val="0"/>
                                          </p:val>
                                        </p:tav>
                                        <p:tav tm="100000">
                                          <p:val>
                                            <p:strVal val="#ppt_h"/>
                                          </p:val>
                                        </p:tav>
                                      </p:tavLst>
                                    </p:anim>
                                    <p:animEffect transition="in" filter="fade">
                                      <p:cBhvr>
                                        <p:cTn id="204" dur="500"/>
                                        <p:tgtEl>
                                          <p:spTgt spid="53"/>
                                        </p:tgtEl>
                                      </p:cBhvr>
                                    </p:animEffect>
                                  </p:childTnLst>
                                </p:cTn>
                              </p:par>
                            </p:childTnLst>
                          </p:cTn>
                        </p:par>
                        <p:par>
                          <p:cTn id="205" fill="hold">
                            <p:stCondLst>
                              <p:cond delay="4000"/>
                            </p:stCondLst>
                            <p:childTnLst>
                              <p:par>
                                <p:cTn id="206" presetID="53" presetClass="entr" presetSubtype="16" fill="hold" grpId="0" nodeType="afterEffect">
                                  <p:stCondLst>
                                    <p:cond delay="0"/>
                                  </p:stCondLst>
                                  <p:childTnLst>
                                    <p:set>
                                      <p:cBhvr>
                                        <p:cTn id="207" dur="1" fill="hold">
                                          <p:stCondLst>
                                            <p:cond delay="0"/>
                                          </p:stCondLst>
                                        </p:cTn>
                                        <p:tgtEl>
                                          <p:spTgt spid="52"/>
                                        </p:tgtEl>
                                        <p:attrNameLst>
                                          <p:attrName>style.visibility</p:attrName>
                                        </p:attrNameLst>
                                      </p:cBhvr>
                                      <p:to>
                                        <p:strVal val="visible"/>
                                      </p:to>
                                    </p:set>
                                    <p:anim calcmode="lin" valueType="num">
                                      <p:cBhvr>
                                        <p:cTn id="208" dur="500" fill="hold"/>
                                        <p:tgtEl>
                                          <p:spTgt spid="52"/>
                                        </p:tgtEl>
                                        <p:attrNameLst>
                                          <p:attrName>ppt_w</p:attrName>
                                        </p:attrNameLst>
                                      </p:cBhvr>
                                      <p:tavLst>
                                        <p:tav tm="0">
                                          <p:val>
                                            <p:fltVal val="0"/>
                                          </p:val>
                                        </p:tav>
                                        <p:tav tm="100000">
                                          <p:val>
                                            <p:strVal val="#ppt_w"/>
                                          </p:val>
                                        </p:tav>
                                      </p:tavLst>
                                    </p:anim>
                                    <p:anim calcmode="lin" valueType="num">
                                      <p:cBhvr>
                                        <p:cTn id="209" dur="500" fill="hold"/>
                                        <p:tgtEl>
                                          <p:spTgt spid="52"/>
                                        </p:tgtEl>
                                        <p:attrNameLst>
                                          <p:attrName>ppt_h</p:attrName>
                                        </p:attrNameLst>
                                      </p:cBhvr>
                                      <p:tavLst>
                                        <p:tav tm="0">
                                          <p:val>
                                            <p:fltVal val="0"/>
                                          </p:val>
                                        </p:tav>
                                        <p:tav tm="100000">
                                          <p:val>
                                            <p:strVal val="#ppt_h"/>
                                          </p:val>
                                        </p:tav>
                                      </p:tavLst>
                                    </p:anim>
                                    <p:animEffect transition="in" filter="fade">
                                      <p:cBhvr>
                                        <p:cTn id="2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10" grpId="0" animBg="1"/>
      <p:bldP spid="15" grpId="0" animBg="1"/>
      <p:bldP spid="21" grpId="0" animBg="1"/>
      <p:bldP spid="26" grpId="0" animBg="1"/>
      <p:bldP spid="3"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Estrategia de la Localización</a:t>
            </a:r>
          </a:p>
        </p:txBody>
      </p:sp>
      <p:sp>
        <p:nvSpPr>
          <p:cNvPr id="24" name="CuadroTexto 23">
            <a:extLst>
              <a:ext uri="{FF2B5EF4-FFF2-40B4-BE49-F238E27FC236}">
                <a16:creationId xmlns:a16="http://schemas.microsoft.com/office/drawing/2014/main" id="{F96DFA38-A644-4F98-BD7D-6A10BA234749}"/>
              </a:ext>
            </a:extLst>
          </p:cNvPr>
          <p:cNvSpPr txBox="1"/>
          <p:nvPr/>
        </p:nvSpPr>
        <p:spPr>
          <a:xfrm>
            <a:off x="0" y="1296839"/>
            <a:ext cx="12192000" cy="46166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Factores que afectan la Localización:</a:t>
            </a:r>
          </a:p>
        </p:txBody>
      </p:sp>
      <p:sp>
        <p:nvSpPr>
          <p:cNvPr id="10" name="Rectángulo: esquina doblada 9">
            <a:extLst>
              <a:ext uri="{FF2B5EF4-FFF2-40B4-BE49-F238E27FC236}">
                <a16:creationId xmlns:a16="http://schemas.microsoft.com/office/drawing/2014/main" id="{41E61F5B-F77C-452D-8978-F65CF85ED84C}"/>
              </a:ext>
            </a:extLst>
          </p:cNvPr>
          <p:cNvSpPr/>
          <p:nvPr/>
        </p:nvSpPr>
        <p:spPr>
          <a:xfrm>
            <a:off x="195343" y="1878643"/>
            <a:ext cx="270978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4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 suministros básicos</a:t>
            </a:r>
            <a:endParaRPr lang="es-A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Rectángulo: esquina doblada 28">
            <a:extLst>
              <a:ext uri="{FF2B5EF4-FFF2-40B4-BE49-F238E27FC236}">
                <a16:creationId xmlns:a16="http://schemas.microsoft.com/office/drawing/2014/main" id="{0CC96E53-02A4-4124-AE8D-BF56037A8DA4}"/>
              </a:ext>
            </a:extLst>
          </p:cNvPr>
          <p:cNvSpPr/>
          <p:nvPr/>
        </p:nvSpPr>
        <p:spPr>
          <a:xfrm>
            <a:off x="3186193" y="1878643"/>
            <a:ext cx="270978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4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calidad de vida</a:t>
            </a:r>
            <a:endParaRPr lang="es-A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6" name="Rectángulo: esquina doblada 35">
            <a:extLst>
              <a:ext uri="{FF2B5EF4-FFF2-40B4-BE49-F238E27FC236}">
                <a16:creationId xmlns:a16="http://schemas.microsoft.com/office/drawing/2014/main" id="{3AEAA7F2-0FB2-4C79-BB91-BD4C9FD5EE4C}"/>
              </a:ext>
            </a:extLst>
          </p:cNvPr>
          <p:cNvSpPr/>
          <p:nvPr/>
        </p:nvSpPr>
        <p:spPr>
          <a:xfrm>
            <a:off x="6174863" y="1878643"/>
            <a:ext cx="270760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0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Condiciones climatológicas</a:t>
            </a:r>
            <a:endParaRPr lang="es-A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7" name="Rectángulo: esquina doblada 36">
            <a:extLst>
              <a:ext uri="{FF2B5EF4-FFF2-40B4-BE49-F238E27FC236}">
                <a16:creationId xmlns:a16="http://schemas.microsoft.com/office/drawing/2014/main" id="{BF86E26F-0860-4870-BF16-EA8B9397FCEC}"/>
              </a:ext>
            </a:extLst>
          </p:cNvPr>
          <p:cNvSpPr/>
          <p:nvPr/>
        </p:nvSpPr>
        <p:spPr>
          <a:xfrm>
            <a:off x="6174863" y="3244641"/>
            <a:ext cx="2709782" cy="57551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Temperatura</a:t>
            </a:r>
            <a:endParaRPr lang="es-AR" sz="2400" dirty="0">
              <a:solidFill>
                <a:srgbClr val="000000"/>
              </a:solidFill>
              <a:latin typeface="TimesNewRomanPSMT"/>
            </a:endParaRPr>
          </a:p>
        </p:txBody>
      </p:sp>
      <p:sp>
        <p:nvSpPr>
          <p:cNvPr id="38" name="Rectángulo: esquina doblada 37">
            <a:extLst>
              <a:ext uri="{FF2B5EF4-FFF2-40B4-BE49-F238E27FC236}">
                <a16:creationId xmlns:a16="http://schemas.microsoft.com/office/drawing/2014/main" id="{94D3C5A1-80BB-4591-A362-91154F539934}"/>
              </a:ext>
            </a:extLst>
          </p:cNvPr>
          <p:cNvSpPr/>
          <p:nvPr/>
        </p:nvSpPr>
        <p:spPr>
          <a:xfrm>
            <a:off x="6172683" y="4851009"/>
            <a:ext cx="2709782" cy="64220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Pluviometría</a:t>
            </a:r>
            <a:endParaRPr lang="es-AR" sz="2400" dirty="0">
              <a:solidFill>
                <a:srgbClr val="000000"/>
              </a:solidFill>
              <a:latin typeface="TimesNewRomanPSMT"/>
            </a:endParaRPr>
          </a:p>
        </p:txBody>
      </p:sp>
      <p:sp>
        <p:nvSpPr>
          <p:cNvPr id="39" name="Rectángulo: esquina doblada 38">
            <a:extLst>
              <a:ext uri="{FF2B5EF4-FFF2-40B4-BE49-F238E27FC236}">
                <a16:creationId xmlns:a16="http://schemas.microsoft.com/office/drawing/2014/main" id="{C90E5569-A511-41E2-9DD6-5CC16E43D3CD}"/>
              </a:ext>
            </a:extLst>
          </p:cNvPr>
          <p:cNvSpPr/>
          <p:nvPr/>
        </p:nvSpPr>
        <p:spPr>
          <a:xfrm>
            <a:off x="6172683" y="4093685"/>
            <a:ext cx="2709782" cy="541814"/>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La Humedad</a:t>
            </a:r>
            <a:endParaRPr lang="es-AR" sz="2400" dirty="0">
              <a:solidFill>
                <a:srgbClr val="000000"/>
              </a:solidFill>
              <a:latin typeface="TimesNewRomanPSMT"/>
            </a:endParaRPr>
          </a:p>
        </p:txBody>
      </p:sp>
      <p:sp>
        <p:nvSpPr>
          <p:cNvPr id="40" name="Triángulo isósceles 39">
            <a:extLst>
              <a:ext uri="{FF2B5EF4-FFF2-40B4-BE49-F238E27FC236}">
                <a16:creationId xmlns:a16="http://schemas.microsoft.com/office/drawing/2014/main" id="{14D14865-5241-4A0E-8AEA-8B3C287F44DD}"/>
              </a:ext>
            </a:extLst>
          </p:cNvPr>
          <p:cNvSpPr/>
          <p:nvPr/>
        </p:nvSpPr>
        <p:spPr>
          <a:xfrm rot="10800000">
            <a:off x="7053328" y="2903896"/>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41" name="Triángulo isósceles 40">
            <a:extLst>
              <a:ext uri="{FF2B5EF4-FFF2-40B4-BE49-F238E27FC236}">
                <a16:creationId xmlns:a16="http://schemas.microsoft.com/office/drawing/2014/main" id="{0B449664-CA6A-4796-A1CB-50F369CDEEB2}"/>
              </a:ext>
            </a:extLst>
          </p:cNvPr>
          <p:cNvSpPr/>
          <p:nvPr/>
        </p:nvSpPr>
        <p:spPr>
          <a:xfrm rot="10800000">
            <a:off x="7053327" y="3758286"/>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43" name="Rectángulo: esquina doblada 42">
            <a:extLst>
              <a:ext uri="{FF2B5EF4-FFF2-40B4-BE49-F238E27FC236}">
                <a16:creationId xmlns:a16="http://schemas.microsoft.com/office/drawing/2014/main" id="{A28DAE92-1A31-4F37-9E8D-566CE3170370}"/>
              </a:ext>
            </a:extLst>
          </p:cNvPr>
          <p:cNvSpPr/>
          <p:nvPr/>
        </p:nvSpPr>
        <p:spPr>
          <a:xfrm>
            <a:off x="6172683" y="5570756"/>
            <a:ext cx="2709782" cy="829655"/>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s-ES" sz="2400" dirty="0">
                <a:solidFill>
                  <a:srgbClr val="000000"/>
                </a:solidFill>
                <a:latin typeface="TimesNewRomanPSMT"/>
              </a:rPr>
              <a:t>Crecientes y desbordes</a:t>
            </a:r>
            <a:endParaRPr lang="es-AR" sz="2400" dirty="0">
              <a:solidFill>
                <a:srgbClr val="000000"/>
              </a:solidFill>
              <a:latin typeface="TimesNewRomanPSMT"/>
            </a:endParaRPr>
          </a:p>
        </p:txBody>
      </p:sp>
      <p:sp>
        <p:nvSpPr>
          <p:cNvPr id="45" name="Rectángulo: esquina doblada 44">
            <a:extLst>
              <a:ext uri="{FF2B5EF4-FFF2-40B4-BE49-F238E27FC236}">
                <a16:creationId xmlns:a16="http://schemas.microsoft.com/office/drawing/2014/main" id="{C4A0FAB5-4A4B-49C4-A909-5B046562AB81}"/>
              </a:ext>
            </a:extLst>
          </p:cNvPr>
          <p:cNvSpPr/>
          <p:nvPr/>
        </p:nvSpPr>
        <p:spPr>
          <a:xfrm>
            <a:off x="9159173" y="1878643"/>
            <a:ext cx="270760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marco Jurídico</a:t>
            </a:r>
          </a:p>
        </p:txBody>
      </p:sp>
      <p:sp>
        <p:nvSpPr>
          <p:cNvPr id="46" name="Rectángulo: esquina doblada 45">
            <a:extLst>
              <a:ext uri="{FF2B5EF4-FFF2-40B4-BE49-F238E27FC236}">
                <a16:creationId xmlns:a16="http://schemas.microsoft.com/office/drawing/2014/main" id="{1C875707-2EFE-4A46-8103-0CBD86E26DE9}"/>
              </a:ext>
            </a:extLst>
          </p:cNvPr>
          <p:cNvSpPr/>
          <p:nvPr/>
        </p:nvSpPr>
        <p:spPr>
          <a:xfrm>
            <a:off x="9161353" y="3244641"/>
            <a:ext cx="2709782" cy="57551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Legislación laboral</a:t>
            </a:r>
            <a:endParaRPr lang="es-AR" sz="2400" dirty="0">
              <a:solidFill>
                <a:srgbClr val="000000"/>
              </a:solidFill>
              <a:latin typeface="TimesNewRomanPSMT"/>
            </a:endParaRPr>
          </a:p>
        </p:txBody>
      </p:sp>
      <p:sp>
        <p:nvSpPr>
          <p:cNvPr id="47" name="Rectángulo: esquina doblada 46">
            <a:extLst>
              <a:ext uri="{FF2B5EF4-FFF2-40B4-BE49-F238E27FC236}">
                <a16:creationId xmlns:a16="http://schemas.microsoft.com/office/drawing/2014/main" id="{A77CF524-E97E-413A-AB3B-E8A8766728B9}"/>
              </a:ext>
            </a:extLst>
          </p:cNvPr>
          <p:cNvSpPr/>
          <p:nvPr/>
        </p:nvSpPr>
        <p:spPr>
          <a:xfrm>
            <a:off x="9159173" y="4970897"/>
            <a:ext cx="2709782" cy="561932"/>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Medioambiental</a:t>
            </a:r>
            <a:endParaRPr lang="es-AR" sz="2400" dirty="0">
              <a:solidFill>
                <a:srgbClr val="000000"/>
              </a:solidFill>
              <a:latin typeface="TimesNewRomanPSMT"/>
            </a:endParaRPr>
          </a:p>
        </p:txBody>
      </p:sp>
      <p:sp>
        <p:nvSpPr>
          <p:cNvPr id="48" name="Rectángulo: esquina doblada 47">
            <a:extLst>
              <a:ext uri="{FF2B5EF4-FFF2-40B4-BE49-F238E27FC236}">
                <a16:creationId xmlns:a16="http://schemas.microsoft.com/office/drawing/2014/main" id="{A60CADFC-D2B9-43E8-AD2D-CA0093A78E1D}"/>
              </a:ext>
            </a:extLst>
          </p:cNvPr>
          <p:cNvSpPr/>
          <p:nvPr/>
        </p:nvSpPr>
        <p:spPr>
          <a:xfrm>
            <a:off x="9159173" y="4093685"/>
            <a:ext cx="2709782" cy="541814"/>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dirty="0">
                <a:solidFill>
                  <a:srgbClr val="000000"/>
                </a:solidFill>
                <a:latin typeface="TimesNewRomanPSMT"/>
              </a:rPr>
              <a:t>Legislación del suelo </a:t>
            </a:r>
            <a:endParaRPr lang="es-AR" sz="2000" dirty="0">
              <a:solidFill>
                <a:srgbClr val="000000"/>
              </a:solidFill>
              <a:latin typeface="TimesNewRomanPSMT"/>
            </a:endParaRPr>
          </a:p>
        </p:txBody>
      </p:sp>
      <p:sp>
        <p:nvSpPr>
          <p:cNvPr id="49" name="Triángulo isósceles 48">
            <a:extLst>
              <a:ext uri="{FF2B5EF4-FFF2-40B4-BE49-F238E27FC236}">
                <a16:creationId xmlns:a16="http://schemas.microsoft.com/office/drawing/2014/main" id="{6D1C9683-DA40-480B-87CB-93A8658AEA34}"/>
              </a:ext>
            </a:extLst>
          </p:cNvPr>
          <p:cNvSpPr/>
          <p:nvPr/>
        </p:nvSpPr>
        <p:spPr>
          <a:xfrm rot="10800000">
            <a:off x="10039818" y="2903896"/>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0" name="Triángulo isósceles 49">
            <a:extLst>
              <a:ext uri="{FF2B5EF4-FFF2-40B4-BE49-F238E27FC236}">
                <a16:creationId xmlns:a16="http://schemas.microsoft.com/office/drawing/2014/main" id="{34F58636-56F5-4542-B86F-DC27D76224C5}"/>
              </a:ext>
            </a:extLst>
          </p:cNvPr>
          <p:cNvSpPr/>
          <p:nvPr/>
        </p:nvSpPr>
        <p:spPr>
          <a:xfrm rot="10800000">
            <a:off x="10039817" y="3758286"/>
            <a:ext cx="774042" cy="460975"/>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1" name="Triángulo isósceles 50">
            <a:extLst>
              <a:ext uri="{FF2B5EF4-FFF2-40B4-BE49-F238E27FC236}">
                <a16:creationId xmlns:a16="http://schemas.microsoft.com/office/drawing/2014/main" id="{9ED21A3C-8E93-4FCA-B080-E79DFFD9565D}"/>
              </a:ext>
            </a:extLst>
          </p:cNvPr>
          <p:cNvSpPr/>
          <p:nvPr/>
        </p:nvSpPr>
        <p:spPr>
          <a:xfrm rot="10800000">
            <a:off x="10030294" y="4574887"/>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2" name="Rectángulo: esquina doblada 51">
            <a:extLst>
              <a:ext uri="{FF2B5EF4-FFF2-40B4-BE49-F238E27FC236}">
                <a16:creationId xmlns:a16="http://schemas.microsoft.com/office/drawing/2014/main" id="{C0F1754C-9CA5-4E9C-B374-A1A079A413B2}"/>
              </a:ext>
            </a:extLst>
          </p:cNvPr>
          <p:cNvSpPr/>
          <p:nvPr/>
        </p:nvSpPr>
        <p:spPr>
          <a:xfrm>
            <a:off x="9159173" y="5910265"/>
            <a:ext cx="2709782" cy="49014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Burocratización</a:t>
            </a:r>
            <a:endParaRPr lang="es-AR" sz="2400" dirty="0">
              <a:solidFill>
                <a:srgbClr val="000000"/>
              </a:solidFill>
              <a:latin typeface="TimesNewRomanPSMT"/>
            </a:endParaRPr>
          </a:p>
        </p:txBody>
      </p:sp>
      <p:sp>
        <p:nvSpPr>
          <p:cNvPr id="53" name="Triángulo isósceles 52">
            <a:extLst>
              <a:ext uri="{FF2B5EF4-FFF2-40B4-BE49-F238E27FC236}">
                <a16:creationId xmlns:a16="http://schemas.microsoft.com/office/drawing/2014/main" id="{EE1353A4-6F63-4ED0-8B04-0B687992B647}"/>
              </a:ext>
            </a:extLst>
          </p:cNvPr>
          <p:cNvSpPr/>
          <p:nvPr/>
        </p:nvSpPr>
        <p:spPr>
          <a:xfrm rot="10800000">
            <a:off x="10030294" y="5496709"/>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4" name="Rectángulo: esquina doblada 53">
            <a:extLst>
              <a:ext uri="{FF2B5EF4-FFF2-40B4-BE49-F238E27FC236}">
                <a16:creationId xmlns:a16="http://schemas.microsoft.com/office/drawing/2014/main" id="{D2E8CFCE-2FFC-4EE8-B6D9-B689491A446B}"/>
              </a:ext>
            </a:extLst>
          </p:cNvPr>
          <p:cNvSpPr/>
          <p:nvPr/>
        </p:nvSpPr>
        <p:spPr>
          <a:xfrm>
            <a:off x="197523" y="3244641"/>
            <a:ext cx="2709782" cy="57551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Energía</a:t>
            </a:r>
            <a:endParaRPr lang="es-AR" sz="2400" dirty="0">
              <a:solidFill>
                <a:srgbClr val="000000"/>
              </a:solidFill>
              <a:latin typeface="TimesNewRomanPSMT"/>
            </a:endParaRPr>
          </a:p>
        </p:txBody>
      </p:sp>
      <p:sp>
        <p:nvSpPr>
          <p:cNvPr id="55" name="Rectángulo: esquina doblada 54">
            <a:extLst>
              <a:ext uri="{FF2B5EF4-FFF2-40B4-BE49-F238E27FC236}">
                <a16:creationId xmlns:a16="http://schemas.microsoft.com/office/drawing/2014/main" id="{D6C78387-7AFC-40C9-AB4D-E77E6650C552}"/>
              </a:ext>
            </a:extLst>
          </p:cNvPr>
          <p:cNvSpPr/>
          <p:nvPr/>
        </p:nvSpPr>
        <p:spPr>
          <a:xfrm>
            <a:off x="195343" y="4970897"/>
            <a:ext cx="2709782" cy="561932"/>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Telefonía</a:t>
            </a:r>
            <a:endParaRPr lang="es-AR" sz="2400" dirty="0">
              <a:solidFill>
                <a:srgbClr val="000000"/>
              </a:solidFill>
              <a:latin typeface="TimesNewRomanPSMT"/>
            </a:endParaRPr>
          </a:p>
        </p:txBody>
      </p:sp>
      <p:sp>
        <p:nvSpPr>
          <p:cNvPr id="56" name="Rectángulo: esquina doblada 55">
            <a:extLst>
              <a:ext uri="{FF2B5EF4-FFF2-40B4-BE49-F238E27FC236}">
                <a16:creationId xmlns:a16="http://schemas.microsoft.com/office/drawing/2014/main" id="{A681CFDD-2A83-42C7-8AC8-F8BE82571CBC}"/>
              </a:ext>
            </a:extLst>
          </p:cNvPr>
          <p:cNvSpPr/>
          <p:nvPr/>
        </p:nvSpPr>
        <p:spPr>
          <a:xfrm>
            <a:off x="195343" y="4093685"/>
            <a:ext cx="2709782" cy="541814"/>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Agua - Gas </a:t>
            </a:r>
            <a:endParaRPr lang="es-AR" sz="2400" dirty="0">
              <a:solidFill>
                <a:srgbClr val="000000"/>
              </a:solidFill>
              <a:latin typeface="TimesNewRomanPSMT"/>
            </a:endParaRPr>
          </a:p>
        </p:txBody>
      </p:sp>
      <p:sp>
        <p:nvSpPr>
          <p:cNvPr id="57" name="Triángulo isósceles 56">
            <a:extLst>
              <a:ext uri="{FF2B5EF4-FFF2-40B4-BE49-F238E27FC236}">
                <a16:creationId xmlns:a16="http://schemas.microsoft.com/office/drawing/2014/main" id="{508051CF-FAF0-4100-A70F-33C9D25523D4}"/>
              </a:ext>
            </a:extLst>
          </p:cNvPr>
          <p:cNvSpPr/>
          <p:nvPr/>
        </p:nvSpPr>
        <p:spPr>
          <a:xfrm rot="10800000">
            <a:off x="1075988" y="2903896"/>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8" name="Rectángulo: esquina doblada 57">
            <a:extLst>
              <a:ext uri="{FF2B5EF4-FFF2-40B4-BE49-F238E27FC236}">
                <a16:creationId xmlns:a16="http://schemas.microsoft.com/office/drawing/2014/main" id="{B5A92707-BD0B-4458-A3B8-C9053BC2BFDA}"/>
              </a:ext>
            </a:extLst>
          </p:cNvPr>
          <p:cNvSpPr/>
          <p:nvPr/>
        </p:nvSpPr>
        <p:spPr>
          <a:xfrm>
            <a:off x="195343" y="5910265"/>
            <a:ext cx="2709782" cy="49014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Internet</a:t>
            </a:r>
            <a:endParaRPr lang="es-AR" sz="2400" dirty="0">
              <a:solidFill>
                <a:srgbClr val="000000"/>
              </a:solidFill>
              <a:latin typeface="TimesNewRomanPSMT"/>
            </a:endParaRPr>
          </a:p>
        </p:txBody>
      </p:sp>
      <p:sp>
        <p:nvSpPr>
          <p:cNvPr id="59" name="Triángulo isósceles 58">
            <a:extLst>
              <a:ext uri="{FF2B5EF4-FFF2-40B4-BE49-F238E27FC236}">
                <a16:creationId xmlns:a16="http://schemas.microsoft.com/office/drawing/2014/main" id="{A0B33120-0D56-443D-BA22-A970DC44C4CB}"/>
              </a:ext>
            </a:extLst>
          </p:cNvPr>
          <p:cNvSpPr/>
          <p:nvPr/>
        </p:nvSpPr>
        <p:spPr>
          <a:xfrm rot="10800000">
            <a:off x="1075987" y="3758286"/>
            <a:ext cx="774042" cy="460975"/>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60" name="Triángulo isósceles 59">
            <a:extLst>
              <a:ext uri="{FF2B5EF4-FFF2-40B4-BE49-F238E27FC236}">
                <a16:creationId xmlns:a16="http://schemas.microsoft.com/office/drawing/2014/main" id="{50E09261-39BB-48F9-8C0C-CE6F654778A1}"/>
              </a:ext>
            </a:extLst>
          </p:cNvPr>
          <p:cNvSpPr/>
          <p:nvPr/>
        </p:nvSpPr>
        <p:spPr>
          <a:xfrm rot="10800000">
            <a:off x="1066464" y="4574887"/>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61" name="Triángulo isósceles 60">
            <a:extLst>
              <a:ext uri="{FF2B5EF4-FFF2-40B4-BE49-F238E27FC236}">
                <a16:creationId xmlns:a16="http://schemas.microsoft.com/office/drawing/2014/main" id="{25F51BFE-0EFB-4211-8ACE-B4B50A591E9A}"/>
              </a:ext>
            </a:extLst>
          </p:cNvPr>
          <p:cNvSpPr/>
          <p:nvPr/>
        </p:nvSpPr>
        <p:spPr>
          <a:xfrm rot="10800000">
            <a:off x="1066464" y="5496709"/>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62" name="Rectángulo: esquina doblada 61">
            <a:extLst>
              <a:ext uri="{FF2B5EF4-FFF2-40B4-BE49-F238E27FC236}">
                <a16:creationId xmlns:a16="http://schemas.microsoft.com/office/drawing/2014/main" id="{FB9AA545-EB30-4C5F-A5B8-E5781F3BA762}"/>
              </a:ext>
            </a:extLst>
          </p:cNvPr>
          <p:cNvSpPr/>
          <p:nvPr/>
        </p:nvSpPr>
        <p:spPr>
          <a:xfrm>
            <a:off x="3179653" y="3151487"/>
            <a:ext cx="2709782" cy="57551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Educación - Salud</a:t>
            </a:r>
            <a:endParaRPr lang="es-AR" sz="2400" dirty="0">
              <a:solidFill>
                <a:srgbClr val="000000"/>
              </a:solidFill>
              <a:latin typeface="TimesNewRomanPSMT"/>
            </a:endParaRPr>
          </a:p>
        </p:txBody>
      </p:sp>
      <p:sp>
        <p:nvSpPr>
          <p:cNvPr id="63" name="Rectángulo: esquina doblada 62">
            <a:extLst>
              <a:ext uri="{FF2B5EF4-FFF2-40B4-BE49-F238E27FC236}">
                <a16:creationId xmlns:a16="http://schemas.microsoft.com/office/drawing/2014/main" id="{BD5C4934-27D9-4529-BAD5-1671E1F1D92A}"/>
              </a:ext>
            </a:extLst>
          </p:cNvPr>
          <p:cNvSpPr/>
          <p:nvPr/>
        </p:nvSpPr>
        <p:spPr>
          <a:xfrm>
            <a:off x="3179653" y="4871157"/>
            <a:ext cx="2709782" cy="890738"/>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s-ES" sz="2400" dirty="0">
                <a:solidFill>
                  <a:srgbClr val="000000"/>
                </a:solidFill>
                <a:latin typeface="TimesNewRomanPSMT"/>
              </a:rPr>
              <a:t>Actividades culturales - Ocio</a:t>
            </a:r>
            <a:endParaRPr lang="es-AR" sz="2400" dirty="0">
              <a:solidFill>
                <a:srgbClr val="000000"/>
              </a:solidFill>
              <a:latin typeface="TimesNewRomanPSMT"/>
            </a:endParaRPr>
          </a:p>
        </p:txBody>
      </p:sp>
      <p:sp>
        <p:nvSpPr>
          <p:cNvPr id="64" name="Rectángulo: esquina doblada 63">
            <a:extLst>
              <a:ext uri="{FF2B5EF4-FFF2-40B4-BE49-F238E27FC236}">
                <a16:creationId xmlns:a16="http://schemas.microsoft.com/office/drawing/2014/main" id="{577205E8-E9B5-438D-B426-A9C05F63C125}"/>
              </a:ext>
            </a:extLst>
          </p:cNvPr>
          <p:cNvSpPr/>
          <p:nvPr/>
        </p:nvSpPr>
        <p:spPr>
          <a:xfrm>
            <a:off x="3179653" y="3820157"/>
            <a:ext cx="2709782" cy="91274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Costo de vida Transporte público</a:t>
            </a:r>
            <a:endParaRPr lang="es-AR" sz="2400" dirty="0">
              <a:solidFill>
                <a:srgbClr val="000000"/>
              </a:solidFill>
              <a:latin typeface="TimesNewRomanPSMT"/>
            </a:endParaRPr>
          </a:p>
        </p:txBody>
      </p:sp>
      <p:sp>
        <p:nvSpPr>
          <p:cNvPr id="66" name="Rectángulo: esquina doblada 65">
            <a:extLst>
              <a:ext uri="{FF2B5EF4-FFF2-40B4-BE49-F238E27FC236}">
                <a16:creationId xmlns:a16="http://schemas.microsoft.com/office/drawing/2014/main" id="{C24E1472-46C2-4628-9077-6CD9DDA48A8B}"/>
              </a:ext>
            </a:extLst>
          </p:cNvPr>
          <p:cNvSpPr/>
          <p:nvPr/>
        </p:nvSpPr>
        <p:spPr>
          <a:xfrm>
            <a:off x="3179653" y="5910265"/>
            <a:ext cx="2709782" cy="49014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Criminalidad</a:t>
            </a:r>
            <a:endParaRPr lang="es-AR" sz="2400" dirty="0">
              <a:solidFill>
                <a:srgbClr val="000000"/>
              </a:solidFill>
              <a:latin typeface="TimesNewRomanPSMT"/>
            </a:endParaRPr>
          </a:p>
        </p:txBody>
      </p:sp>
      <p:sp>
        <p:nvSpPr>
          <p:cNvPr id="68" name="Triángulo isósceles 67">
            <a:extLst>
              <a:ext uri="{FF2B5EF4-FFF2-40B4-BE49-F238E27FC236}">
                <a16:creationId xmlns:a16="http://schemas.microsoft.com/office/drawing/2014/main" id="{530EC72C-9374-46A1-8C8D-BBD8A04AEDB2}"/>
              </a:ext>
            </a:extLst>
          </p:cNvPr>
          <p:cNvSpPr/>
          <p:nvPr/>
        </p:nvSpPr>
        <p:spPr>
          <a:xfrm rot="10800000">
            <a:off x="4086050" y="4633963"/>
            <a:ext cx="722534" cy="302956"/>
          </a:xfrm>
          <a:prstGeom prst="triangle">
            <a:avLst>
              <a:gd name="adj" fmla="val 4868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70" name="Triángulo isósceles 69">
            <a:extLst>
              <a:ext uri="{FF2B5EF4-FFF2-40B4-BE49-F238E27FC236}">
                <a16:creationId xmlns:a16="http://schemas.microsoft.com/office/drawing/2014/main" id="{8A4E1290-1085-48ED-A45C-BB4CB8490723}"/>
              </a:ext>
            </a:extLst>
          </p:cNvPr>
          <p:cNvSpPr/>
          <p:nvPr/>
        </p:nvSpPr>
        <p:spPr>
          <a:xfrm rot="10800000">
            <a:off x="4086050" y="3615580"/>
            <a:ext cx="722534" cy="30295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71" name="Triángulo isósceles 70">
            <a:extLst>
              <a:ext uri="{FF2B5EF4-FFF2-40B4-BE49-F238E27FC236}">
                <a16:creationId xmlns:a16="http://schemas.microsoft.com/office/drawing/2014/main" id="{4A31836C-25DF-43CA-9CE1-01DCF9C0958A}"/>
              </a:ext>
            </a:extLst>
          </p:cNvPr>
          <p:cNvSpPr/>
          <p:nvPr/>
        </p:nvSpPr>
        <p:spPr>
          <a:xfrm rot="10800000">
            <a:off x="4086050" y="2917871"/>
            <a:ext cx="722534" cy="30295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72" name="Triángulo isósceles 71">
            <a:extLst>
              <a:ext uri="{FF2B5EF4-FFF2-40B4-BE49-F238E27FC236}">
                <a16:creationId xmlns:a16="http://schemas.microsoft.com/office/drawing/2014/main" id="{94FCB4A1-658A-4B6E-ABEE-0D3D53A0BA69}"/>
              </a:ext>
            </a:extLst>
          </p:cNvPr>
          <p:cNvSpPr/>
          <p:nvPr/>
        </p:nvSpPr>
        <p:spPr>
          <a:xfrm rot="10800000">
            <a:off x="4086050" y="5671962"/>
            <a:ext cx="722534" cy="302956"/>
          </a:xfrm>
          <a:prstGeom prst="triangle">
            <a:avLst>
              <a:gd name="adj" fmla="val 4868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73" name="Triángulo isósceles 72">
            <a:extLst>
              <a:ext uri="{FF2B5EF4-FFF2-40B4-BE49-F238E27FC236}">
                <a16:creationId xmlns:a16="http://schemas.microsoft.com/office/drawing/2014/main" id="{5BD21AB0-69AC-4D2C-A3AD-C282FAE9990A}"/>
              </a:ext>
            </a:extLst>
          </p:cNvPr>
          <p:cNvSpPr/>
          <p:nvPr/>
        </p:nvSpPr>
        <p:spPr>
          <a:xfrm rot="10800000">
            <a:off x="7104835" y="5395901"/>
            <a:ext cx="722534" cy="30295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74" name="Triángulo isósceles 73">
            <a:extLst>
              <a:ext uri="{FF2B5EF4-FFF2-40B4-BE49-F238E27FC236}">
                <a16:creationId xmlns:a16="http://schemas.microsoft.com/office/drawing/2014/main" id="{12BAD7D0-53BA-49DB-9D05-7CBB5FA3737E}"/>
              </a:ext>
            </a:extLst>
          </p:cNvPr>
          <p:cNvSpPr/>
          <p:nvPr/>
        </p:nvSpPr>
        <p:spPr>
          <a:xfrm rot="10800000">
            <a:off x="7104835" y="4591776"/>
            <a:ext cx="722534" cy="30295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76837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Effect transition="in" filter="fade">
                                      <p:cBhvr>
                                        <p:cTn id="27" dur="500"/>
                                        <p:tgtEl>
                                          <p:spTgt spid="54"/>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animEffect transition="in" filter="fade">
                                      <p:cBhvr>
                                        <p:cTn id="57" dur="500"/>
                                        <p:tgtEl>
                                          <p:spTgt spid="59"/>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62"/>
                                        </p:tgtEl>
                                        <p:attrNameLst>
                                          <p:attrName>style.visibility</p:attrName>
                                        </p:attrNameLst>
                                      </p:cBhvr>
                                      <p:to>
                                        <p:strVal val="visible"/>
                                      </p:to>
                                    </p:set>
                                    <p:anim calcmode="lin" valueType="num">
                                      <p:cBhvr>
                                        <p:cTn id="80" dur="500" fill="hold"/>
                                        <p:tgtEl>
                                          <p:spTgt spid="62"/>
                                        </p:tgtEl>
                                        <p:attrNameLst>
                                          <p:attrName>ppt_w</p:attrName>
                                        </p:attrNameLst>
                                      </p:cBhvr>
                                      <p:tavLst>
                                        <p:tav tm="0">
                                          <p:val>
                                            <p:fltVal val="0"/>
                                          </p:val>
                                        </p:tav>
                                        <p:tav tm="100000">
                                          <p:val>
                                            <p:strVal val="#ppt_w"/>
                                          </p:val>
                                        </p:tav>
                                      </p:tavLst>
                                    </p:anim>
                                    <p:anim calcmode="lin" valueType="num">
                                      <p:cBhvr>
                                        <p:cTn id="81" dur="500" fill="hold"/>
                                        <p:tgtEl>
                                          <p:spTgt spid="62"/>
                                        </p:tgtEl>
                                        <p:attrNameLst>
                                          <p:attrName>ppt_h</p:attrName>
                                        </p:attrNameLst>
                                      </p:cBhvr>
                                      <p:tavLst>
                                        <p:tav tm="0">
                                          <p:val>
                                            <p:fltVal val="0"/>
                                          </p:val>
                                        </p:tav>
                                        <p:tav tm="100000">
                                          <p:val>
                                            <p:strVal val="#ppt_h"/>
                                          </p:val>
                                        </p:tav>
                                      </p:tavLst>
                                    </p:anim>
                                    <p:animEffect transition="in" filter="fade">
                                      <p:cBhvr>
                                        <p:cTn id="82" dur="500"/>
                                        <p:tgtEl>
                                          <p:spTgt spid="62"/>
                                        </p:tgtEl>
                                      </p:cBhvr>
                                    </p:animEffect>
                                  </p:childTnLst>
                                </p:cTn>
                              </p:par>
                            </p:childTnLst>
                          </p:cTn>
                        </p:par>
                        <p:par>
                          <p:cTn id="83" fill="hold">
                            <p:stCondLst>
                              <p:cond delay="100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1500"/>
                            </p:stCondLst>
                            <p:childTnLst>
                              <p:par>
                                <p:cTn id="90" presetID="53" presetClass="entr" presetSubtype="16"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Effect transition="in" filter="fade">
                                      <p:cBhvr>
                                        <p:cTn id="94" dur="500"/>
                                        <p:tgtEl>
                                          <p:spTgt spid="64"/>
                                        </p:tgtEl>
                                      </p:cBhvr>
                                    </p:animEffect>
                                  </p:childTnLst>
                                </p:cTn>
                              </p:par>
                            </p:childTnLst>
                          </p:cTn>
                        </p:par>
                        <p:par>
                          <p:cTn id="95" fill="hold">
                            <p:stCondLst>
                              <p:cond delay="2000"/>
                            </p:stCondLst>
                            <p:childTnLst>
                              <p:par>
                                <p:cTn id="96" presetID="53" presetClass="entr" presetSubtype="16"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p:cTn id="98" dur="500" fill="hold"/>
                                        <p:tgtEl>
                                          <p:spTgt spid="66"/>
                                        </p:tgtEl>
                                        <p:attrNameLst>
                                          <p:attrName>ppt_w</p:attrName>
                                        </p:attrNameLst>
                                      </p:cBhvr>
                                      <p:tavLst>
                                        <p:tav tm="0">
                                          <p:val>
                                            <p:fltVal val="0"/>
                                          </p:val>
                                        </p:tav>
                                        <p:tav tm="100000">
                                          <p:val>
                                            <p:strVal val="#ppt_w"/>
                                          </p:val>
                                        </p:tav>
                                      </p:tavLst>
                                    </p:anim>
                                    <p:anim calcmode="lin" valueType="num">
                                      <p:cBhvr>
                                        <p:cTn id="99" dur="500" fill="hold"/>
                                        <p:tgtEl>
                                          <p:spTgt spid="66"/>
                                        </p:tgtEl>
                                        <p:attrNameLst>
                                          <p:attrName>ppt_h</p:attrName>
                                        </p:attrNameLst>
                                      </p:cBhvr>
                                      <p:tavLst>
                                        <p:tav tm="0">
                                          <p:val>
                                            <p:fltVal val="0"/>
                                          </p:val>
                                        </p:tav>
                                        <p:tav tm="100000">
                                          <p:val>
                                            <p:strVal val="#ppt_h"/>
                                          </p:val>
                                        </p:tav>
                                      </p:tavLst>
                                    </p:anim>
                                    <p:animEffect transition="in" filter="fade">
                                      <p:cBhvr>
                                        <p:cTn id="100" dur="500"/>
                                        <p:tgtEl>
                                          <p:spTgt spid="66"/>
                                        </p:tgtEl>
                                      </p:cBhvr>
                                    </p:animEffect>
                                  </p:childTnLst>
                                </p:cTn>
                              </p:par>
                            </p:childTnLst>
                          </p:cTn>
                        </p:par>
                        <p:par>
                          <p:cTn id="101" fill="hold">
                            <p:stCondLst>
                              <p:cond delay="2500"/>
                            </p:stCondLst>
                            <p:childTnLst>
                              <p:par>
                                <p:cTn id="102" presetID="53" presetClass="entr" presetSubtype="16" fill="hold" grpId="0" nodeType="afterEffect">
                                  <p:stCondLst>
                                    <p:cond delay="0"/>
                                  </p:stCondLst>
                                  <p:childTnLst>
                                    <p:set>
                                      <p:cBhvr>
                                        <p:cTn id="103" dur="1" fill="hold">
                                          <p:stCondLst>
                                            <p:cond delay="0"/>
                                          </p:stCondLst>
                                        </p:cTn>
                                        <p:tgtEl>
                                          <p:spTgt spid="68"/>
                                        </p:tgtEl>
                                        <p:attrNameLst>
                                          <p:attrName>style.visibility</p:attrName>
                                        </p:attrNameLst>
                                      </p:cBhvr>
                                      <p:to>
                                        <p:strVal val="visible"/>
                                      </p:to>
                                    </p:set>
                                    <p:anim calcmode="lin" valueType="num">
                                      <p:cBhvr>
                                        <p:cTn id="104" dur="500" fill="hold"/>
                                        <p:tgtEl>
                                          <p:spTgt spid="68"/>
                                        </p:tgtEl>
                                        <p:attrNameLst>
                                          <p:attrName>ppt_w</p:attrName>
                                        </p:attrNameLst>
                                      </p:cBhvr>
                                      <p:tavLst>
                                        <p:tav tm="0">
                                          <p:val>
                                            <p:fltVal val="0"/>
                                          </p:val>
                                        </p:tav>
                                        <p:tav tm="100000">
                                          <p:val>
                                            <p:strVal val="#ppt_w"/>
                                          </p:val>
                                        </p:tav>
                                      </p:tavLst>
                                    </p:anim>
                                    <p:anim calcmode="lin" valueType="num">
                                      <p:cBhvr>
                                        <p:cTn id="105" dur="500" fill="hold"/>
                                        <p:tgtEl>
                                          <p:spTgt spid="68"/>
                                        </p:tgtEl>
                                        <p:attrNameLst>
                                          <p:attrName>ppt_h</p:attrName>
                                        </p:attrNameLst>
                                      </p:cBhvr>
                                      <p:tavLst>
                                        <p:tav tm="0">
                                          <p:val>
                                            <p:fltVal val="0"/>
                                          </p:val>
                                        </p:tav>
                                        <p:tav tm="100000">
                                          <p:val>
                                            <p:strVal val="#ppt_h"/>
                                          </p:val>
                                        </p:tav>
                                      </p:tavLst>
                                    </p:anim>
                                    <p:animEffect transition="in" filter="fade">
                                      <p:cBhvr>
                                        <p:cTn id="106" dur="500"/>
                                        <p:tgtEl>
                                          <p:spTgt spid="68"/>
                                        </p:tgtEl>
                                      </p:cBhvr>
                                    </p:animEffect>
                                  </p:childTnLst>
                                </p:cTn>
                              </p:par>
                            </p:childTnLst>
                          </p:cTn>
                        </p:par>
                        <p:par>
                          <p:cTn id="107" fill="hold">
                            <p:stCondLst>
                              <p:cond delay="30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childTnLst>
                          </p:cTn>
                        </p:par>
                        <p:par>
                          <p:cTn id="113" fill="hold">
                            <p:stCondLst>
                              <p:cond delay="3500"/>
                            </p:stCondLst>
                            <p:childTnLst>
                              <p:par>
                                <p:cTn id="114" presetID="53" presetClass="entr" presetSubtype="16" fill="hold" grpId="0" nodeType="afterEffect">
                                  <p:stCondLst>
                                    <p:cond delay="0"/>
                                  </p:stCondLst>
                                  <p:childTnLst>
                                    <p:set>
                                      <p:cBhvr>
                                        <p:cTn id="115" dur="1" fill="hold">
                                          <p:stCondLst>
                                            <p:cond delay="0"/>
                                          </p:stCondLst>
                                        </p:cTn>
                                        <p:tgtEl>
                                          <p:spTgt spid="71"/>
                                        </p:tgtEl>
                                        <p:attrNameLst>
                                          <p:attrName>style.visibility</p:attrName>
                                        </p:attrNameLst>
                                      </p:cBhvr>
                                      <p:to>
                                        <p:strVal val="visible"/>
                                      </p:to>
                                    </p:set>
                                    <p:anim calcmode="lin" valueType="num">
                                      <p:cBhvr>
                                        <p:cTn id="116" dur="500" fill="hold"/>
                                        <p:tgtEl>
                                          <p:spTgt spid="71"/>
                                        </p:tgtEl>
                                        <p:attrNameLst>
                                          <p:attrName>ppt_w</p:attrName>
                                        </p:attrNameLst>
                                      </p:cBhvr>
                                      <p:tavLst>
                                        <p:tav tm="0">
                                          <p:val>
                                            <p:fltVal val="0"/>
                                          </p:val>
                                        </p:tav>
                                        <p:tav tm="100000">
                                          <p:val>
                                            <p:strVal val="#ppt_w"/>
                                          </p:val>
                                        </p:tav>
                                      </p:tavLst>
                                    </p:anim>
                                    <p:anim calcmode="lin" valueType="num">
                                      <p:cBhvr>
                                        <p:cTn id="117" dur="500" fill="hold"/>
                                        <p:tgtEl>
                                          <p:spTgt spid="71"/>
                                        </p:tgtEl>
                                        <p:attrNameLst>
                                          <p:attrName>ppt_h</p:attrName>
                                        </p:attrNameLst>
                                      </p:cBhvr>
                                      <p:tavLst>
                                        <p:tav tm="0">
                                          <p:val>
                                            <p:fltVal val="0"/>
                                          </p:val>
                                        </p:tav>
                                        <p:tav tm="100000">
                                          <p:val>
                                            <p:strVal val="#ppt_h"/>
                                          </p:val>
                                        </p:tav>
                                      </p:tavLst>
                                    </p:anim>
                                    <p:animEffect transition="in" filter="fade">
                                      <p:cBhvr>
                                        <p:cTn id="118" dur="500"/>
                                        <p:tgtEl>
                                          <p:spTgt spid="71"/>
                                        </p:tgtEl>
                                      </p:cBhvr>
                                    </p:animEffect>
                                  </p:childTnLst>
                                </p:cTn>
                              </p:par>
                            </p:childTnLst>
                          </p:cTn>
                        </p:par>
                        <p:par>
                          <p:cTn id="119" fill="hold">
                            <p:stCondLst>
                              <p:cond delay="40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36"/>
                                        </p:tgtEl>
                                        <p:attrNameLst>
                                          <p:attrName>style.visibility</p:attrName>
                                        </p:attrNameLst>
                                      </p:cBhvr>
                                      <p:to>
                                        <p:strVal val="visible"/>
                                      </p:to>
                                    </p:set>
                                    <p:anim calcmode="lin" valueType="num">
                                      <p:cBhvr>
                                        <p:cTn id="129" dur="500" fill="hold"/>
                                        <p:tgtEl>
                                          <p:spTgt spid="36"/>
                                        </p:tgtEl>
                                        <p:attrNameLst>
                                          <p:attrName>ppt_w</p:attrName>
                                        </p:attrNameLst>
                                      </p:cBhvr>
                                      <p:tavLst>
                                        <p:tav tm="0">
                                          <p:val>
                                            <p:fltVal val="0"/>
                                          </p:val>
                                        </p:tav>
                                        <p:tav tm="100000">
                                          <p:val>
                                            <p:strVal val="#ppt_w"/>
                                          </p:val>
                                        </p:tav>
                                      </p:tavLst>
                                    </p:anim>
                                    <p:anim calcmode="lin" valueType="num">
                                      <p:cBhvr>
                                        <p:cTn id="130" dur="500" fill="hold"/>
                                        <p:tgtEl>
                                          <p:spTgt spid="36"/>
                                        </p:tgtEl>
                                        <p:attrNameLst>
                                          <p:attrName>ppt_h</p:attrName>
                                        </p:attrNameLst>
                                      </p:cBhvr>
                                      <p:tavLst>
                                        <p:tav tm="0">
                                          <p:val>
                                            <p:fltVal val="0"/>
                                          </p:val>
                                        </p:tav>
                                        <p:tav tm="100000">
                                          <p:val>
                                            <p:strVal val="#ppt_h"/>
                                          </p:val>
                                        </p:tav>
                                      </p:tavLst>
                                    </p:anim>
                                    <p:animEffect transition="in" filter="fade">
                                      <p:cBhvr>
                                        <p:cTn id="131" dur="500"/>
                                        <p:tgtEl>
                                          <p:spTgt spid="36"/>
                                        </p:tgtEl>
                                      </p:cBhvr>
                                    </p:animEffect>
                                  </p:childTnLst>
                                </p:cTn>
                              </p:par>
                            </p:childTnLst>
                          </p:cTn>
                        </p:par>
                        <p:par>
                          <p:cTn id="132" fill="hold">
                            <p:stCondLst>
                              <p:cond delay="500"/>
                            </p:stCondLst>
                            <p:childTnLst>
                              <p:par>
                                <p:cTn id="133" presetID="53" presetClass="entr" presetSubtype="16"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000"/>
                            </p:stCondLst>
                            <p:childTnLst>
                              <p:par>
                                <p:cTn id="139" presetID="53" presetClass="entr" presetSubtype="16" fill="hold" grpId="0" nodeType="afterEffect">
                                  <p:stCondLst>
                                    <p:cond delay="0"/>
                                  </p:stCondLst>
                                  <p:childTnLst>
                                    <p:set>
                                      <p:cBhvr>
                                        <p:cTn id="140" dur="1" fill="hold">
                                          <p:stCondLst>
                                            <p:cond delay="0"/>
                                          </p:stCondLst>
                                        </p:cTn>
                                        <p:tgtEl>
                                          <p:spTgt spid="38"/>
                                        </p:tgtEl>
                                        <p:attrNameLst>
                                          <p:attrName>style.visibility</p:attrName>
                                        </p:attrNameLst>
                                      </p:cBhvr>
                                      <p:to>
                                        <p:strVal val="visible"/>
                                      </p:to>
                                    </p:set>
                                    <p:anim calcmode="lin" valueType="num">
                                      <p:cBhvr>
                                        <p:cTn id="141" dur="500" fill="hold"/>
                                        <p:tgtEl>
                                          <p:spTgt spid="38"/>
                                        </p:tgtEl>
                                        <p:attrNameLst>
                                          <p:attrName>ppt_w</p:attrName>
                                        </p:attrNameLst>
                                      </p:cBhvr>
                                      <p:tavLst>
                                        <p:tav tm="0">
                                          <p:val>
                                            <p:fltVal val="0"/>
                                          </p:val>
                                        </p:tav>
                                        <p:tav tm="100000">
                                          <p:val>
                                            <p:strVal val="#ppt_w"/>
                                          </p:val>
                                        </p:tav>
                                      </p:tavLst>
                                    </p:anim>
                                    <p:anim calcmode="lin" valueType="num">
                                      <p:cBhvr>
                                        <p:cTn id="142" dur="500" fill="hold"/>
                                        <p:tgtEl>
                                          <p:spTgt spid="38"/>
                                        </p:tgtEl>
                                        <p:attrNameLst>
                                          <p:attrName>ppt_h</p:attrName>
                                        </p:attrNameLst>
                                      </p:cBhvr>
                                      <p:tavLst>
                                        <p:tav tm="0">
                                          <p:val>
                                            <p:fltVal val="0"/>
                                          </p:val>
                                        </p:tav>
                                        <p:tav tm="100000">
                                          <p:val>
                                            <p:strVal val="#ppt_h"/>
                                          </p:val>
                                        </p:tav>
                                      </p:tavLst>
                                    </p:anim>
                                    <p:animEffect transition="in" filter="fade">
                                      <p:cBhvr>
                                        <p:cTn id="143" dur="500"/>
                                        <p:tgtEl>
                                          <p:spTgt spid="38"/>
                                        </p:tgtEl>
                                      </p:cBhvr>
                                    </p:animEffect>
                                  </p:childTnLst>
                                </p:cTn>
                              </p:par>
                            </p:childTnLst>
                          </p:cTn>
                        </p:par>
                        <p:par>
                          <p:cTn id="144" fill="hold">
                            <p:stCondLst>
                              <p:cond delay="1500"/>
                            </p:stCondLst>
                            <p:childTnLst>
                              <p:par>
                                <p:cTn id="145" presetID="53" presetClass="entr" presetSubtype="16"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 calcmode="lin" valueType="num">
                                      <p:cBhvr>
                                        <p:cTn id="147" dur="500" fill="hold"/>
                                        <p:tgtEl>
                                          <p:spTgt spid="39"/>
                                        </p:tgtEl>
                                        <p:attrNameLst>
                                          <p:attrName>ppt_w</p:attrName>
                                        </p:attrNameLst>
                                      </p:cBhvr>
                                      <p:tavLst>
                                        <p:tav tm="0">
                                          <p:val>
                                            <p:fltVal val="0"/>
                                          </p:val>
                                        </p:tav>
                                        <p:tav tm="100000">
                                          <p:val>
                                            <p:strVal val="#ppt_w"/>
                                          </p:val>
                                        </p:tav>
                                      </p:tavLst>
                                    </p:anim>
                                    <p:anim calcmode="lin" valueType="num">
                                      <p:cBhvr>
                                        <p:cTn id="148" dur="500" fill="hold"/>
                                        <p:tgtEl>
                                          <p:spTgt spid="39"/>
                                        </p:tgtEl>
                                        <p:attrNameLst>
                                          <p:attrName>ppt_h</p:attrName>
                                        </p:attrNameLst>
                                      </p:cBhvr>
                                      <p:tavLst>
                                        <p:tav tm="0">
                                          <p:val>
                                            <p:fltVal val="0"/>
                                          </p:val>
                                        </p:tav>
                                        <p:tav tm="100000">
                                          <p:val>
                                            <p:strVal val="#ppt_h"/>
                                          </p:val>
                                        </p:tav>
                                      </p:tavLst>
                                    </p:anim>
                                    <p:animEffect transition="in" filter="fade">
                                      <p:cBhvr>
                                        <p:cTn id="149" dur="500"/>
                                        <p:tgtEl>
                                          <p:spTgt spid="39"/>
                                        </p:tgtEl>
                                      </p:cBhvr>
                                    </p:animEffect>
                                  </p:childTnLst>
                                </p:cTn>
                              </p:par>
                            </p:childTnLst>
                          </p:cTn>
                        </p:par>
                        <p:par>
                          <p:cTn id="150" fill="hold">
                            <p:stCondLst>
                              <p:cond delay="2000"/>
                            </p:stCondLst>
                            <p:childTnLst>
                              <p:par>
                                <p:cTn id="151" presetID="53" presetClass="entr" presetSubtype="16" fill="hold" grpId="0" nodeType="afterEffect">
                                  <p:stCondLst>
                                    <p:cond delay="0"/>
                                  </p:stCondLst>
                                  <p:childTnLst>
                                    <p:set>
                                      <p:cBhvr>
                                        <p:cTn id="152" dur="1" fill="hold">
                                          <p:stCondLst>
                                            <p:cond delay="0"/>
                                          </p:stCondLst>
                                        </p:cTn>
                                        <p:tgtEl>
                                          <p:spTgt spid="40"/>
                                        </p:tgtEl>
                                        <p:attrNameLst>
                                          <p:attrName>style.visibility</p:attrName>
                                        </p:attrNameLst>
                                      </p:cBhvr>
                                      <p:to>
                                        <p:strVal val="visible"/>
                                      </p:to>
                                    </p:set>
                                    <p:anim calcmode="lin" valueType="num">
                                      <p:cBhvr>
                                        <p:cTn id="153" dur="500" fill="hold"/>
                                        <p:tgtEl>
                                          <p:spTgt spid="40"/>
                                        </p:tgtEl>
                                        <p:attrNameLst>
                                          <p:attrName>ppt_w</p:attrName>
                                        </p:attrNameLst>
                                      </p:cBhvr>
                                      <p:tavLst>
                                        <p:tav tm="0">
                                          <p:val>
                                            <p:fltVal val="0"/>
                                          </p:val>
                                        </p:tav>
                                        <p:tav tm="100000">
                                          <p:val>
                                            <p:strVal val="#ppt_w"/>
                                          </p:val>
                                        </p:tav>
                                      </p:tavLst>
                                    </p:anim>
                                    <p:anim calcmode="lin" valueType="num">
                                      <p:cBhvr>
                                        <p:cTn id="154" dur="500" fill="hold"/>
                                        <p:tgtEl>
                                          <p:spTgt spid="40"/>
                                        </p:tgtEl>
                                        <p:attrNameLst>
                                          <p:attrName>ppt_h</p:attrName>
                                        </p:attrNameLst>
                                      </p:cBhvr>
                                      <p:tavLst>
                                        <p:tav tm="0">
                                          <p:val>
                                            <p:fltVal val="0"/>
                                          </p:val>
                                        </p:tav>
                                        <p:tav tm="100000">
                                          <p:val>
                                            <p:strVal val="#ppt_h"/>
                                          </p:val>
                                        </p:tav>
                                      </p:tavLst>
                                    </p:anim>
                                    <p:animEffect transition="in" filter="fade">
                                      <p:cBhvr>
                                        <p:cTn id="155" dur="500"/>
                                        <p:tgtEl>
                                          <p:spTgt spid="40"/>
                                        </p:tgtEl>
                                      </p:cBhvr>
                                    </p:animEffect>
                                  </p:childTnLst>
                                </p:cTn>
                              </p:par>
                            </p:childTnLst>
                          </p:cTn>
                        </p:par>
                        <p:par>
                          <p:cTn id="156" fill="hold">
                            <p:stCondLst>
                              <p:cond delay="2500"/>
                            </p:stCondLst>
                            <p:childTnLst>
                              <p:par>
                                <p:cTn id="157" presetID="53" presetClass="entr" presetSubtype="16" fill="hold" grpId="0" nodeType="afterEffect">
                                  <p:stCondLst>
                                    <p:cond delay="0"/>
                                  </p:stCondLst>
                                  <p:childTnLst>
                                    <p:set>
                                      <p:cBhvr>
                                        <p:cTn id="158" dur="1" fill="hold">
                                          <p:stCondLst>
                                            <p:cond delay="0"/>
                                          </p:stCondLst>
                                        </p:cTn>
                                        <p:tgtEl>
                                          <p:spTgt spid="41"/>
                                        </p:tgtEl>
                                        <p:attrNameLst>
                                          <p:attrName>style.visibility</p:attrName>
                                        </p:attrNameLst>
                                      </p:cBhvr>
                                      <p:to>
                                        <p:strVal val="visible"/>
                                      </p:to>
                                    </p:set>
                                    <p:anim calcmode="lin" valueType="num">
                                      <p:cBhvr>
                                        <p:cTn id="159" dur="500" fill="hold"/>
                                        <p:tgtEl>
                                          <p:spTgt spid="41"/>
                                        </p:tgtEl>
                                        <p:attrNameLst>
                                          <p:attrName>ppt_w</p:attrName>
                                        </p:attrNameLst>
                                      </p:cBhvr>
                                      <p:tavLst>
                                        <p:tav tm="0">
                                          <p:val>
                                            <p:fltVal val="0"/>
                                          </p:val>
                                        </p:tav>
                                        <p:tav tm="100000">
                                          <p:val>
                                            <p:strVal val="#ppt_w"/>
                                          </p:val>
                                        </p:tav>
                                      </p:tavLst>
                                    </p:anim>
                                    <p:anim calcmode="lin" valueType="num">
                                      <p:cBhvr>
                                        <p:cTn id="160" dur="500" fill="hold"/>
                                        <p:tgtEl>
                                          <p:spTgt spid="41"/>
                                        </p:tgtEl>
                                        <p:attrNameLst>
                                          <p:attrName>ppt_h</p:attrName>
                                        </p:attrNameLst>
                                      </p:cBhvr>
                                      <p:tavLst>
                                        <p:tav tm="0">
                                          <p:val>
                                            <p:fltVal val="0"/>
                                          </p:val>
                                        </p:tav>
                                        <p:tav tm="100000">
                                          <p:val>
                                            <p:strVal val="#ppt_h"/>
                                          </p:val>
                                        </p:tav>
                                      </p:tavLst>
                                    </p:anim>
                                    <p:animEffect transition="in" filter="fade">
                                      <p:cBhvr>
                                        <p:cTn id="161" dur="500"/>
                                        <p:tgtEl>
                                          <p:spTgt spid="41"/>
                                        </p:tgtEl>
                                      </p:cBhvr>
                                    </p:animEffect>
                                  </p:childTnLst>
                                </p:cTn>
                              </p:par>
                            </p:childTnLst>
                          </p:cTn>
                        </p:par>
                        <p:par>
                          <p:cTn id="162" fill="hold">
                            <p:stCondLst>
                              <p:cond delay="3000"/>
                            </p:stCondLst>
                            <p:childTnLst>
                              <p:par>
                                <p:cTn id="163" presetID="53" presetClass="entr" presetSubtype="16" fill="hold" grpId="0" nodeType="afterEffect">
                                  <p:stCondLst>
                                    <p:cond delay="0"/>
                                  </p:stCondLst>
                                  <p:childTnLst>
                                    <p:set>
                                      <p:cBhvr>
                                        <p:cTn id="164" dur="1" fill="hold">
                                          <p:stCondLst>
                                            <p:cond delay="0"/>
                                          </p:stCondLst>
                                        </p:cTn>
                                        <p:tgtEl>
                                          <p:spTgt spid="43"/>
                                        </p:tgtEl>
                                        <p:attrNameLst>
                                          <p:attrName>style.visibility</p:attrName>
                                        </p:attrNameLst>
                                      </p:cBhvr>
                                      <p:to>
                                        <p:strVal val="visible"/>
                                      </p:to>
                                    </p:set>
                                    <p:anim calcmode="lin" valueType="num">
                                      <p:cBhvr>
                                        <p:cTn id="165" dur="500" fill="hold"/>
                                        <p:tgtEl>
                                          <p:spTgt spid="43"/>
                                        </p:tgtEl>
                                        <p:attrNameLst>
                                          <p:attrName>ppt_w</p:attrName>
                                        </p:attrNameLst>
                                      </p:cBhvr>
                                      <p:tavLst>
                                        <p:tav tm="0">
                                          <p:val>
                                            <p:fltVal val="0"/>
                                          </p:val>
                                        </p:tav>
                                        <p:tav tm="100000">
                                          <p:val>
                                            <p:strVal val="#ppt_w"/>
                                          </p:val>
                                        </p:tav>
                                      </p:tavLst>
                                    </p:anim>
                                    <p:anim calcmode="lin" valueType="num">
                                      <p:cBhvr>
                                        <p:cTn id="166" dur="500" fill="hold"/>
                                        <p:tgtEl>
                                          <p:spTgt spid="43"/>
                                        </p:tgtEl>
                                        <p:attrNameLst>
                                          <p:attrName>ppt_h</p:attrName>
                                        </p:attrNameLst>
                                      </p:cBhvr>
                                      <p:tavLst>
                                        <p:tav tm="0">
                                          <p:val>
                                            <p:fltVal val="0"/>
                                          </p:val>
                                        </p:tav>
                                        <p:tav tm="100000">
                                          <p:val>
                                            <p:strVal val="#ppt_h"/>
                                          </p:val>
                                        </p:tav>
                                      </p:tavLst>
                                    </p:anim>
                                    <p:animEffect transition="in" filter="fade">
                                      <p:cBhvr>
                                        <p:cTn id="167" dur="500"/>
                                        <p:tgtEl>
                                          <p:spTgt spid="43"/>
                                        </p:tgtEl>
                                      </p:cBhvr>
                                    </p:animEffect>
                                  </p:childTnLst>
                                </p:cTn>
                              </p:par>
                            </p:childTnLst>
                          </p:cTn>
                        </p:par>
                        <p:par>
                          <p:cTn id="168" fill="hold">
                            <p:stCondLst>
                              <p:cond delay="3500"/>
                            </p:stCondLst>
                            <p:childTnLst>
                              <p:par>
                                <p:cTn id="169" presetID="53" presetClass="entr" presetSubtype="16"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p:cTn id="171" dur="500" fill="hold"/>
                                        <p:tgtEl>
                                          <p:spTgt spid="73"/>
                                        </p:tgtEl>
                                        <p:attrNameLst>
                                          <p:attrName>ppt_w</p:attrName>
                                        </p:attrNameLst>
                                      </p:cBhvr>
                                      <p:tavLst>
                                        <p:tav tm="0">
                                          <p:val>
                                            <p:fltVal val="0"/>
                                          </p:val>
                                        </p:tav>
                                        <p:tav tm="100000">
                                          <p:val>
                                            <p:strVal val="#ppt_w"/>
                                          </p:val>
                                        </p:tav>
                                      </p:tavLst>
                                    </p:anim>
                                    <p:anim calcmode="lin" valueType="num">
                                      <p:cBhvr>
                                        <p:cTn id="172" dur="500" fill="hold"/>
                                        <p:tgtEl>
                                          <p:spTgt spid="73"/>
                                        </p:tgtEl>
                                        <p:attrNameLst>
                                          <p:attrName>ppt_h</p:attrName>
                                        </p:attrNameLst>
                                      </p:cBhvr>
                                      <p:tavLst>
                                        <p:tav tm="0">
                                          <p:val>
                                            <p:fltVal val="0"/>
                                          </p:val>
                                        </p:tav>
                                        <p:tav tm="100000">
                                          <p:val>
                                            <p:strVal val="#ppt_h"/>
                                          </p:val>
                                        </p:tav>
                                      </p:tavLst>
                                    </p:anim>
                                    <p:animEffect transition="in" filter="fade">
                                      <p:cBhvr>
                                        <p:cTn id="173" dur="500"/>
                                        <p:tgtEl>
                                          <p:spTgt spid="73"/>
                                        </p:tgtEl>
                                      </p:cBhvr>
                                    </p:animEffect>
                                  </p:childTnLst>
                                </p:cTn>
                              </p:par>
                            </p:childTnLst>
                          </p:cTn>
                        </p:par>
                        <p:par>
                          <p:cTn id="174" fill="hold">
                            <p:stCondLst>
                              <p:cond delay="4000"/>
                            </p:stCondLst>
                            <p:childTnLst>
                              <p:par>
                                <p:cTn id="175" presetID="53" presetClass="entr" presetSubtype="16" fill="hold" grpId="0" nodeType="after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45"/>
                                        </p:tgtEl>
                                        <p:attrNameLst>
                                          <p:attrName>style.visibility</p:attrName>
                                        </p:attrNameLst>
                                      </p:cBhvr>
                                      <p:to>
                                        <p:strVal val="visible"/>
                                      </p:to>
                                    </p:set>
                                    <p:anim calcmode="lin" valueType="num">
                                      <p:cBhvr>
                                        <p:cTn id="184" dur="500" fill="hold"/>
                                        <p:tgtEl>
                                          <p:spTgt spid="45"/>
                                        </p:tgtEl>
                                        <p:attrNameLst>
                                          <p:attrName>ppt_w</p:attrName>
                                        </p:attrNameLst>
                                      </p:cBhvr>
                                      <p:tavLst>
                                        <p:tav tm="0">
                                          <p:val>
                                            <p:fltVal val="0"/>
                                          </p:val>
                                        </p:tav>
                                        <p:tav tm="100000">
                                          <p:val>
                                            <p:strVal val="#ppt_w"/>
                                          </p:val>
                                        </p:tav>
                                      </p:tavLst>
                                    </p:anim>
                                    <p:anim calcmode="lin" valueType="num">
                                      <p:cBhvr>
                                        <p:cTn id="185" dur="500" fill="hold"/>
                                        <p:tgtEl>
                                          <p:spTgt spid="45"/>
                                        </p:tgtEl>
                                        <p:attrNameLst>
                                          <p:attrName>ppt_h</p:attrName>
                                        </p:attrNameLst>
                                      </p:cBhvr>
                                      <p:tavLst>
                                        <p:tav tm="0">
                                          <p:val>
                                            <p:fltVal val="0"/>
                                          </p:val>
                                        </p:tav>
                                        <p:tav tm="100000">
                                          <p:val>
                                            <p:strVal val="#ppt_h"/>
                                          </p:val>
                                        </p:tav>
                                      </p:tavLst>
                                    </p:anim>
                                    <p:animEffect transition="in" filter="fade">
                                      <p:cBhvr>
                                        <p:cTn id="186" dur="500"/>
                                        <p:tgtEl>
                                          <p:spTgt spid="45"/>
                                        </p:tgtEl>
                                      </p:cBhvr>
                                    </p:animEffect>
                                  </p:childTnLst>
                                </p:cTn>
                              </p:par>
                            </p:childTnLst>
                          </p:cTn>
                        </p:par>
                        <p:par>
                          <p:cTn id="187" fill="hold">
                            <p:stCondLst>
                              <p:cond delay="500"/>
                            </p:stCondLst>
                            <p:childTnLst>
                              <p:par>
                                <p:cTn id="188" presetID="53" presetClass="entr" presetSubtype="16" fill="hold" grpId="0" nodeType="afterEffect">
                                  <p:stCondLst>
                                    <p:cond delay="0"/>
                                  </p:stCondLst>
                                  <p:childTnLst>
                                    <p:set>
                                      <p:cBhvr>
                                        <p:cTn id="189" dur="1" fill="hold">
                                          <p:stCondLst>
                                            <p:cond delay="0"/>
                                          </p:stCondLst>
                                        </p:cTn>
                                        <p:tgtEl>
                                          <p:spTgt spid="46"/>
                                        </p:tgtEl>
                                        <p:attrNameLst>
                                          <p:attrName>style.visibility</p:attrName>
                                        </p:attrNameLst>
                                      </p:cBhvr>
                                      <p:to>
                                        <p:strVal val="visible"/>
                                      </p:to>
                                    </p:set>
                                    <p:anim calcmode="lin" valueType="num">
                                      <p:cBhvr>
                                        <p:cTn id="190" dur="500" fill="hold"/>
                                        <p:tgtEl>
                                          <p:spTgt spid="46"/>
                                        </p:tgtEl>
                                        <p:attrNameLst>
                                          <p:attrName>ppt_w</p:attrName>
                                        </p:attrNameLst>
                                      </p:cBhvr>
                                      <p:tavLst>
                                        <p:tav tm="0">
                                          <p:val>
                                            <p:fltVal val="0"/>
                                          </p:val>
                                        </p:tav>
                                        <p:tav tm="100000">
                                          <p:val>
                                            <p:strVal val="#ppt_w"/>
                                          </p:val>
                                        </p:tav>
                                      </p:tavLst>
                                    </p:anim>
                                    <p:anim calcmode="lin" valueType="num">
                                      <p:cBhvr>
                                        <p:cTn id="191" dur="500" fill="hold"/>
                                        <p:tgtEl>
                                          <p:spTgt spid="46"/>
                                        </p:tgtEl>
                                        <p:attrNameLst>
                                          <p:attrName>ppt_h</p:attrName>
                                        </p:attrNameLst>
                                      </p:cBhvr>
                                      <p:tavLst>
                                        <p:tav tm="0">
                                          <p:val>
                                            <p:fltVal val="0"/>
                                          </p:val>
                                        </p:tav>
                                        <p:tav tm="100000">
                                          <p:val>
                                            <p:strVal val="#ppt_h"/>
                                          </p:val>
                                        </p:tav>
                                      </p:tavLst>
                                    </p:anim>
                                    <p:animEffect transition="in" filter="fade">
                                      <p:cBhvr>
                                        <p:cTn id="192" dur="500"/>
                                        <p:tgtEl>
                                          <p:spTgt spid="46"/>
                                        </p:tgtEl>
                                      </p:cBhvr>
                                    </p:animEffect>
                                  </p:childTnLst>
                                </p:cTn>
                              </p:par>
                            </p:childTnLst>
                          </p:cTn>
                        </p:par>
                        <p:par>
                          <p:cTn id="193" fill="hold">
                            <p:stCondLst>
                              <p:cond delay="1000"/>
                            </p:stCondLst>
                            <p:childTnLst>
                              <p:par>
                                <p:cTn id="194" presetID="53" presetClass="entr" presetSubtype="16" fill="hold" grpId="0" nodeType="afterEffect">
                                  <p:stCondLst>
                                    <p:cond delay="0"/>
                                  </p:stCondLst>
                                  <p:childTnLst>
                                    <p:set>
                                      <p:cBhvr>
                                        <p:cTn id="195" dur="1" fill="hold">
                                          <p:stCondLst>
                                            <p:cond delay="0"/>
                                          </p:stCondLst>
                                        </p:cTn>
                                        <p:tgtEl>
                                          <p:spTgt spid="47"/>
                                        </p:tgtEl>
                                        <p:attrNameLst>
                                          <p:attrName>style.visibility</p:attrName>
                                        </p:attrNameLst>
                                      </p:cBhvr>
                                      <p:to>
                                        <p:strVal val="visible"/>
                                      </p:to>
                                    </p:set>
                                    <p:anim calcmode="lin" valueType="num">
                                      <p:cBhvr>
                                        <p:cTn id="196" dur="500" fill="hold"/>
                                        <p:tgtEl>
                                          <p:spTgt spid="47"/>
                                        </p:tgtEl>
                                        <p:attrNameLst>
                                          <p:attrName>ppt_w</p:attrName>
                                        </p:attrNameLst>
                                      </p:cBhvr>
                                      <p:tavLst>
                                        <p:tav tm="0">
                                          <p:val>
                                            <p:fltVal val="0"/>
                                          </p:val>
                                        </p:tav>
                                        <p:tav tm="100000">
                                          <p:val>
                                            <p:strVal val="#ppt_w"/>
                                          </p:val>
                                        </p:tav>
                                      </p:tavLst>
                                    </p:anim>
                                    <p:anim calcmode="lin" valueType="num">
                                      <p:cBhvr>
                                        <p:cTn id="197" dur="500" fill="hold"/>
                                        <p:tgtEl>
                                          <p:spTgt spid="47"/>
                                        </p:tgtEl>
                                        <p:attrNameLst>
                                          <p:attrName>ppt_h</p:attrName>
                                        </p:attrNameLst>
                                      </p:cBhvr>
                                      <p:tavLst>
                                        <p:tav tm="0">
                                          <p:val>
                                            <p:fltVal val="0"/>
                                          </p:val>
                                        </p:tav>
                                        <p:tav tm="100000">
                                          <p:val>
                                            <p:strVal val="#ppt_h"/>
                                          </p:val>
                                        </p:tav>
                                      </p:tavLst>
                                    </p:anim>
                                    <p:animEffect transition="in" filter="fade">
                                      <p:cBhvr>
                                        <p:cTn id="198" dur="500"/>
                                        <p:tgtEl>
                                          <p:spTgt spid="47"/>
                                        </p:tgtEl>
                                      </p:cBhvr>
                                    </p:animEffect>
                                  </p:childTnLst>
                                </p:cTn>
                              </p:par>
                            </p:childTnLst>
                          </p:cTn>
                        </p:par>
                        <p:par>
                          <p:cTn id="199" fill="hold">
                            <p:stCondLst>
                              <p:cond delay="1500"/>
                            </p:stCondLst>
                            <p:childTnLst>
                              <p:par>
                                <p:cTn id="200" presetID="53" presetClass="entr" presetSubtype="16" fill="hold" grpId="0" nodeType="afterEffect">
                                  <p:stCondLst>
                                    <p:cond delay="0"/>
                                  </p:stCondLst>
                                  <p:childTnLst>
                                    <p:set>
                                      <p:cBhvr>
                                        <p:cTn id="201" dur="1" fill="hold">
                                          <p:stCondLst>
                                            <p:cond delay="0"/>
                                          </p:stCondLst>
                                        </p:cTn>
                                        <p:tgtEl>
                                          <p:spTgt spid="48"/>
                                        </p:tgtEl>
                                        <p:attrNameLst>
                                          <p:attrName>style.visibility</p:attrName>
                                        </p:attrNameLst>
                                      </p:cBhvr>
                                      <p:to>
                                        <p:strVal val="visible"/>
                                      </p:to>
                                    </p:set>
                                    <p:anim calcmode="lin" valueType="num">
                                      <p:cBhvr>
                                        <p:cTn id="202" dur="500" fill="hold"/>
                                        <p:tgtEl>
                                          <p:spTgt spid="48"/>
                                        </p:tgtEl>
                                        <p:attrNameLst>
                                          <p:attrName>ppt_w</p:attrName>
                                        </p:attrNameLst>
                                      </p:cBhvr>
                                      <p:tavLst>
                                        <p:tav tm="0">
                                          <p:val>
                                            <p:fltVal val="0"/>
                                          </p:val>
                                        </p:tav>
                                        <p:tav tm="100000">
                                          <p:val>
                                            <p:strVal val="#ppt_w"/>
                                          </p:val>
                                        </p:tav>
                                      </p:tavLst>
                                    </p:anim>
                                    <p:anim calcmode="lin" valueType="num">
                                      <p:cBhvr>
                                        <p:cTn id="203" dur="500" fill="hold"/>
                                        <p:tgtEl>
                                          <p:spTgt spid="48"/>
                                        </p:tgtEl>
                                        <p:attrNameLst>
                                          <p:attrName>ppt_h</p:attrName>
                                        </p:attrNameLst>
                                      </p:cBhvr>
                                      <p:tavLst>
                                        <p:tav tm="0">
                                          <p:val>
                                            <p:fltVal val="0"/>
                                          </p:val>
                                        </p:tav>
                                        <p:tav tm="100000">
                                          <p:val>
                                            <p:strVal val="#ppt_h"/>
                                          </p:val>
                                        </p:tav>
                                      </p:tavLst>
                                    </p:anim>
                                    <p:animEffect transition="in" filter="fade">
                                      <p:cBhvr>
                                        <p:cTn id="204" dur="500"/>
                                        <p:tgtEl>
                                          <p:spTgt spid="48"/>
                                        </p:tgtEl>
                                      </p:cBhvr>
                                    </p:animEffect>
                                  </p:childTnLst>
                                </p:cTn>
                              </p:par>
                            </p:childTnLst>
                          </p:cTn>
                        </p:par>
                        <p:par>
                          <p:cTn id="205" fill="hold">
                            <p:stCondLst>
                              <p:cond delay="2000"/>
                            </p:stCondLst>
                            <p:childTnLst>
                              <p:par>
                                <p:cTn id="206" presetID="53" presetClass="entr" presetSubtype="16" fill="hold" grpId="0" nodeType="afterEffect">
                                  <p:stCondLst>
                                    <p:cond delay="0"/>
                                  </p:stCondLst>
                                  <p:childTnLst>
                                    <p:set>
                                      <p:cBhvr>
                                        <p:cTn id="207" dur="1" fill="hold">
                                          <p:stCondLst>
                                            <p:cond delay="0"/>
                                          </p:stCondLst>
                                        </p:cTn>
                                        <p:tgtEl>
                                          <p:spTgt spid="50"/>
                                        </p:tgtEl>
                                        <p:attrNameLst>
                                          <p:attrName>style.visibility</p:attrName>
                                        </p:attrNameLst>
                                      </p:cBhvr>
                                      <p:to>
                                        <p:strVal val="visible"/>
                                      </p:to>
                                    </p:set>
                                    <p:anim calcmode="lin" valueType="num">
                                      <p:cBhvr>
                                        <p:cTn id="208" dur="500" fill="hold"/>
                                        <p:tgtEl>
                                          <p:spTgt spid="50"/>
                                        </p:tgtEl>
                                        <p:attrNameLst>
                                          <p:attrName>ppt_w</p:attrName>
                                        </p:attrNameLst>
                                      </p:cBhvr>
                                      <p:tavLst>
                                        <p:tav tm="0">
                                          <p:val>
                                            <p:fltVal val="0"/>
                                          </p:val>
                                        </p:tav>
                                        <p:tav tm="100000">
                                          <p:val>
                                            <p:strVal val="#ppt_w"/>
                                          </p:val>
                                        </p:tav>
                                      </p:tavLst>
                                    </p:anim>
                                    <p:anim calcmode="lin" valueType="num">
                                      <p:cBhvr>
                                        <p:cTn id="209" dur="500" fill="hold"/>
                                        <p:tgtEl>
                                          <p:spTgt spid="50"/>
                                        </p:tgtEl>
                                        <p:attrNameLst>
                                          <p:attrName>ppt_h</p:attrName>
                                        </p:attrNameLst>
                                      </p:cBhvr>
                                      <p:tavLst>
                                        <p:tav tm="0">
                                          <p:val>
                                            <p:fltVal val="0"/>
                                          </p:val>
                                        </p:tav>
                                        <p:tav tm="100000">
                                          <p:val>
                                            <p:strVal val="#ppt_h"/>
                                          </p:val>
                                        </p:tav>
                                      </p:tavLst>
                                    </p:anim>
                                    <p:animEffect transition="in" filter="fade">
                                      <p:cBhvr>
                                        <p:cTn id="210" dur="500"/>
                                        <p:tgtEl>
                                          <p:spTgt spid="50"/>
                                        </p:tgtEl>
                                      </p:cBhvr>
                                    </p:animEffect>
                                  </p:childTnLst>
                                </p:cTn>
                              </p:par>
                            </p:childTnLst>
                          </p:cTn>
                        </p:par>
                        <p:par>
                          <p:cTn id="211" fill="hold">
                            <p:stCondLst>
                              <p:cond delay="2500"/>
                            </p:stCondLst>
                            <p:childTnLst>
                              <p:par>
                                <p:cTn id="212" presetID="53" presetClass="entr" presetSubtype="16" fill="hold" grpId="0" nodeType="afterEffect">
                                  <p:stCondLst>
                                    <p:cond delay="0"/>
                                  </p:stCondLst>
                                  <p:childTnLst>
                                    <p:set>
                                      <p:cBhvr>
                                        <p:cTn id="213" dur="1" fill="hold">
                                          <p:stCondLst>
                                            <p:cond delay="0"/>
                                          </p:stCondLst>
                                        </p:cTn>
                                        <p:tgtEl>
                                          <p:spTgt spid="51"/>
                                        </p:tgtEl>
                                        <p:attrNameLst>
                                          <p:attrName>style.visibility</p:attrName>
                                        </p:attrNameLst>
                                      </p:cBhvr>
                                      <p:to>
                                        <p:strVal val="visible"/>
                                      </p:to>
                                    </p:set>
                                    <p:anim calcmode="lin" valueType="num">
                                      <p:cBhvr>
                                        <p:cTn id="214" dur="500" fill="hold"/>
                                        <p:tgtEl>
                                          <p:spTgt spid="51"/>
                                        </p:tgtEl>
                                        <p:attrNameLst>
                                          <p:attrName>ppt_w</p:attrName>
                                        </p:attrNameLst>
                                      </p:cBhvr>
                                      <p:tavLst>
                                        <p:tav tm="0">
                                          <p:val>
                                            <p:fltVal val="0"/>
                                          </p:val>
                                        </p:tav>
                                        <p:tav tm="100000">
                                          <p:val>
                                            <p:strVal val="#ppt_w"/>
                                          </p:val>
                                        </p:tav>
                                      </p:tavLst>
                                    </p:anim>
                                    <p:anim calcmode="lin" valueType="num">
                                      <p:cBhvr>
                                        <p:cTn id="215" dur="500" fill="hold"/>
                                        <p:tgtEl>
                                          <p:spTgt spid="51"/>
                                        </p:tgtEl>
                                        <p:attrNameLst>
                                          <p:attrName>ppt_h</p:attrName>
                                        </p:attrNameLst>
                                      </p:cBhvr>
                                      <p:tavLst>
                                        <p:tav tm="0">
                                          <p:val>
                                            <p:fltVal val="0"/>
                                          </p:val>
                                        </p:tav>
                                        <p:tav tm="100000">
                                          <p:val>
                                            <p:strVal val="#ppt_h"/>
                                          </p:val>
                                        </p:tav>
                                      </p:tavLst>
                                    </p:anim>
                                    <p:animEffect transition="in" filter="fade">
                                      <p:cBhvr>
                                        <p:cTn id="216" dur="500"/>
                                        <p:tgtEl>
                                          <p:spTgt spid="51"/>
                                        </p:tgtEl>
                                      </p:cBhvr>
                                    </p:animEffect>
                                  </p:childTnLst>
                                </p:cTn>
                              </p:par>
                            </p:childTnLst>
                          </p:cTn>
                        </p:par>
                        <p:par>
                          <p:cTn id="217" fill="hold">
                            <p:stCondLst>
                              <p:cond delay="3000"/>
                            </p:stCondLst>
                            <p:childTnLst>
                              <p:par>
                                <p:cTn id="218" presetID="53" presetClass="entr" presetSubtype="16" fill="hold" grpId="0" nodeType="afterEffect">
                                  <p:stCondLst>
                                    <p:cond delay="0"/>
                                  </p:stCondLst>
                                  <p:childTnLst>
                                    <p:set>
                                      <p:cBhvr>
                                        <p:cTn id="219" dur="1" fill="hold">
                                          <p:stCondLst>
                                            <p:cond delay="0"/>
                                          </p:stCondLst>
                                        </p:cTn>
                                        <p:tgtEl>
                                          <p:spTgt spid="52"/>
                                        </p:tgtEl>
                                        <p:attrNameLst>
                                          <p:attrName>style.visibility</p:attrName>
                                        </p:attrNameLst>
                                      </p:cBhvr>
                                      <p:to>
                                        <p:strVal val="visible"/>
                                      </p:to>
                                    </p:set>
                                    <p:anim calcmode="lin" valueType="num">
                                      <p:cBhvr>
                                        <p:cTn id="220" dur="500" fill="hold"/>
                                        <p:tgtEl>
                                          <p:spTgt spid="52"/>
                                        </p:tgtEl>
                                        <p:attrNameLst>
                                          <p:attrName>ppt_w</p:attrName>
                                        </p:attrNameLst>
                                      </p:cBhvr>
                                      <p:tavLst>
                                        <p:tav tm="0">
                                          <p:val>
                                            <p:fltVal val="0"/>
                                          </p:val>
                                        </p:tav>
                                        <p:tav tm="100000">
                                          <p:val>
                                            <p:strVal val="#ppt_w"/>
                                          </p:val>
                                        </p:tav>
                                      </p:tavLst>
                                    </p:anim>
                                    <p:anim calcmode="lin" valueType="num">
                                      <p:cBhvr>
                                        <p:cTn id="221" dur="500" fill="hold"/>
                                        <p:tgtEl>
                                          <p:spTgt spid="52"/>
                                        </p:tgtEl>
                                        <p:attrNameLst>
                                          <p:attrName>ppt_h</p:attrName>
                                        </p:attrNameLst>
                                      </p:cBhvr>
                                      <p:tavLst>
                                        <p:tav tm="0">
                                          <p:val>
                                            <p:fltVal val="0"/>
                                          </p:val>
                                        </p:tav>
                                        <p:tav tm="100000">
                                          <p:val>
                                            <p:strVal val="#ppt_h"/>
                                          </p:val>
                                        </p:tav>
                                      </p:tavLst>
                                    </p:anim>
                                    <p:animEffect transition="in" filter="fade">
                                      <p:cBhvr>
                                        <p:cTn id="222" dur="500"/>
                                        <p:tgtEl>
                                          <p:spTgt spid="52"/>
                                        </p:tgtEl>
                                      </p:cBhvr>
                                    </p:animEffect>
                                  </p:childTnLst>
                                </p:cTn>
                              </p:par>
                            </p:childTnLst>
                          </p:cTn>
                        </p:par>
                        <p:par>
                          <p:cTn id="223" fill="hold">
                            <p:stCondLst>
                              <p:cond delay="3500"/>
                            </p:stCondLst>
                            <p:childTnLst>
                              <p:par>
                                <p:cTn id="224" presetID="53" presetClass="entr" presetSubtype="16" fill="hold" grpId="0" nodeType="afterEffect">
                                  <p:stCondLst>
                                    <p:cond delay="0"/>
                                  </p:stCondLst>
                                  <p:childTnLst>
                                    <p:set>
                                      <p:cBhvr>
                                        <p:cTn id="225" dur="1" fill="hold">
                                          <p:stCondLst>
                                            <p:cond delay="0"/>
                                          </p:stCondLst>
                                        </p:cTn>
                                        <p:tgtEl>
                                          <p:spTgt spid="53"/>
                                        </p:tgtEl>
                                        <p:attrNameLst>
                                          <p:attrName>style.visibility</p:attrName>
                                        </p:attrNameLst>
                                      </p:cBhvr>
                                      <p:to>
                                        <p:strVal val="visible"/>
                                      </p:to>
                                    </p:set>
                                    <p:anim calcmode="lin" valueType="num">
                                      <p:cBhvr>
                                        <p:cTn id="226" dur="500" fill="hold"/>
                                        <p:tgtEl>
                                          <p:spTgt spid="53"/>
                                        </p:tgtEl>
                                        <p:attrNameLst>
                                          <p:attrName>ppt_w</p:attrName>
                                        </p:attrNameLst>
                                      </p:cBhvr>
                                      <p:tavLst>
                                        <p:tav tm="0">
                                          <p:val>
                                            <p:fltVal val="0"/>
                                          </p:val>
                                        </p:tav>
                                        <p:tav tm="100000">
                                          <p:val>
                                            <p:strVal val="#ppt_w"/>
                                          </p:val>
                                        </p:tav>
                                      </p:tavLst>
                                    </p:anim>
                                    <p:anim calcmode="lin" valueType="num">
                                      <p:cBhvr>
                                        <p:cTn id="227" dur="500" fill="hold"/>
                                        <p:tgtEl>
                                          <p:spTgt spid="53"/>
                                        </p:tgtEl>
                                        <p:attrNameLst>
                                          <p:attrName>ppt_h</p:attrName>
                                        </p:attrNameLst>
                                      </p:cBhvr>
                                      <p:tavLst>
                                        <p:tav tm="0">
                                          <p:val>
                                            <p:fltVal val="0"/>
                                          </p:val>
                                        </p:tav>
                                        <p:tav tm="100000">
                                          <p:val>
                                            <p:strVal val="#ppt_h"/>
                                          </p:val>
                                        </p:tav>
                                      </p:tavLst>
                                    </p:anim>
                                    <p:animEffect transition="in" filter="fade">
                                      <p:cBhvr>
                                        <p:cTn id="228" dur="500"/>
                                        <p:tgtEl>
                                          <p:spTgt spid="53"/>
                                        </p:tgtEl>
                                      </p:cBhvr>
                                    </p:animEffect>
                                  </p:childTnLst>
                                </p:cTn>
                              </p:par>
                            </p:childTnLst>
                          </p:cTn>
                        </p:par>
                        <p:par>
                          <p:cTn id="229" fill="hold">
                            <p:stCondLst>
                              <p:cond delay="4000"/>
                            </p:stCondLst>
                            <p:childTnLst>
                              <p:par>
                                <p:cTn id="230" presetID="53" presetClass="entr" presetSubtype="16" fill="hold" grpId="0" nodeType="afterEffect">
                                  <p:stCondLst>
                                    <p:cond delay="0"/>
                                  </p:stCondLst>
                                  <p:childTnLst>
                                    <p:set>
                                      <p:cBhvr>
                                        <p:cTn id="231" dur="1" fill="hold">
                                          <p:stCondLst>
                                            <p:cond delay="0"/>
                                          </p:stCondLst>
                                        </p:cTn>
                                        <p:tgtEl>
                                          <p:spTgt spid="49"/>
                                        </p:tgtEl>
                                        <p:attrNameLst>
                                          <p:attrName>style.visibility</p:attrName>
                                        </p:attrNameLst>
                                      </p:cBhvr>
                                      <p:to>
                                        <p:strVal val="visible"/>
                                      </p:to>
                                    </p:set>
                                    <p:anim calcmode="lin" valueType="num">
                                      <p:cBhvr>
                                        <p:cTn id="232" dur="500" fill="hold"/>
                                        <p:tgtEl>
                                          <p:spTgt spid="49"/>
                                        </p:tgtEl>
                                        <p:attrNameLst>
                                          <p:attrName>ppt_w</p:attrName>
                                        </p:attrNameLst>
                                      </p:cBhvr>
                                      <p:tavLst>
                                        <p:tav tm="0">
                                          <p:val>
                                            <p:fltVal val="0"/>
                                          </p:val>
                                        </p:tav>
                                        <p:tav tm="100000">
                                          <p:val>
                                            <p:strVal val="#ppt_w"/>
                                          </p:val>
                                        </p:tav>
                                      </p:tavLst>
                                    </p:anim>
                                    <p:anim calcmode="lin" valueType="num">
                                      <p:cBhvr>
                                        <p:cTn id="233" dur="500" fill="hold"/>
                                        <p:tgtEl>
                                          <p:spTgt spid="49"/>
                                        </p:tgtEl>
                                        <p:attrNameLst>
                                          <p:attrName>ppt_h</p:attrName>
                                        </p:attrNameLst>
                                      </p:cBhvr>
                                      <p:tavLst>
                                        <p:tav tm="0">
                                          <p:val>
                                            <p:fltVal val="0"/>
                                          </p:val>
                                        </p:tav>
                                        <p:tav tm="100000">
                                          <p:val>
                                            <p:strVal val="#ppt_h"/>
                                          </p:val>
                                        </p:tav>
                                      </p:tavLst>
                                    </p:anim>
                                    <p:animEffect transition="in" filter="fade">
                                      <p:cBhvr>
                                        <p:cTn id="2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10" grpId="0" animBg="1"/>
      <p:bldP spid="29" grpId="0" animBg="1"/>
      <p:bldP spid="36" grpId="0" animBg="1"/>
      <p:bldP spid="37" grpId="0" animBg="1"/>
      <p:bldP spid="38" grpId="0" animBg="1"/>
      <p:bldP spid="39" grpId="0" animBg="1"/>
      <p:bldP spid="40" grpId="0" animBg="1"/>
      <p:bldP spid="41"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6" grpId="0" animBg="1"/>
      <p:bldP spid="68" grpId="0" animBg="1"/>
      <p:bldP spid="70" grpId="0" animBg="1"/>
      <p:bldP spid="71" grpId="0" animBg="1"/>
      <p:bldP spid="72" grpId="0" animBg="1"/>
      <p:bldP spid="73" grpId="0" animBg="1"/>
      <p:bldP spid="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3" name="Rectángulo 12">
            <a:extLst>
              <a:ext uri="{FF2B5EF4-FFF2-40B4-BE49-F238E27FC236}">
                <a16:creationId xmlns:a16="http://schemas.microsoft.com/office/drawing/2014/main" id="{1475BD5E-ECCC-4EFF-97A7-5A8F4A651E8A}"/>
              </a:ext>
            </a:extLst>
          </p:cNvPr>
          <p:cNvSpPr/>
          <p:nvPr/>
        </p:nvSpPr>
        <p:spPr>
          <a:xfrm>
            <a:off x="324010" y="914400"/>
            <a:ext cx="11520058" cy="5476118"/>
          </a:xfrm>
          <a:prstGeom prst="rect">
            <a:avLst/>
          </a:prstGeom>
          <a:effectLst>
            <a:outerShdw blurRad="254000" dist="76200" dir="900000" algn="tl" rotWithShape="0">
              <a:prstClr val="black">
                <a:alpha val="47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fontAlgn="base">
              <a:lnSpc>
                <a:spcPct val="150000"/>
              </a:lnSpc>
              <a:spcAft>
                <a:spcPts val="800"/>
              </a:spcAft>
            </a:pPr>
            <a:r>
              <a:rPr lang="es-A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Un gran maestro y un guardián compartían la administración de un monasterio zen. Cierto día el guardián murió, y había que sustituirlo. El gran maestro reunió a todos sus discípulos para escoger a quien tendría ese honor. Voy a presentarles un problema —dijo—. Aquel que lo resuelva primero será el nuevo guardián del templo. Trajo al centro de la sala un banco, puso sobre este un enorme y hermoso florero de porcelana con una hermosa rosa roja y señaló: Este es el problema.</a:t>
            </a:r>
            <a:endParaRPr lang="es-AR"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50000"/>
              </a:lnSpc>
              <a:spcAft>
                <a:spcPts val="800"/>
              </a:spcAft>
            </a:pPr>
            <a:r>
              <a:rPr lang="es-A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Los discípulos contemplaban perplejos lo que veían: los diseños sofisticados y raros de la porcelana, la frescura y elegancia de la flor... ¿Qué representaba aquello? ¿Qué hacer? ¿Cuál era el enigma? Todos estaban paralizados. Después de algunos minutos, un alumno se levantó, miró al maestro y a los demás discípulos, </a:t>
            </a:r>
            <a:r>
              <a:rPr lang="es-AR" sz="1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caminó hacia el vaso con determinación y lo tiró al suelo</a:t>
            </a:r>
            <a:r>
              <a:rPr lang="es-A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AR"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50000"/>
              </a:lnSpc>
              <a:spcAft>
                <a:spcPts val="800"/>
              </a:spcAft>
            </a:pPr>
            <a:r>
              <a:rPr lang="es-A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“Usted es el nuevo guardián, le dijo el gran maestro, y explicó: Yo fui muy claro, les dije que estaban delante de un problema. No importa qué tan bellos y fascinantes sean, los problemas tienen que ser resueltos. Puede tratarse de un vaso de porcelana muy raro, un bello amor que ya no tiene sentido, un camino que debemos abandonar pero que insistimos en recorrer porque nos trae comodidades. </a:t>
            </a:r>
            <a:r>
              <a:rPr lang="es-AR" sz="1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Sólo existe una forma de lidiar con los problemas</a:t>
            </a:r>
            <a:r>
              <a:rPr lang="es-A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A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atacarlos de frente</a:t>
            </a:r>
            <a:r>
              <a:rPr lang="es-A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En esos momentos no podemos tener piedad, ni dejarnos tentar por el lado fascinante que cualquier conflicto lleva consigo”.</a:t>
            </a:r>
          </a:p>
          <a:p>
            <a:pPr algn="just" fontAlgn="base">
              <a:lnSpc>
                <a:spcPct val="150000"/>
              </a:lnSpc>
              <a:spcAft>
                <a:spcPts val="800"/>
              </a:spcAft>
            </a:pPr>
            <a:endParaRPr lang="es-AR" sz="3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50000"/>
              </a:lnSpc>
              <a:spcAft>
                <a:spcPts val="800"/>
              </a:spcAft>
            </a:pPr>
            <a:r>
              <a:rPr lang="es-AR" sz="1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Los problemas tienen un raro efecto sobre la mayoría de nosotros</a:t>
            </a:r>
            <a:r>
              <a:rPr lang="es-A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A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nos gusta contemplarlos, analizarlos, darles vuelta, comentarlos</a:t>
            </a:r>
            <a:r>
              <a:rPr lang="es-A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Sucede con frecuencia que comparamos nuestros problemas con los de los demás y decimos: “</a:t>
            </a:r>
            <a:r>
              <a:rPr lang="es-AR" sz="1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Su problema no es nada... ¡espere a que le cuente el mío!</a:t>
            </a:r>
            <a:r>
              <a:rPr lang="es-A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AR"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50000"/>
              </a:lnSpc>
              <a:spcAft>
                <a:spcPts val="800"/>
              </a:spcAft>
            </a:pPr>
            <a:r>
              <a:rPr lang="es-A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Se ha dado en llamar “</a:t>
            </a:r>
            <a:r>
              <a:rPr lang="es-A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parálisis por análisis</a:t>
            </a:r>
            <a:r>
              <a:rPr lang="es-AR"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 este proceso de contemplación e inacción. ¿Y la solución?</a:t>
            </a:r>
            <a:endParaRPr lang="es-AR" sz="1400" dirty="0"/>
          </a:p>
        </p:txBody>
      </p:sp>
      <p:cxnSp>
        <p:nvCxnSpPr>
          <p:cNvPr id="15" name="Conector recto 14">
            <a:extLst>
              <a:ext uri="{FF2B5EF4-FFF2-40B4-BE49-F238E27FC236}">
                <a16:creationId xmlns:a16="http://schemas.microsoft.com/office/drawing/2014/main" id="{00C53357-6FB8-4D83-A738-4090D6B6DDA1}"/>
              </a:ext>
            </a:extLst>
          </p:cNvPr>
          <p:cNvCxnSpPr>
            <a:cxnSpLocks/>
          </p:cNvCxnSpPr>
          <p:nvPr/>
        </p:nvCxnSpPr>
        <p:spPr>
          <a:xfrm>
            <a:off x="324010" y="5048250"/>
            <a:ext cx="11520058"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082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Estrategia de la Localización</a:t>
            </a:r>
          </a:p>
        </p:txBody>
      </p:sp>
      <p:sp>
        <p:nvSpPr>
          <p:cNvPr id="24" name="CuadroTexto 23">
            <a:extLst>
              <a:ext uri="{FF2B5EF4-FFF2-40B4-BE49-F238E27FC236}">
                <a16:creationId xmlns:a16="http://schemas.microsoft.com/office/drawing/2014/main" id="{F96DFA38-A644-4F98-BD7D-6A10BA234749}"/>
              </a:ext>
            </a:extLst>
          </p:cNvPr>
          <p:cNvSpPr txBox="1"/>
          <p:nvPr/>
        </p:nvSpPr>
        <p:spPr>
          <a:xfrm>
            <a:off x="0" y="1296839"/>
            <a:ext cx="12192000" cy="46166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Factores que afectan la Localización:</a:t>
            </a:r>
          </a:p>
        </p:txBody>
      </p:sp>
      <p:sp>
        <p:nvSpPr>
          <p:cNvPr id="10" name="Rectángulo: esquina doblada 9">
            <a:extLst>
              <a:ext uri="{FF2B5EF4-FFF2-40B4-BE49-F238E27FC236}">
                <a16:creationId xmlns:a16="http://schemas.microsoft.com/office/drawing/2014/main" id="{41E61F5B-F77C-452D-8978-F65CF85ED84C}"/>
              </a:ext>
            </a:extLst>
          </p:cNvPr>
          <p:cNvSpPr/>
          <p:nvPr/>
        </p:nvSpPr>
        <p:spPr>
          <a:xfrm>
            <a:off x="195343" y="1878643"/>
            <a:ext cx="270978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4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Impuestos Públicos y Servicios</a:t>
            </a:r>
            <a:endParaRPr lang="es-A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Rectángulo: esquina doblada 28">
            <a:extLst>
              <a:ext uri="{FF2B5EF4-FFF2-40B4-BE49-F238E27FC236}">
                <a16:creationId xmlns:a16="http://schemas.microsoft.com/office/drawing/2014/main" id="{0CC96E53-02A4-4124-AE8D-BF56037A8DA4}"/>
              </a:ext>
            </a:extLst>
          </p:cNvPr>
          <p:cNvSpPr/>
          <p:nvPr/>
        </p:nvSpPr>
        <p:spPr>
          <a:xfrm>
            <a:off x="3186193" y="1878643"/>
            <a:ext cx="270978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4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actitud </a:t>
            </a:r>
          </a:p>
          <a:p>
            <a:pPr algn="ctr"/>
            <a:r>
              <a:rPr lang="es-AR" sz="24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hacia la Empresa</a:t>
            </a:r>
            <a:endParaRPr lang="es-A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6" name="Rectángulo: esquina doblada 35">
            <a:extLst>
              <a:ext uri="{FF2B5EF4-FFF2-40B4-BE49-F238E27FC236}">
                <a16:creationId xmlns:a16="http://schemas.microsoft.com/office/drawing/2014/main" id="{3AEAA7F2-0FB2-4C79-BB91-BD4C9FD5EE4C}"/>
              </a:ext>
            </a:extLst>
          </p:cNvPr>
          <p:cNvSpPr/>
          <p:nvPr/>
        </p:nvSpPr>
        <p:spPr>
          <a:xfrm>
            <a:off x="6174863" y="1878643"/>
            <a:ext cx="270760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000" b="1" i="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Terrenos</a:t>
            </a:r>
            <a:endParaRPr lang="es-A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7" name="Rectángulo: esquina doblada 36">
            <a:extLst>
              <a:ext uri="{FF2B5EF4-FFF2-40B4-BE49-F238E27FC236}">
                <a16:creationId xmlns:a16="http://schemas.microsoft.com/office/drawing/2014/main" id="{BF86E26F-0860-4870-BF16-EA8B9397FCEC}"/>
              </a:ext>
            </a:extLst>
          </p:cNvPr>
          <p:cNvSpPr/>
          <p:nvPr/>
        </p:nvSpPr>
        <p:spPr>
          <a:xfrm>
            <a:off x="6174863" y="3244641"/>
            <a:ext cx="2709782" cy="57551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Terrenos vs Precios</a:t>
            </a:r>
            <a:endParaRPr lang="es-AR" sz="2400" dirty="0">
              <a:solidFill>
                <a:srgbClr val="000000"/>
              </a:solidFill>
              <a:latin typeface="TimesNewRomanPSMT"/>
            </a:endParaRPr>
          </a:p>
        </p:txBody>
      </p:sp>
      <p:sp>
        <p:nvSpPr>
          <p:cNvPr id="38" name="Rectángulo: esquina doblada 37">
            <a:extLst>
              <a:ext uri="{FF2B5EF4-FFF2-40B4-BE49-F238E27FC236}">
                <a16:creationId xmlns:a16="http://schemas.microsoft.com/office/drawing/2014/main" id="{94D3C5A1-80BB-4591-A362-91154F539934}"/>
              </a:ext>
            </a:extLst>
          </p:cNvPr>
          <p:cNvSpPr/>
          <p:nvPr/>
        </p:nvSpPr>
        <p:spPr>
          <a:xfrm>
            <a:off x="6172683" y="5024120"/>
            <a:ext cx="2709782" cy="64220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Oferta de alquileres</a:t>
            </a:r>
            <a:endParaRPr lang="es-AR" sz="2400" dirty="0">
              <a:solidFill>
                <a:srgbClr val="000000"/>
              </a:solidFill>
              <a:latin typeface="TimesNewRomanPSMT"/>
            </a:endParaRPr>
          </a:p>
        </p:txBody>
      </p:sp>
      <p:sp>
        <p:nvSpPr>
          <p:cNvPr id="39" name="Rectángulo: esquina doblada 38">
            <a:extLst>
              <a:ext uri="{FF2B5EF4-FFF2-40B4-BE49-F238E27FC236}">
                <a16:creationId xmlns:a16="http://schemas.microsoft.com/office/drawing/2014/main" id="{C90E5569-A511-41E2-9DD6-5CC16E43D3CD}"/>
              </a:ext>
            </a:extLst>
          </p:cNvPr>
          <p:cNvSpPr/>
          <p:nvPr/>
        </p:nvSpPr>
        <p:spPr>
          <a:xfrm>
            <a:off x="6172683" y="4093684"/>
            <a:ext cx="2709782" cy="79693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s-ES" sz="2400" dirty="0">
                <a:solidFill>
                  <a:srgbClr val="000000"/>
                </a:solidFill>
                <a:latin typeface="TimesNewRomanPSMT"/>
              </a:rPr>
              <a:t>Costos de la Construcción</a:t>
            </a:r>
            <a:endParaRPr lang="es-AR" sz="2400" dirty="0">
              <a:solidFill>
                <a:srgbClr val="000000"/>
              </a:solidFill>
              <a:latin typeface="TimesNewRomanPSMT"/>
            </a:endParaRPr>
          </a:p>
        </p:txBody>
      </p:sp>
      <p:sp>
        <p:nvSpPr>
          <p:cNvPr id="40" name="Triángulo isósceles 39">
            <a:extLst>
              <a:ext uri="{FF2B5EF4-FFF2-40B4-BE49-F238E27FC236}">
                <a16:creationId xmlns:a16="http://schemas.microsoft.com/office/drawing/2014/main" id="{14D14865-5241-4A0E-8AEA-8B3C287F44DD}"/>
              </a:ext>
            </a:extLst>
          </p:cNvPr>
          <p:cNvSpPr/>
          <p:nvPr/>
        </p:nvSpPr>
        <p:spPr>
          <a:xfrm rot="10800000">
            <a:off x="7053328" y="2903896"/>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41" name="Triángulo isósceles 40">
            <a:extLst>
              <a:ext uri="{FF2B5EF4-FFF2-40B4-BE49-F238E27FC236}">
                <a16:creationId xmlns:a16="http://schemas.microsoft.com/office/drawing/2014/main" id="{0B449664-CA6A-4796-A1CB-50F369CDEEB2}"/>
              </a:ext>
            </a:extLst>
          </p:cNvPr>
          <p:cNvSpPr/>
          <p:nvPr/>
        </p:nvSpPr>
        <p:spPr>
          <a:xfrm rot="10800000">
            <a:off x="7053327" y="3758286"/>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45" name="Rectángulo: esquina doblada 44">
            <a:extLst>
              <a:ext uri="{FF2B5EF4-FFF2-40B4-BE49-F238E27FC236}">
                <a16:creationId xmlns:a16="http://schemas.microsoft.com/office/drawing/2014/main" id="{C4A0FAB5-4A4B-49C4-A909-5B046562AB81}"/>
              </a:ext>
            </a:extLst>
          </p:cNvPr>
          <p:cNvSpPr/>
          <p:nvPr/>
        </p:nvSpPr>
        <p:spPr>
          <a:xfrm>
            <a:off x="9159173" y="1878643"/>
            <a:ext cx="2707602" cy="1107419"/>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Otros factores</a:t>
            </a:r>
          </a:p>
        </p:txBody>
      </p:sp>
      <p:sp>
        <p:nvSpPr>
          <p:cNvPr id="46" name="Rectángulo: esquina doblada 45">
            <a:extLst>
              <a:ext uri="{FF2B5EF4-FFF2-40B4-BE49-F238E27FC236}">
                <a16:creationId xmlns:a16="http://schemas.microsoft.com/office/drawing/2014/main" id="{1C875707-2EFE-4A46-8103-0CBD86E26DE9}"/>
              </a:ext>
            </a:extLst>
          </p:cNvPr>
          <p:cNvSpPr/>
          <p:nvPr/>
        </p:nvSpPr>
        <p:spPr>
          <a:xfrm>
            <a:off x="9161353" y="3244641"/>
            <a:ext cx="2709782" cy="57551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La lengua</a:t>
            </a:r>
            <a:endParaRPr lang="es-AR" sz="2400" dirty="0">
              <a:solidFill>
                <a:srgbClr val="000000"/>
              </a:solidFill>
              <a:latin typeface="TimesNewRomanPSMT"/>
            </a:endParaRPr>
          </a:p>
        </p:txBody>
      </p:sp>
      <p:sp>
        <p:nvSpPr>
          <p:cNvPr id="47" name="Rectángulo: esquina doblada 46">
            <a:extLst>
              <a:ext uri="{FF2B5EF4-FFF2-40B4-BE49-F238E27FC236}">
                <a16:creationId xmlns:a16="http://schemas.microsoft.com/office/drawing/2014/main" id="{A77CF524-E97E-413A-AB3B-E8A8766728B9}"/>
              </a:ext>
            </a:extLst>
          </p:cNvPr>
          <p:cNvSpPr/>
          <p:nvPr/>
        </p:nvSpPr>
        <p:spPr>
          <a:xfrm>
            <a:off x="9159173" y="4970897"/>
            <a:ext cx="2709782" cy="561932"/>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Estabilidad Política</a:t>
            </a:r>
            <a:endParaRPr lang="es-AR" sz="2400" dirty="0">
              <a:solidFill>
                <a:srgbClr val="000000"/>
              </a:solidFill>
              <a:latin typeface="TimesNewRomanPSMT"/>
            </a:endParaRPr>
          </a:p>
        </p:txBody>
      </p:sp>
      <p:sp>
        <p:nvSpPr>
          <p:cNvPr id="48" name="Rectángulo: esquina doblada 47">
            <a:extLst>
              <a:ext uri="{FF2B5EF4-FFF2-40B4-BE49-F238E27FC236}">
                <a16:creationId xmlns:a16="http://schemas.microsoft.com/office/drawing/2014/main" id="{A60CADFC-D2B9-43E8-AD2D-CA0093A78E1D}"/>
              </a:ext>
            </a:extLst>
          </p:cNvPr>
          <p:cNvSpPr/>
          <p:nvPr/>
        </p:nvSpPr>
        <p:spPr>
          <a:xfrm>
            <a:off x="9159173" y="4093685"/>
            <a:ext cx="2709782" cy="541814"/>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La Cultura</a:t>
            </a:r>
            <a:endParaRPr lang="es-AR" sz="2400" dirty="0">
              <a:solidFill>
                <a:srgbClr val="000000"/>
              </a:solidFill>
              <a:latin typeface="TimesNewRomanPSMT"/>
            </a:endParaRPr>
          </a:p>
        </p:txBody>
      </p:sp>
      <p:sp>
        <p:nvSpPr>
          <p:cNvPr id="49" name="Triángulo isósceles 48">
            <a:extLst>
              <a:ext uri="{FF2B5EF4-FFF2-40B4-BE49-F238E27FC236}">
                <a16:creationId xmlns:a16="http://schemas.microsoft.com/office/drawing/2014/main" id="{6D1C9683-DA40-480B-87CB-93A8658AEA34}"/>
              </a:ext>
            </a:extLst>
          </p:cNvPr>
          <p:cNvSpPr/>
          <p:nvPr/>
        </p:nvSpPr>
        <p:spPr>
          <a:xfrm rot="10800000">
            <a:off x="10039818" y="2947993"/>
            <a:ext cx="774042" cy="378810"/>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0" name="Triángulo isósceles 49">
            <a:extLst>
              <a:ext uri="{FF2B5EF4-FFF2-40B4-BE49-F238E27FC236}">
                <a16:creationId xmlns:a16="http://schemas.microsoft.com/office/drawing/2014/main" id="{34F58636-56F5-4542-B86F-DC27D76224C5}"/>
              </a:ext>
            </a:extLst>
          </p:cNvPr>
          <p:cNvSpPr/>
          <p:nvPr/>
        </p:nvSpPr>
        <p:spPr>
          <a:xfrm rot="10800000">
            <a:off x="10039818" y="3772083"/>
            <a:ext cx="774042" cy="399104"/>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1" name="Triángulo isósceles 50">
            <a:extLst>
              <a:ext uri="{FF2B5EF4-FFF2-40B4-BE49-F238E27FC236}">
                <a16:creationId xmlns:a16="http://schemas.microsoft.com/office/drawing/2014/main" id="{9ED21A3C-8E93-4FCA-B080-E79DFFD9565D}"/>
              </a:ext>
            </a:extLst>
          </p:cNvPr>
          <p:cNvSpPr/>
          <p:nvPr/>
        </p:nvSpPr>
        <p:spPr>
          <a:xfrm rot="10800000">
            <a:off x="10030294" y="4574887"/>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2" name="Rectángulo: esquina doblada 51">
            <a:extLst>
              <a:ext uri="{FF2B5EF4-FFF2-40B4-BE49-F238E27FC236}">
                <a16:creationId xmlns:a16="http://schemas.microsoft.com/office/drawing/2014/main" id="{C0F1754C-9CA5-4E9C-B374-A1A079A413B2}"/>
              </a:ext>
            </a:extLst>
          </p:cNvPr>
          <p:cNvSpPr/>
          <p:nvPr/>
        </p:nvSpPr>
        <p:spPr>
          <a:xfrm>
            <a:off x="9159173" y="5910265"/>
            <a:ext cx="2709782" cy="49014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Moneda</a:t>
            </a:r>
            <a:endParaRPr lang="es-AR" sz="2400" dirty="0">
              <a:solidFill>
                <a:srgbClr val="000000"/>
              </a:solidFill>
              <a:latin typeface="TimesNewRomanPSMT"/>
            </a:endParaRPr>
          </a:p>
        </p:txBody>
      </p:sp>
      <p:sp>
        <p:nvSpPr>
          <p:cNvPr id="53" name="Triángulo isósceles 52">
            <a:extLst>
              <a:ext uri="{FF2B5EF4-FFF2-40B4-BE49-F238E27FC236}">
                <a16:creationId xmlns:a16="http://schemas.microsoft.com/office/drawing/2014/main" id="{EE1353A4-6F63-4ED0-8B04-0B687992B647}"/>
              </a:ext>
            </a:extLst>
          </p:cNvPr>
          <p:cNvSpPr/>
          <p:nvPr/>
        </p:nvSpPr>
        <p:spPr>
          <a:xfrm rot="10800000">
            <a:off x="10030294" y="5496709"/>
            <a:ext cx="774042" cy="46097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54" name="Rectángulo: esquina doblada 53">
            <a:extLst>
              <a:ext uri="{FF2B5EF4-FFF2-40B4-BE49-F238E27FC236}">
                <a16:creationId xmlns:a16="http://schemas.microsoft.com/office/drawing/2014/main" id="{D2E8CFCE-2FFC-4EE8-B6D9-B689491A446B}"/>
              </a:ext>
            </a:extLst>
          </p:cNvPr>
          <p:cNvSpPr/>
          <p:nvPr/>
        </p:nvSpPr>
        <p:spPr>
          <a:xfrm>
            <a:off x="197523" y="3127165"/>
            <a:ext cx="2709782" cy="57551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dirty="0">
                <a:solidFill>
                  <a:srgbClr val="000000"/>
                </a:solidFill>
                <a:latin typeface="TimesNewRomanPSMT"/>
              </a:rPr>
              <a:t>Impuestos Nacionales</a:t>
            </a:r>
            <a:endParaRPr lang="es-AR" sz="2000" dirty="0">
              <a:solidFill>
                <a:srgbClr val="000000"/>
              </a:solidFill>
              <a:latin typeface="TimesNewRomanPSMT"/>
            </a:endParaRPr>
          </a:p>
        </p:txBody>
      </p:sp>
      <p:sp>
        <p:nvSpPr>
          <p:cNvPr id="55" name="Rectángulo: esquina doblada 54">
            <a:extLst>
              <a:ext uri="{FF2B5EF4-FFF2-40B4-BE49-F238E27FC236}">
                <a16:creationId xmlns:a16="http://schemas.microsoft.com/office/drawing/2014/main" id="{D6C78387-7AFC-40C9-AB4D-E77E6650C552}"/>
              </a:ext>
            </a:extLst>
          </p:cNvPr>
          <p:cNvSpPr/>
          <p:nvPr/>
        </p:nvSpPr>
        <p:spPr>
          <a:xfrm>
            <a:off x="195343" y="4814112"/>
            <a:ext cx="2709782" cy="638096"/>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dirty="0">
                <a:solidFill>
                  <a:srgbClr val="000000"/>
                </a:solidFill>
                <a:latin typeface="TimesNewRomanPSMT"/>
              </a:rPr>
              <a:t>Incentivos Tributarios</a:t>
            </a:r>
            <a:endParaRPr lang="es-AR" sz="2000" dirty="0">
              <a:solidFill>
                <a:srgbClr val="000000"/>
              </a:solidFill>
              <a:latin typeface="TimesNewRomanPSMT"/>
            </a:endParaRPr>
          </a:p>
        </p:txBody>
      </p:sp>
      <p:sp>
        <p:nvSpPr>
          <p:cNvPr id="56" name="Rectángulo: esquina doblada 55">
            <a:extLst>
              <a:ext uri="{FF2B5EF4-FFF2-40B4-BE49-F238E27FC236}">
                <a16:creationId xmlns:a16="http://schemas.microsoft.com/office/drawing/2014/main" id="{A681CFDD-2A83-42C7-8AC8-F8BE82571CBC}"/>
              </a:ext>
            </a:extLst>
          </p:cNvPr>
          <p:cNvSpPr/>
          <p:nvPr/>
        </p:nvSpPr>
        <p:spPr>
          <a:xfrm>
            <a:off x="195343" y="3918537"/>
            <a:ext cx="2709782" cy="716962"/>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s-ES" sz="2000" dirty="0">
                <a:solidFill>
                  <a:srgbClr val="000000"/>
                </a:solidFill>
                <a:latin typeface="TimesNewRomanPSMT"/>
              </a:rPr>
              <a:t>Impuestos Provinciales y locales</a:t>
            </a:r>
            <a:endParaRPr lang="es-AR" sz="2000" dirty="0">
              <a:solidFill>
                <a:srgbClr val="000000"/>
              </a:solidFill>
              <a:latin typeface="TimesNewRomanPSMT"/>
            </a:endParaRPr>
          </a:p>
        </p:txBody>
      </p:sp>
      <p:sp>
        <p:nvSpPr>
          <p:cNvPr id="58" name="Rectángulo: esquina doblada 57">
            <a:extLst>
              <a:ext uri="{FF2B5EF4-FFF2-40B4-BE49-F238E27FC236}">
                <a16:creationId xmlns:a16="http://schemas.microsoft.com/office/drawing/2014/main" id="{B5A92707-BD0B-4458-A3B8-C9053BC2BFDA}"/>
              </a:ext>
            </a:extLst>
          </p:cNvPr>
          <p:cNvSpPr/>
          <p:nvPr/>
        </p:nvSpPr>
        <p:spPr>
          <a:xfrm>
            <a:off x="195343" y="5630821"/>
            <a:ext cx="2709782" cy="769590"/>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s-ES" sz="2000" dirty="0">
                <a:solidFill>
                  <a:srgbClr val="000000"/>
                </a:solidFill>
                <a:latin typeface="TimesNewRomanPSMT"/>
              </a:rPr>
              <a:t>Tasas bajas vs </a:t>
            </a:r>
          </a:p>
          <a:p>
            <a:pPr algn="ctr"/>
            <a:r>
              <a:rPr lang="es-ES" sz="2000" dirty="0">
                <a:solidFill>
                  <a:srgbClr val="000000"/>
                </a:solidFill>
                <a:latin typeface="TimesNewRomanPSMT"/>
              </a:rPr>
              <a:t>Servicios disponibles</a:t>
            </a:r>
            <a:endParaRPr lang="es-AR" sz="2000" dirty="0">
              <a:solidFill>
                <a:srgbClr val="000000"/>
              </a:solidFill>
              <a:latin typeface="TimesNewRomanPSMT"/>
            </a:endParaRPr>
          </a:p>
        </p:txBody>
      </p:sp>
      <p:sp>
        <p:nvSpPr>
          <p:cNvPr id="62" name="Rectángulo: esquina doblada 61">
            <a:extLst>
              <a:ext uri="{FF2B5EF4-FFF2-40B4-BE49-F238E27FC236}">
                <a16:creationId xmlns:a16="http://schemas.microsoft.com/office/drawing/2014/main" id="{FB9AA545-EB30-4C5F-A5B8-E5781F3BA762}"/>
              </a:ext>
            </a:extLst>
          </p:cNvPr>
          <p:cNvSpPr/>
          <p:nvPr/>
        </p:nvSpPr>
        <p:spPr>
          <a:xfrm>
            <a:off x="3179653" y="3151487"/>
            <a:ext cx="2709782" cy="668670"/>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Política</a:t>
            </a:r>
            <a:endParaRPr lang="es-AR" sz="2400" dirty="0">
              <a:solidFill>
                <a:srgbClr val="000000"/>
              </a:solidFill>
              <a:latin typeface="TimesNewRomanPSMT"/>
            </a:endParaRPr>
          </a:p>
        </p:txBody>
      </p:sp>
      <p:sp>
        <p:nvSpPr>
          <p:cNvPr id="64" name="Rectángulo: esquina doblada 63">
            <a:extLst>
              <a:ext uri="{FF2B5EF4-FFF2-40B4-BE49-F238E27FC236}">
                <a16:creationId xmlns:a16="http://schemas.microsoft.com/office/drawing/2014/main" id="{577205E8-E9B5-438D-B426-A9C05F63C125}"/>
              </a:ext>
            </a:extLst>
          </p:cNvPr>
          <p:cNvSpPr/>
          <p:nvPr/>
        </p:nvSpPr>
        <p:spPr>
          <a:xfrm>
            <a:off x="3179653" y="4014858"/>
            <a:ext cx="2709782" cy="833985"/>
          </a:xfrm>
          <a:prstGeom prst="foldedCorner">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solidFill>
                  <a:srgbClr val="000000"/>
                </a:solidFill>
                <a:latin typeface="TimesNewRomanPSMT"/>
              </a:rPr>
              <a:t>Social</a:t>
            </a:r>
            <a:endParaRPr lang="es-AR" sz="2400" dirty="0">
              <a:solidFill>
                <a:srgbClr val="000000"/>
              </a:solidFill>
              <a:latin typeface="TimesNewRomanPSMT"/>
            </a:endParaRPr>
          </a:p>
        </p:txBody>
      </p:sp>
      <p:sp>
        <p:nvSpPr>
          <p:cNvPr id="70" name="Triángulo isósceles 69">
            <a:extLst>
              <a:ext uri="{FF2B5EF4-FFF2-40B4-BE49-F238E27FC236}">
                <a16:creationId xmlns:a16="http://schemas.microsoft.com/office/drawing/2014/main" id="{8A4E1290-1085-48ED-A45C-BB4CB8490723}"/>
              </a:ext>
            </a:extLst>
          </p:cNvPr>
          <p:cNvSpPr/>
          <p:nvPr/>
        </p:nvSpPr>
        <p:spPr>
          <a:xfrm rot="10800000">
            <a:off x="4086050" y="3767631"/>
            <a:ext cx="722534" cy="30295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71" name="Triángulo isósceles 70">
            <a:extLst>
              <a:ext uri="{FF2B5EF4-FFF2-40B4-BE49-F238E27FC236}">
                <a16:creationId xmlns:a16="http://schemas.microsoft.com/office/drawing/2014/main" id="{4A31836C-25DF-43CA-9CE1-01DCF9C0958A}"/>
              </a:ext>
            </a:extLst>
          </p:cNvPr>
          <p:cNvSpPr/>
          <p:nvPr/>
        </p:nvSpPr>
        <p:spPr>
          <a:xfrm rot="10800000">
            <a:off x="4086050" y="2917871"/>
            <a:ext cx="722534" cy="30295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74" name="Triángulo isósceles 73">
            <a:extLst>
              <a:ext uri="{FF2B5EF4-FFF2-40B4-BE49-F238E27FC236}">
                <a16:creationId xmlns:a16="http://schemas.microsoft.com/office/drawing/2014/main" id="{12BAD7D0-53BA-49DB-9D05-7CBB5FA3737E}"/>
              </a:ext>
            </a:extLst>
          </p:cNvPr>
          <p:cNvSpPr/>
          <p:nvPr/>
        </p:nvSpPr>
        <p:spPr>
          <a:xfrm rot="10800000">
            <a:off x="7104835" y="4858920"/>
            <a:ext cx="722534" cy="30295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44" name="Triángulo isósceles 43">
            <a:extLst>
              <a:ext uri="{FF2B5EF4-FFF2-40B4-BE49-F238E27FC236}">
                <a16:creationId xmlns:a16="http://schemas.microsoft.com/office/drawing/2014/main" id="{0FF96445-6840-42C1-80F7-31CA7ADF7270}"/>
              </a:ext>
            </a:extLst>
          </p:cNvPr>
          <p:cNvSpPr/>
          <p:nvPr/>
        </p:nvSpPr>
        <p:spPr>
          <a:xfrm rot="10800000">
            <a:off x="1131856" y="2917871"/>
            <a:ext cx="722534" cy="30295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65" name="Triángulo isósceles 64">
            <a:extLst>
              <a:ext uri="{FF2B5EF4-FFF2-40B4-BE49-F238E27FC236}">
                <a16:creationId xmlns:a16="http://schemas.microsoft.com/office/drawing/2014/main" id="{70EBE905-08BF-4785-A491-E377B3237565}"/>
              </a:ext>
            </a:extLst>
          </p:cNvPr>
          <p:cNvSpPr/>
          <p:nvPr/>
        </p:nvSpPr>
        <p:spPr>
          <a:xfrm rot="10800000">
            <a:off x="1131856" y="3668679"/>
            <a:ext cx="722534" cy="30295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67" name="Triángulo isósceles 66">
            <a:extLst>
              <a:ext uri="{FF2B5EF4-FFF2-40B4-BE49-F238E27FC236}">
                <a16:creationId xmlns:a16="http://schemas.microsoft.com/office/drawing/2014/main" id="{ED3E2FD3-728C-4738-A977-4BC2E054E302}"/>
              </a:ext>
            </a:extLst>
          </p:cNvPr>
          <p:cNvSpPr/>
          <p:nvPr/>
        </p:nvSpPr>
        <p:spPr>
          <a:xfrm rot="10800000">
            <a:off x="1131856" y="4591777"/>
            <a:ext cx="722534" cy="30295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69" name="Triángulo isósceles 68">
            <a:extLst>
              <a:ext uri="{FF2B5EF4-FFF2-40B4-BE49-F238E27FC236}">
                <a16:creationId xmlns:a16="http://schemas.microsoft.com/office/drawing/2014/main" id="{E23532BC-77EF-4619-A0D3-D8081E3EA5F4}"/>
              </a:ext>
            </a:extLst>
          </p:cNvPr>
          <p:cNvSpPr/>
          <p:nvPr/>
        </p:nvSpPr>
        <p:spPr>
          <a:xfrm rot="10800000">
            <a:off x="1131856" y="5390037"/>
            <a:ext cx="722534" cy="302956"/>
          </a:xfrm>
          <a:prstGeom prst="triangl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580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Effect transition="in" filter="fade">
                                      <p:cBhvr>
                                        <p:cTn id="27" dur="500"/>
                                        <p:tgtEl>
                                          <p:spTgt spid="54"/>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animEffect transition="in" filter="fade">
                                      <p:cBhvr>
                                        <p:cTn id="45" dur="500"/>
                                        <p:tgtEl>
                                          <p:spTgt spid="58"/>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500" fill="hold"/>
                                        <p:tgtEl>
                                          <p:spTgt spid="65"/>
                                        </p:tgtEl>
                                        <p:attrNameLst>
                                          <p:attrName>ppt_w</p:attrName>
                                        </p:attrNameLst>
                                      </p:cBhvr>
                                      <p:tavLst>
                                        <p:tav tm="0">
                                          <p:val>
                                            <p:fltVal val="0"/>
                                          </p:val>
                                        </p:tav>
                                        <p:tav tm="100000">
                                          <p:val>
                                            <p:strVal val="#ppt_w"/>
                                          </p:val>
                                        </p:tav>
                                      </p:tavLst>
                                    </p:anim>
                                    <p:anim calcmode="lin" valueType="num">
                                      <p:cBhvr>
                                        <p:cTn id="56" dur="500" fill="hold"/>
                                        <p:tgtEl>
                                          <p:spTgt spid="65"/>
                                        </p:tgtEl>
                                        <p:attrNameLst>
                                          <p:attrName>ppt_h</p:attrName>
                                        </p:attrNameLst>
                                      </p:cBhvr>
                                      <p:tavLst>
                                        <p:tav tm="0">
                                          <p:val>
                                            <p:fltVal val="0"/>
                                          </p:val>
                                        </p:tav>
                                        <p:tav tm="100000">
                                          <p:val>
                                            <p:strVal val="#ppt_h"/>
                                          </p:val>
                                        </p:tav>
                                      </p:tavLst>
                                    </p:anim>
                                    <p:animEffect transition="in" filter="fade">
                                      <p:cBhvr>
                                        <p:cTn id="57" dur="500"/>
                                        <p:tgtEl>
                                          <p:spTgt spid="65"/>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p:cTn id="67" dur="500" fill="hold"/>
                                        <p:tgtEl>
                                          <p:spTgt spid="69"/>
                                        </p:tgtEl>
                                        <p:attrNameLst>
                                          <p:attrName>ppt_w</p:attrName>
                                        </p:attrNameLst>
                                      </p:cBhvr>
                                      <p:tavLst>
                                        <p:tav tm="0">
                                          <p:val>
                                            <p:fltVal val="0"/>
                                          </p:val>
                                        </p:tav>
                                        <p:tav tm="100000">
                                          <p:val>
                                            <p:strVal val="#ppt_w"/>
                                          </p:val>
                                        </p:tav>
                                      </p:tavLst>
                                    </p:anim>
                                    <p:anim calcmode="lin" valueType="num">
                                      <p:cBhvr>
                                        <p:cTn id="68" dur="500" fill="hold"/>
                                        <p:tgtEl>
                                          <p:spTgt spid="69"/>
                                        </p:tgtEl>
                                        <p:attrNameLst>
                                          <p:attrName>ppt_h</p:attrName>
                                        </p:attrNameLst>
                                      </p:cBhvr>
                                      <p:tavLst>
                                        <p:tav tm="0">
                                          <p:val>
                                            <p:fltVal val="0"/>
                                          </p:val>
                                        </p:tav>
                                        <p:tav tm="100000">
                                          <p:val>
                                            <p:strVal val="#ppt_h"/>
                                          </p:val>
                                        </p:tav>
                                      </p:tavLst>
                                    </p:anim>
                                    <p:animEffect transition="in" filter="fade">
                                      <p:cBhvr>
                                        <p:cTn id="69" dur="500"/>
                                        <p:tgtEl>
                                          <p:spTgt spid="6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62"/>
                                        </p:tgtEl>
                                        <p:attrNameLst>
                                          <p:attrName>style.visibility</p:attrName>
                                        </p:attrNameLst>
                                      </p:cBhvr>
                                      <p:to>
                                        <p:strVal val="visible"/>
                                      </p:to>
                                    </p:set>
                                    <p:anim calcmode="lin" valueType="num">
                                      <p:cBhvr>
                                        <p:cTn id="80" dur="500" fill="hold"/>
                                        <p:tgtEl>
                                          <p:spTgt spid="62"/>
                                        </p:tgtEl>
                                        <p:attrNameLst>
                                          <p:attrName>ppt_w</p:attrName>
                                        </p:attrNameLst>
                                      </p:cBhvr>
                                      <p:tavLst>
                                        <p:tav tm="0">
                                          <p:val>
                                            <p:fltVal val="0"/>
                                          </p:val>
                                        </p:tav>
                                        <p:tav tm="100000">
                                          <p:val>
                                            <p:strVal val="#ppt_w"/>
                                          </p:val>
                                        </p:tav>
                                      </p:tavLst>
                                    </p:anim>
                                    <p:anim calcmode="lin" valueType="num">
                                      <p:cBhvr>
                                        <p:cTn id="81" dur="500" fill="hold"/>
                                        <p:tgtEl>
                                          <p:spTgt spid="62"/>
                                        </p:tgtEl>
                                        <p:attrNameLst>
                                          <p:attrName>ppt_h</p:attrName>
                                        </p:attrNameLst>
                                      </p:cBhvr>
                                      <p:tavLst>
                                        <p:tav tm="0">
                                          <p:val>
                                            <p:fltVal val="0"/>
                                          </p:val>
                                        </p:tav>
                                        <p:tav tm="100000">
                                          <p:val>
                                            <p:strVal val="#ppt_h"/>
                                          </p:val>
                                        </p:tav>
                                      </p:tavLst>
                                    </p:anim>
                                    <p:animEffect transition="in" filter="fade">
                                      <p:cBhvr>
                                        <p:cTn id="82" dur="500"/>
                                        <p:tgtEl>
                                          <p:spTgt spid="62"/>
                                        </p:tgtEl>
                                      </p:cBhvr>
                                    </p:animEffect>
                                  </p:childTnLst>
                                </p:cTn>
                              </p:par>
                            </p:childTnLst>
                          </p:cTn>
                        </p:par>
                        <p:par>
                          <p:cTn id="83" fill="hold">
                            <p:stCondLst>
                              <p:cond delay="1000"/>
                            </p:stCondLst>
                            <p:childTnLst>
                              <p:par>
                                <p:cTn id="84" presetID="53" presetClass="entr" presetSubtype="16" fill="hold" grpId="0"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500" fill="hold"/>
                                        <p:tgtEl>
                                          <p:spTgt spid="64"/>
                                        </p:tgtEl>
                                        <p:attrNameLst>
                                          <p:attrName>ppt_w</p:attrName>
                                        </p:attrNameLst>
                                      </p:cBhvr>
                                      <p:tavLst>
                                        <p:tav tm="0">
                                          <p:val>
                                            <p:fltVal val="0"/>
                                          </p:val>
                                        </p:tav>
                                        <p:tav tm="100000">
                                          <p:val>
                                            <p:strVal val="#ppt_w"/>
                                          </p:val>
                                        </p:tav>
                                      </p:tavLst>
                                    </p:anim>
                                    <p:anim calcmode="lin" valueType="num">
                                      <p:cBhvr>
                                        <p:cTn id="87" dur="500" fill="hold"/>
                                        <p:tgtEl>
                                          <p:spTgt spid="64"/>
                                        </p:tgtEl>
                                        <p:attrNameLst>
                                          <p:attrName>ppt_h</p:attrName>
                                        </p:attrNameLst>
                                      </p:cBhvr>
                                      <p:tavLst>
                                        <p:tav tm="0">
                                          <p:val>
                                            <p:fltVal val="0"/>
                                          </p:val>
                                        </p:tav>
                                        <p:tav tm="100000">
                                          <p:val>
                                            <p:strVal val="#ppt_h"/>
                                          </p:val>
                                        </p:tav>
                                      </p:tavLst>
                                    </p:anim>
                                    <p:animEffect transition="in" filter="fade">
                                      <p:cBhvr>
                                        <p:cTn id="88" dur="500"/>
                                        <p:tgtEl>
                                          <p:spTgt spid="64"/>
                                        </p:tgtEl>
                                      </p:cBhvr>
                                    </p:animEffect>
                                  </p:childTnLst>
                                </p:cTn>
                              </p:par>
                            </p:childTnLst>
                          </p:cTn>
                        </p:par>
                        <p:par>
                          <p:cTn id="89" fill="hold">
                            <p:stCondLst>
                              <p:cond delay="1500"/>
                            </p:stCondLst>
                            <p:childTnLst>
                              <p:par>
                                <p:cTn id="90" presetID="53" presetClass="entr" presetSubtype="16" fill="hold" grpId="0" nodeType="afterEffect">
                                  <p:stCondLst>
                                    <p:cond delay="0"/>
                                  </p:stCondLst>
                                  <p:childTnLst>
                                    <p:set>
                                      <p:cBhvr>
                                        <p:cTn id="91" dur="1" fill="hold">
                                          <p:stCondLst>
                                            <p:cond delay="0"/>
                                          </p:stCondLst>
                                        </p:cTn>
                                        <p:tgtEl>
                                          <p:spTgt spid="70"/>
                                        </p:tgtEl>
                                        <p:attrNameLst>
                                          <p:attrName>style.visibility</p:attrName>
                                        </p:attrNameLst>
                                      </p:cBhvr>
                                      <p:to>
                                        <p:strVal val="visible"/>
                                      </p:to>
                                    </p:set>
                                    <p:anim calcmode="lin" valueType="num">
                                      <p:cBhvr>
                                        <p:cTn id="92" dur="500" fill="hold"/>
                                        <p:tgtEl>
                                          <p:spTgt spid="70"/>
                                        </p:tgtEl>
                                        <p:attrNameLst>
                                          <p:attrName>ppt_w</p:attrName>
                                        </p:attrNameLst>
                                      </p:cBhvr>
                                      <p:tavLst>
                                        <p:tav tm="0">
                                          <p:val>
                                            <p:fltVal val="0"/>
                                          </p:val>
                                        </p:tav>
                                        <p:tav tm="100000">
                                          <p:val>
                                            <p:strVal val="#ppt_w"/>
                                          </p:val>
                                        </p:tav>
                                      </p:tavLst>
                                    </p:anim>
                                    <p:anim calcmode="lin" valueType="num">
                                      <p:cBhvr>
                                        <p:cTn id="93" dur="500" fill="hold"/>
                                        <p:tgtEl>
                                          <p:spTgt spid="70"/>
                                        </p:tgtEl>
                                        <p:attrNameLst>
                                          <p:attrName>ppt_h</p:attrName>
                                        </p:attrNameLst>
                                      </p:cBhvr>
                                      <p:tavLst>
                                        <p:tav tm="0">
                                          <p:val>
                                            <p:fltVal val="0"/>
                                          </p:val>
                                        </p:tav>
                                        <p:tav tm="100000">
                                          <p:val>
                                            <p:strVal val="#ppt_h"/>
                                          </p:val>
                                        </p:tav>
                                      </p:tavLst>
                                    </p:anim>
                                    <p:animEffect transition="in" filter="fade">
                                      <p:cBhvr>
                                        <p:cTn id="94" dur="500"/>
                                        <p:tgtEl>
                                          <p:spTgt spid="70"/>
                                        </p:tgtEl>
                                      </p:cBhvr>
                                    </p:animEffect>
                                  </p:childTnLst>
                                </p:cTn>
                              </p:par>
                            </p:childTnLst>
                          </p:cTn>
                        </p:par>
                        <p:par>
                          <p:cTn id="95" fill="hold">
                            <p:stCondLst>
                              <p:cond delay="2000"/>
                            </p:stCondLst>
                            <p:childTnLst>
                              <p:par>
                                <p:cTn id="96" presetID="53" presetClass="entr" presetSubtype="16" fill="hold" grpId="0" nodeType="after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p:cTn id="98" dur="500" fill="hold"/>
                                        <p:tgtEl>
                                          <p:spTgt spid="71"/>
                                        </p:tgtEl>
                                        <p:attrNameLst>
                                          <p:attrName>ppt_w</p:attrName>
                                        </p:attrNameLst>
                                      </p:cBhvr>
                                      <p:tavLst>
                                        <p:tav tm="0">
                                          <p:val>
                                            <p:fltVal val="0"/>
                                          </p:val>
                                        </p:tav>
                                        <p:tav tm="100000">
                                          <p:val>
                                            <p:strVal val="#ppt_w"/>
                                          </p:val>
                                        </p:tav>
                                      </p:tavLst>
                                    </p:anim>
                                    <p:anim calcmode="lin" valueType="num">
                                      <p:cBhvr>
                                        <p:cTn id="99" dur="500" fill="hold"/>
                                        <p:tgtEl>
                                          <p:spTgt spid="71"/>
                                        </p:tgtEl>
                                        <p:attrNameLst>
                                          <p:attrName>ppt_h</p:attrName>
                                        </p:attrNameLst>
                                      </p:cBhvr>
                                      <p:tavLst>
                                        <p:tav tm="0">
                                          <p:val>
                                            <p:fltVal val="0"/>
                                          </p:val>
                                        </p:tav>
                                        <p:tav tm="100000">
                                          <p:val>
                                            <p:strVal val="#ppt_h"/>
                                          </p:val>
                                        </p:tav>
                                      </p:tavLst>
                                    </p:anim>
                                    <p:animEffect transition="in" filter="fade">
                                      <p:cBhvr>
                                        <p:cTn id="100" dur="500"/>
                                        <p:tgtEl>
                                          <p:spTgt spid="71"/>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ppt_w</p:attrName>
                                        </p:attrNameLst>
                                      </p:cBhvr>
                                      <p:tavLst>
                                        <p:tav tm="0">
                                          <p:val>
                                            <p:fltVal val="0"/>
                                          </p:val>
                                        </p:tav>
                                        <p:tav tm="100000">
                                          <p:val>
                                            <p:strVal val="#ppt_w"/>
                                          </p:val>
                                        </p:tav>
                                      </p:tavLst>
                                    </p:anim>
                                    <p:anim calcmode="lin" valueType="num">
                                      <p:cBhvr>
                                        <p:cTn id="106" dur="500" fill="hold"/>
                                        <p:tgtEl>
                                          <p:spTgt spid="36"/>
                                        </p:tgtEl>
                                        <p:attrNameLst>
                                          <p:attrName>ppt_h</p:attrName>
                                        </p:attrNameLst>
                                      </p:cBhvr>
                                      <p:tavLst>
                                        <p:tav tm="0">
                                          <p:val>
                                            <p:fltVal val="0"/>
                                          </p:val>
                                        </p:tav>
                                        <p:tav tm="100000">
                                          <p:val>
                                            <p:strVal val="#ppt_h"/>
                                          </p:val>
                                        </p:tav>
                                      </p:tavLst>
                                    </p:anim>
                                    <p:animEffect transition="in" filter="fade">
                                      <p:cBhvr>
                                        <p:cTn id="107" dur="500"/>
                                        <p:tgtEl>
                                          <p:spTgt spid="36"/>
                                        </p:tgtEl>
                                      </p:cBhvr>
                                    </p:animEffec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Effect transition="in" filter="fade">
                                      <p:cBhvr>
                                        <p:cTn id="113" dur="500"/>
                                        <p:tgtEl>
                                          <p:spTgt spid="37"/>
                                        </p:tgtEl>
                                      </p:cBhvr>
                                    </p:animEffect>
                                  </p:childTnLst>
                                </p:cTn>
                              </p:par>
                            </p:childTnLst>
                          </p:cTn>
                        </p:par>
                        <p:par>
                          <p:cTn id="114" fill="hold">
                            <p:stCondLst>
                              <p:cond delay="10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500"/>
                            </p:stCondLst>
                            <p:childTnLst>
                              <p:par>
                                <p:cTn id="121" presetID="53" presetClass="entr" presetSubtype="16"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p:cTn id="123" dur="500" fill="hold"/>
                                        <p:tgtEl>
                                          <p:spTgt spid="39"/>
                                        </p:tgtEl>
                                        <p:attrNameLst>
                                          <p:attrName>ppt_w</p:attrName>
                                        </p:attrNameLst>
                                      </p:cBhvr>
                                      <p:tavLst>
                                        <p:tav tm="0">
                                          <p:val>
                                            <p:fltVal val="0"/>
                                          </p:val>
                                        </p:tav>
                                        <p:tav tm="100000">
                                          <p:val>
                                            <p:strVal val="#ppt_w"/>
                                          </p:val>
                                        </p:tav>
                                      </p:tavLst>
                                    </p:anim>
                                    <p:anim calcmode="lin" valueType="num">
                                      <p:cBhvr>
                                        <p:cTn id="124" dur="500" fill="hold"/>
                                        <p:tgtEl>
                                          <p:spTgt spid="39"/>
                                        </p:tgtEl>
                                        <p:attrNameLst>
                                          <p:attrName>ppt_h</p:attrName>
                                        </p:attrNameLst>
                                      </p:cBhvr>
                                      <p:tavLst>
                                        <p:tav tm="0">
                                          <p:val>
                                            <p:fltVal val="0"/>
                                          </p:val>
                                        </p:tav>
                                        <p:tav tm="100000">
                                          <p:val>
                                            <p:strVal val="#ppt_h"/>
                                          </p:val>
                                        </p:tav>
                                      </p:tavLst>
                                    </p:anim>
                                    <p:animEffect transition="in" filter="fade">
                                      <p:cBhvr>
                                        <p:cTn id="125" dur="500"/>
                                        <p:tgtEl>
                                          <p:spTgt spid="39"/>
                                        </p:tgtEl>
                                      </p:cBhvr>
                                    </p:animEffect>
                                  </p:childTnLst>
                                </p:cTn>
                              </p:par>
                            </p:childTnLst>
                          </p:cTn>
                        </p:par>
                        <p:par>
                          <p:cTn id="126" fill="hold">
                            <p:stCondLst>
                              <p:cond delay="2000"/>
                            </p:stCondLst>
                            <p:childTnLst>
                              <p:par>
                                <p:cTn id="127" presetID="53" presetClass="entr" presetSubtype="16" fill="hold" grpId="0" nodeType="afterEffect">
                                  <p:stCondLst>
                                    <p:cond delay="0"/>
                                  </p:stCondLst>
                                  <p:childTnLst>
                                    <p:set>
                                      <p:cBhvr>
                                        <p:cTn id="128" dur="1" fill="hold">
                                          <p:stCondLst>
                                            <p:cond delay="0"/>
                                          </p:stCondLst>
                                        </p:cTn>
                                        <p:tgtEl>
                                          <p:spTgt spid="40"/>
                                        </p:tgtEl>
                                        <p:attrNameLst>
                                          <p:attrName>style.visibility</p:attrName>
                                        </p:attrNameLst>
                                      </p:cBhvr>
                                      <p:to>
                                        <p:strVal val="visible"/>
                                      </p:to>
                                    </p:set>
                                    <p:anim calcmode="lin" valueType="num">
                                      <p:cBhvr>
                                        <p:cTn id="129" dur="500" fill="hold"/>
                                        <p:tgtEl>
                                          <p:spTgt spid="40"/>
                                        </p:tgtEl>
                                        <p:attrNameLst>
                                          <p:attrName>ppt_w</p:attrName>
                                        </p:attrNameLst>
                                      </p:cBhvr>
                                      <p:tavLst>
                                        <p:tav tm="0">
                                          <p:val>
                                            <p:fltVal val="0"/>
                                          </p:val>
                                        </p:tav>
                                        <p:tav tm="100000">
                                          <p:val>
                                            <p:strVal val="#ppt_w"/>
                                          </p:val>
                                        </p:tav>
                                      </p:tavLst>
                                    </p:anim>
                                    <p:anim calcmode="lin" valueType="num">
                                      <p:cBhvr>
                                        <p:cTn id="130" dur="500" fill="hold"/>
                                        <p:tgtEl>
                                          <p:spTgt spid="40"/>
                                        </p:tgtEl>
                                        <p:attrNameLst>
                                          <p:attrName>ppt_h</p:attrName>
                                        </p:attrNameLst>
                                      </p:cBhvr>
                                      <p:tavLst>
                                        <p:tav tm="0">
                                          <p:val>
                                            <p:fltVal val="0"/>
                                          </p:val>
                                        </p:tav>
                                        <p:tav tm="100000">
                                          <p:val>
                                            <p:strVal val="#ppt_h"/>
                                          </p:val>
                                        </p:tav>
                                      </p:tavLst>
                                    </p:anim>
                                    <p:animEffect transition="in" filter="fade">
                                      <p:cBhvr>
                                        <p:cTn id="131" dur="500"/>
                                        <p:tgtEl>
                                          <p:spTgt spid="40"/>
                                        </p:tgtEl>
                                      </p:cBhvr>
                                    </p:animEffect>
                                  </p:childTnLst>
                                </p:cTn>
                              </p:par>
                            </p:childTnLst>
                          </p:cTn>
                        </p:par>
                        <p:par>
                          <p:cTn id="132" fill="hold">
                            <p:stCondLst>
                              <p:cond delay="2500"/>
                            </p:stCondLst>
                            <p:childTnLst>
                              <p:par>
                                <p:cTn id="133" presetID="53" presetClass="entr" presetSubtype="16"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 calcmode="lin" valueType="num">
                                      <p:cBhvr>
                                        <p:cTn id="135" dur="500" fill="hold"/>
                                        <p:tgtEl>
                                          <p:spTgt spid="41"/>
                                        </p:tgtEl>
                                        <p:attrNameLst>
                                          <p:attrName>ppt_w</p:attrName>
                                        </p:attrNameLst>
                                      </p:cBhvr>
                                      <p:tavLst>
                                        <p:tav tm="0">
                                          <p:val>
                                            <p:fltVal val="0"/>
                                          </p:val>
                                        </p:tav>
                                        <p:tav tm="100000">
                                          <p:val>
                                            <p:strVal val="#ppt_w"/>
                                          </p:val>
                                        </p:tav>
                                      </p:tavLst>
                                    </p:anim>
                                    <p:anim calcmode="lin" valueType="num">
                                      <p:cBhvr>
                                        <p:cTn id="136" dur="500" fill="hold"/>
                                        <p:tgtEl>
                                          <p:spTgt spid="41"/>
                                        </p:tgtEl>
                                        <p:attrNameLst>
                                          <p:attrName>ppt_h</p:attrName>
                                        </p:attrNameLst>
                                      </p:cBhvr>
                                      <p:tavLst>
                                        <p:tav tm="0">
                                          <p:val>
                                            <p:fltVal val="0"/>
                                          </p:val>
                                        </p:tav>
                                        <p:tav tm="100000">
                                          <p:val>
                                            <p:strVal val="#ppt_h"/>
                                          </p:val>
                                        </p:tav>
                                      </p:tavLst>
                                    </p:anim>
                                    <p:animEffect transition="in" filter="fade">
                                      <p:cBhvr>
                                        <p:cTn id="137" dur="500"/>
                                        <p:tgtEl>
                                          <p:spTgt spid="41"/>
                                        </p:tgtEl>
                                      </p:cBhvr>
                                    </p:animEffect>
                                  </p:childTnLst>
                                </p:cTn>
                              </p:par>
                            </p:childTnLst>
                          </p:cTn>
                        </p:par>
                        <p:par>
                          <p:cTn id="138" fill="hold">
                            <p:stCondLst>
                              <p:cond delay="3000"/>
                            </p:stCondLst>
                            <p:childTnLst>
                              <p:par>
                                <p:cTn id="139" presetID="53" presetClass="entr" presetSubtype="16"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p:cTn id="141" dur="500" fill="hold"/>
                                        <p:tgtEl>
                                          <p:spTgt spid="74"/>
                                        </p:tgtEl>
                                        <p:attrNameLst>
                                          <p:attrName>ppt_w</p:attrName>
                                        </p:attrNameLst>
                                      </p:cBhvr>
                                      <p:tavLst>
                                        <p:tav tm="0">
                                          <p:val>
                                            <p:fltVal val="0"/>
                                          </p:val>
                                        </p:tav>
                                        <p:tav tm="100000">
                                          <p:val>
                                            <p:strVal val="#ppt_w"/>
                                          </p:val>
                                        </p:tav>
                                      </p:tavLst>
                                    </p:anim>
                                    <p:anim calcmode="lin" valueType="num">
                                      <p:cBhvr>
                                        <p:cTn id="142" dur="500" fill="hold"/>
                                        <p:tgtEl>
                                          <p:spTgt spid="74"/>
                                        </p:tgtEl>
                                        <p:attrNameLst>
                                          <p:attrName>ppt_h</p:attrName>
                                        </p:attrNameLst>
                                      </p:cBhvr>
                                      <p:tavLst>
                                        <p:tav tm="0">
                                          <p:val>
                                            <p:fltVal val="0"/>
                                          </p:val>
                                        </p:tav>
                                        <p:tav tm="100000">
                                          <p:val>
                                            <p:strVal val="#ppt_h"/>
                                          </p:val>
                                        </p:tav>
                                      </p:tavLst>
                                    </p:anim>
                                    <p:animEffect transition="in" filter="fade">
                                      <p:cBhvr>
                                        <p:cTn id="143" dur="500"/>
                                        <p:tgtEl>
                                          <p:spTgt spid="74"/>
                                        </p:tgtEl>
                                      </p:cBhvr>
                                    </p:animEffect>
                                  </p:childTnLst>
                                </p:cTn>
                              </p:par>
                            </p:childTnLst>
                          </p:cTn>
                        </p:par>
                        <p:par>
                          <p:cTn id="144" fill="hold">
                            <p:stCondLst>
                              <p:cond delay="3500"/>
                            </p:stCondLst>
                            <p:childTnLst>
                              <p:par>
                                <p:cTn id="145" presetID="53" presetClass="entr" presetSubtype="16" fill="hold" grpId="0"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500" fill="hold"/>
                                        <p:tgtEl>
                                          <p:spTgt spid="46"/>
                                        </p:tgtEl>
                                        <p:attrNameLst>
                                          <p:attrName>ppt_w</p:attrName>
                                        </p:attrNameLst>
                                      </p:cBhvr>
                                      <p:tavLst>
                                        <p:tav tm="0">
                                          <p:val>
                                            <p:fltVal val="0"/>
                                          </p:val>
                                        </p:tav>
                                        <p:tav tm="100000">
                                          <p:val>
                                            <p:strVal val="#ppt_w"/>
                                          </p:val>
                                        </p:tav>
                                      </p:tavLst>
                                    </p:anim>
                                    <p:anim calcmode="lin" valueType="num">
                                      <p:cBhvr>
                                        <p:cTn id="148" dur="500" fill="hold"/>
                                        <p:tgtEl>
                                          <p:spTgt spid="46"/>
                                        </p:tgtEl>
                                        <p:attrNameLst>
                                          <p:attrName>ppt_h</p:attrName>
                                        </p:attrNameLst>
                                      </p:cBhvr>
                                      <p:tavLst>
                                        <p:tav tm="0">
                                          <p:val>
                                            <p:fltVal val="0"/>
                                          </p:val>
                                        </p:tav>
                                        <p:tav tm="100000">
                                          <p:val>
                                            <p:strVal val="#ppt_h"/>
                                          </p:val>
                                        </p:tav>
                                      </p:tavLst>
                                    </p:anim>
                                    <p:animEffect transition="in" filter="fade">
                                      <p:cBhvr>
                                        <p:cTn id="149" dur="500"/>
                                        <p:tgtEl>
                                          <p:spTgt spid="46"/>
                                        </p:tgtEl>
                                      </p:cBhvr>
                                    </p:animEffect>
                                  </p:childTnLst>
                                </p:cTn>
                              </p:par>
                            </p:childTnLst>
                          </p:cTn>
                        </p:par>
                        <p:par>
                          <p:cTn id="150" fill="hold">
                            <p:stCondLst>
                              <p:cond delay="4000"/>
                            </p:stCondLst>
                            <p:childTnLst>
                              <p:par>
                                <p:cTn id="151" presetID="53" presetClass="entr" presetSubtype="16" fill="hold" grpId="0" nodeType="afterEffect">
                                  <p:stCondLst>
                                    <p:cond delay="0"/>
                                  </p:stCondLst>
                                  <p:childTnLst>
                                    <p:set>
                                      <p:cBhvr>
                                        <p:cTn id="152" dur="1" fill="hold">
                                          <p:stCondLst>
                                            <p:cond delay="0"/>
                                          </p:stCondLst>
                                        </p:cTn>
                                        <p:tgtEl>
                                          <p:spTgt spid="47"/>
                                        </p:tgtEl>
                                        <p:attrNameLst>
                                          <p:attrName>style.visibility</p:attrName>
                                        </p:attrNameLst>
                                      </p:cBhvr>
                                      <p:to>
                                        <p:strVal val="visible"/>
                                      </p:to>
                                    </p:set>
                                    <p:anim calcmode="lin" valueType="num">
                                      <p:cBhvr>
                                        <p:cTn id="153" dur="500" fill="hold"/>
                                        <p:tgtEl>
                                          <p:spTgt spid="47"/>
                                        </p:tgtEl>
                                        <p:attrNameLst>
                                          <p:attrName>ppt_w</p:attrName>
                                        </p:attrNameLst>
                                      </p:cBhvr>
                                      <p:tavLst>
                                        <p:tav tm="0">
                                          <p:val>
                                            <p:fltVal val="0"/>
                                          </p:val>
                                        </p:tav>
                                        <p:tav tm="100000">
                                          <p:val>
                                            <p:strVal val="#ppt_w"/>
                                          </p:val>
                                        </p:tav>
                                      </p:tavLst>
                                    </p:anim>
                                    <p:anim calcmode="lin" valueType="num">
                                      <p:cBhvr>
                                        <p:cTn id="154" dur="500" fill="hold"/>
                                        <p:tgtEl>
                                          <p:spTgt spid="47"/>
                                        </p:tgtEl>
                                        <p:attrNameLst>
                                          <p:attrName>ppt_h</p:attrName>
                                        </p:attrNameLst>
                                      </p:cBhvr>
                                      <p:tavLst>
                                        <p:tav tm="0">
                                          <p:val>
                                            <p:fltVal val="0"/>
                                          </p:val>
                                        </p:tav>
                                        <p:tav tm="100000">
                                          <p:val>
                                            <p:strVal val="#ppt_h"/>
                                          </p:val>
                                        </p:tav>
                                      </p:tavLst>
                                    </p:anim>
                                    <p:animEffect transition="in" filter="fade">
                                      <p:cBhvr>
                                        <p:cTn id="155" dur="500"/>
                                        <p:tgtEl>
                                          <p:spTgt spid="47"/>
                                        </p:tgtEl>
                                      </p:cBhvr>
                                    </p:animEffect>
                                  </p:childTnLst>
                                </p:cTn>
                              </p:par>
                            </p:childTnLst>
                          </p:cTn>
                        </p:par>
                        <p:par>
                          <p:cTn id="156" fill="hold">
                            <p:stCondLst>
                              <p:cond delay="4500"/>
                            </p:stCondLst>
                            <p:childTnLst>
                              <p:par>
                                <p:cTn id="157" presetID="53" presetClass="entr" presetSubtype="16" fill="hold" grpId="0" nodeType="afterEffect">
                                  <p:stCondLst>
                                    <p:cond delay="0"/>
                                  </p:stCondLst>
                                  <p:childTnLst>
                                    <p:set>
                                      <p:cBhvr>
                                        <p:cTn id="158" dur="1" fill="hold">
                                          <p:stCondLst>
                                            <p:cond delay="0"/>
                                          </p:stCondLst>
                                        </p:cTn>
                                        <p:tgtEl>
                                          <p:spTgt spid="48"/>
                                        </p:tgtEl>
                                        <p:attrNameLst>
                                          <p:attrName>style.visibility</p:attrName>
                                        </p:attrNameLst>
                                      </p:cBhvr>
                                      <p:to>
                                        <p:strVal val="visible"/>
                                      </p:to>
                                    </p:set>
                                    <p:anim calcmode="lin" valueType="num">
                                      <p:cBhvr>
                                        <p:cTn id="159" dur="500" fill="hold"/>
                                        <p:tgtEl>
                                          <p:spTgt spid="48"/>
                                        </p:tgtEl>
                                        <p:attrNameLst>
                                          <p:attrName>ppt_w</p:attrName>
                                        </p:attrNameLst>
                                      </p:cBhvr>
                                      <p:tavLst>
                                        <p:tav tm="0">
                                          <p:val>
                                            <p:fltVal val="0"/>
                                          </p:val>
                                        </p:tav>
                                        <p:tav tm="100000">
                                          <p:val>
                                            <p:strVal val="#ppt_w"/>
                                          </p:val>
                                        </p:tav>
                                      </p:tavLst>
                                    </p:anim>
                                    <p:anim calcmode="lin" valueType="num">
                                      <p:cBhvr>
                                        <p:cTn id="160" dur="500" fill="hold"/>
                                        <p:tgtEl>
                                          <p:spTgt spid="48"/>
                                        </p:tgtEl>
                                        <p:attrNameLst>
                                          <p:attrName>ppt_h</p:attrName>
                                        </p:attrNameLst>
                                      </p:cBhvr>
                                      <p:tavLst>
                                        <p:tav tm="0">
                                          <p:val>
                                            <p:fltVal val="0"/>
                                          </p:val>
                                        </p:tav>
                                        <p:tav tm="100000">
                                          <p:val>
                                            <p:strVal val="#ppt_h"/>
                                          </p:val>
                                        </p:tav>
                                      </p:tavLst>
                                    </p:anim>
                                    <p:animEffect transition="in" filter="fade">
                                      <p:cBhvr>
                                        <p:cTn id="161" dur="500"/>
                                        <p:tgtEl>
                                          <p:spTgt spid="48"/>
                                        </p:tgtEl>
                                      </p:cBhvr>
                                    </p:animEffect>
                                  </p:childTnLst>
                                </p:cTn>
                              </p:par>
                            </p:childTnLst>
                          </p:cTn>
                        </p:par>
                        <p:par>
                          <p:cTn id="162" fill="hold">
                            <p:stCondLst>
                              <p:cond delay="5000"/>
                            </p:stCondLst>
                            <p:childTnLst>
                              <p:par>
                                <p:cTn id="163" presetID="53" presetClass="entr" presetSubtype="16" fill="hold" grpId="0" nodeType="afterEffect">
                                  <p:stCondLst>
                                    <p:cond delay="0"/>
                                  </p:stCondLst>
                                  <p:childTnLst>
                                    <p:set>
                                      <p:cBhvr>
                                        <p:cTn id="164" dur="1" fill="hold">
                                          <p:stCondLst>
                                            <p:cond delay="0"/>
                                          </p:stCondLst>
                                        </p:cTn>
                                        <p:tgtEl>
                                          <p:spTgt spid="49"/>
                                        </p:tgtEl>
                                        <p:attrNameLst>
                                          <p:attrName>style.visibility</p:attrName>
                                        </p:attrNameLst>
                                      </p:cBhvr>
                                      <p:to>
                                        <p:strVal val="visible"/>
                                      </p:to>
                                    </p:set>
                                    <p:anim calcmode="lin" valueType="num">
                                      <p:cBhvr>
                                        <p:cTn id="165" dur="500" fill="hold"/>
                                        <p:tgtEl>
                                          <p:spTgt spid="49"/>
                                        </p:tgtEl>
                                        <p:attrNameLst>
                                          <p:attrName>ppt_w</p:attrName>
                                        </p:attrNameLst>
                                      </p:cBhvr>
                                      <p:tavLst>
                                        <p:tav tm="0">
                                          <p:val>
                                            <p:fltVal val="0"/>
                                          </p:val>
                                        </p:tav>
                                        <p:tav tm="100000">
                                          <p:val>
                                            <p:strVal val="#ppt_w"/>
                                          </p:val>
                                        </p:tav>
                                      </p:tavLst>
                                    </p:anim>
                                    <p:anim calcmode="lin" valueType="num">
                                      <p:cBhvr>
                                        <p:cTn id="166" dur="500" fill="hold"/>
                                        <p:tgtEl>
                                          <p:spTgt spid="49"/>
                                        </p:tgtEl>
                                        <p:attrNameLst>
                                          <p:attrName>ppt_h</p:attrName>
                                        </p:attrNameLst>
                                      </p:cBhvr>
                                      <p:tavLst>
                                        <p:tav tm="0">
                                          <p:val>
                                            <p:fltVal val="0"/>
                                          </p:val>
                                        </p:tav>
                                        <p:tav tm="100000">
                                          <p:val>
                                            <p:strVal val="#ppt_h"/>
                                          </p:val>
                                        </p:tav>
                                      </p:tavLst>
                                    </p:anim>
                                    <p:animEffect transition="in" filter="fade">
                                      <p:cBhvr>
                                        <p:cTn id="167" dur="500"/>
                                        <p:tgtEl>
                                          <p:spTgt spid="49"/>
                                        </p:tgtEl>
                                      </p:cBhvr>
                                    </p:animEffect>
                                  </p:childTnLst>
                                </p:cTn>
                              </p:par>
                            </p:childTnLst>
                          </p:cTn>
                        </p:par>
                        <p:par>
                          <p:cTn id="168" fill="hold">
                            <p:stCondLst>
                              <p:cond delay="5500"/>
                            </p:stCondLst>
                            <p:childTnLst>
                              <p:par>
                                <p:cTn id="169" presetID="53" presetClass="entr" presetSubtype="16" fill="hold" grpId="0" nodeType="afterEffect">
                                  <p:stCondLst>
                                    <p:cond delay="0"/>
                                  </p:stCondLst>
                                  <p:childTnLst>
                                    <p:set>
                                      <p:cBhvr>
                                        <p:cTn id="170" dur="1" fill="hold">
                                          <p:stCondLst>
                                            <p:cond delay="0"/>
                                          </p:stCondLst>
                                        </p:cTn>
                                        <p:tgtEl>
                                          <p:spTgt spid="50"/>
                                        </p:tgtEl>
                                        <p:attrNameLst>
                                          <p:attrName>style.visibility</p:attrName>
                                        </p:attrNameLst>
                                      </p:cBhvr>
                                      <p:to>
                                        <p:strVal val="visible"/>
                                      </p:to>
                                    </p:set>
                                    <p:anim calcmode="lin" valueType="num">
                                      <p:cBhvr>
                                        <p:cTn id="171" dur="500" fill="hold"/>
                                        <p:tgtEl>
                                          <p:spTgt spid="50"/>
                                        </p:tgtEl>
                                        <p:attrNameLst>
                                          <p:attrName>ppt_w</p:attrName>
                                        </p:attrNameLst>
                                      </p:cBhvr>
                                      <p:tavLst>
                                        <p:tav tm="0">
                                          <p:val>
                                            <p:fltVal val="0"/>
                                          </p:val>
                                        </p:tav>
                                        <p:tav tm="100000">
                                          <p:val>
                                            <p:strVal val="#ppt_w"/>
                                          </p:val>
                                        </p:tav>
                                      </p:tavLst>
                                    </p:anim>
                                    <p:anim calcmode="lin" valueType="num">
                                      <p:cBhvr>
                                        <p:cTn id="172" dur="500" fill="hold"/>
                                        <p:tgtEl>
                                          <p:spTgt spid="50"/>
                                        </p:tgtEl>
                                        <p:attrNameLst>
                                          <p:attrName>ppt_h</p:attrName>
                                        </p:attrNameLst>
                                      </p:cBhvr>
                                      <p:tavLst>
                                        <p:tav tm="0">
                                          <p:val>
                                            <p:fltVal val="0"/>
                                          </p:val>
                                        </p:tav>
                                        <p:tav tm="100000">
                                          <p:val>
                                            <p:strVal val="#ppt_h"/>
                                          </p:val>
                                        </p:tav>
                                      </p:tavLst>
                                    </p:anim>
                                    <p:animEffect transition="in" filter="fade">
                                      <p:cBhvr>
                                        <p:cTn id="173" dur="500"/>
                                        <p:tgtEl>
                                          <p:spTgt spid="50"/>
                                        </p:tgtEl>
                                      </p:cBhvr>
                                    </p:animEffect>
                                  </p:childTnLst>
                                </p:cTn>
                              </p:par>
                            </p:childTnLst>
                          </p:cTn>
                        </p:par>
                        <p:par>
                          <p:cTn id="174" fill="hold">
                            <p:stCondLst>
                              <p:cond delay="6000"/>
                            </p:stCondLst>
                            <p:childTnLst>
                              <p:par>
                                <p:cTn id="175" presetID="53" presetClass="entr" presetSubtype="16" fill="hold" grpId="0" nodeType="afterEffect">
                                  <p:stCondLst>
                                    <p:cond delay="0"/>
                                  </p:stCondLst>
                                  <p:childTnLst>
                                    <p:set>
                                      <p:cBhvr>
                                        <p:cTn id="176" dur="1" fill="hold">
                                          <p:stCondLst>
                                            <p:cond delay="0"/>
                                          </p:stCondLst>
                                        </p:cTn>
                                        <p:tgtEl>
                                          <p:spTgt spid="51"/>
                                        </p:tgtEl>
                                        <p:attrNameLst>
                                          <p:attrName>style.visibility</p:attrName>
                                        </p:attrNameLst>
                                      </p:cBhvr>
                                      <p:to>
                                        <p:strVal val="visible"/>
                                      </p:to>
                                    </p:set>
                                    <p:anim calcmode="lin" valueType="num">
                                      <p:cBhvr>
                                        <p:cTn id="177" dur="500" fill="hold"/>
                                        <p:tgtEl>
                                          <p:spTgt spid="51"/>
                                        </p:tgtEl>
                                        <p:attrNameLst>
                                          <p:attrName>ppt_w</p:attrName>
                                        </p:attrNameLst>
                                      </p:cBhvr>
                                      <p:tavLst>
                                        <p:tav tm="0">
                                          <p:val>
                                            <p:fltVal val="0"/>
                                          </p:val>
                                        </p:tav>
                                        <p:tav tm="100000">
                                          <p:val>
                                            <p:strVal val="#ppt_w"/>
                                          </p:val>
                                        </p:tav>
                                      </p:tavLst>
                                    </p:anim>
                                    <p:anim calcmode="lin" valueType="num">
                                      <p:cBhvr>
                                        <p:cTn id="178" dur="500" fill="hold"/>
                                        <p:tgtEl>
                                          <p:spTgt spid="51"/>
                                        </p:tgtEl>
                                        <p:attrNameLst>
                                          <p:attrName>ppt_h</p:attrName>
                                        </p:attrNameLst>
                                      </p:cBhvr>
                                      <p:tavLst>
                                        <p:tav tm="0">
                                          <p:val>
                                            <p:fltVal val="0"/>
                                          </p:val>
                                        </p:tav>
                                        <p:tav tm="100000">
                                          <p:val>
                                            <p:strVal val="#ppt_h"/>
                                          </p:val>
                                        </p:tav>
                                      </p:tavLst>
                                    </p:anim>
                                    <p:animEffect transition="in" filter="fade">
                                      <p:cBhvr>
                                        <p:cTn id="179" dur="500"/>
                                        <p:tgtEl>
                                          <p:spTgt spid="51"/>
                                        </p:tgtEl>
                                      </p:cBhvr>
                                    </p:animEffect>
                                  </p:childTnLst>
                                </p:cTn>
                              </p:par>
                            </p:childTnLst>
                          </p:cTn>
                        </p:par>
                        <p:par>
                          <p:cTn id="180" fill="hold">
                            <p:stCondLst>
                              <p:cond delay="6500"/>
                            </p:stCondLst>
                            <p:childTnLst>
                              <p:par>
                                <p:cTn id="181" presetID="53" presetClass="entr" presetSubtype="16"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 calcmode="lin" valueType="num">
                                      <p:cBhvr>
                                        <p:cTn id="183" dur="500" fill="hold"/>
                                        <p:tgtEl>
                                          <p:spTgt spid="52"/>
                                        </p:tgtEl>
                                        <p:attrNameLst>
                                          <p:attrName>ppt_w</p:attrName>
                                        </p:attrNameLst>
                                      </p:cBhvr>
                                      <p:tavLst>
                                        <p:tav tm="0">
                                          <p:val>
                                            <p:fltVal val="0"/>
                                          </p:val>
                                        </p:tav>
                                        <p:tav tm="100000">
                                          <p:val>
                                            <p:strVal val="#ppt_w"/>
                                          </p:val>
                                        </p:tav>
                                      </p:tavLst>
                                    </p:anim>
                                    <p:anim calcmode="lin" valueType="num">
                                      <p:cBhvr>
                                        <p:cTn id="184" dur="500" fill="hold"/>
                                        <p:tgtEl>
                                          <p:spTgt spid="52"/>
                                        </p:tgtEl>
                                        <p:attrNameLst>
                                          <p:attrName>ppt_h</p:attrName>
                                        </p:attrNameLst>
                                      </p:cBhvr>
                                      <p:tavLst>
                                        <p:tav tm="0">
                                          <p:val>
                                            <p:fltVal val="0"/>
                                          </p:val>
                                        </p:tav>
                                        <p:tav tm="100000">
                                          <p:val>
                                            <p:strVal val="#ppt_h"/>
                                          </p:val>
                                        </p:tav>
                                      </p:tavLst>
                                    </p:anim>
                                    <p:animEffect transition="in" filter="fade">
                                      <p:cBhvr>
                                        <p:cTn id="185" dur="500"/>
                                        <p:tgtEl>
                                          <p:spTgt spid="52"/>
                                        </p:tgtEl>
                                      </p:cBhvr>
                                    </p:animEffect>
                                  </p:childTnLst>
                                </p:cTn>
                              </p:par>
                            </p:childTnLst>
                          </p:cTn>
                        </p:par>
                        <p:par>
                          <p:cTn id="186" fill="hold">
                            <p:stCondLst>
                              <p:cond delay="7000"/>
                            </p:stCondLst>
                            <p:childTnLst>
                              <p:par>
                                <p:cTn id="187" presetID="53" presetClass="entr" presetSubtype="16" fill="hold" grpId="0" nodeType="afterEffect">
                                  <p:stCondLst>
                                    <p:cond delay="0"/>
                                  </p:stCondLst>
                                  <p:childTnLst>
                                    <p:set>
                                      <p:cBhvr>
                                        <p:cTn id="188" dur="1" fill="hold">
                                          <p:stCondLst>
                                            <p:cond delay="0"/>
                                          </p:stCondLst>
                                        </p:cTn>
                                        <p:tgtEl>
                                          <p:spTgt spid="53"/>
                                        </p:tgtEl>
                                        <p:attrNameLst>
                                          <p:attrName>style.visibility</p:attrName>
                                        </p:attrNameLst>
                                      </p:cBhvr>
                                      <p:to>
                                        <p:strVal val="visible"/>
                                      </p:to>
                                    </p:set>
                                    <p:anim calcmode="lin" valueType="num">
                                      <p:cBhvr>
                                        <p:cTn id="189" dur="500" fill="hold"/>
                                        <p:tgtEl>
                                          <p:spTgt spid="53"/>
                                        </p:tgtEl>
                                        <p:attrNameLst>
                                          <p:attrName>ppt_w</p:attrName>
                                        </p:attrNameLst>
                                      </p:cBhvr>
                                      <p:tavLst>
                                        <p:tav tm="0">
                                          <p:val>
                                            <p:fltVal val="0"/>
                                          </p:val>
                                        </p:tav>
                                        <p:tav tm="100000">
                                          <p:val>
                                            <p:strVal val="#ppt_w"/>
                                          </p:val>
                                        </p:tav>
                                      </p:tavLst>
                                    </p:anim>
                                    <p:anim calcmode="lin" valueType="num">
                                      <p:cBhvr>
                                        <p:cTn id="190" dur="500" fill="hold"/>
                                        <p:tgtEl>
                                          <p:spTgt spid="53"/>
                                        </p:tgtEl>
                                        <p:attrNameLst>
                                          <p:attrName>ppt_h</p:attrName>
                                        </p:attrNameLst>
                                      </p:cBhvr>
                                      <p:tavLst>
                                        <p:tav tm="0">
                                          <p:val>
                                            <p:fltVal val="0"/>
                                          </p:val>
                                        </p:tav>
                                        <p:tav tm="100000">
                                          <p:val>
                                            <p:strVal val="#ppt_h"/>
                                          </p:val>
                                        </p:tav>
                                      </p:tavLst>
                                    </p:anim>
                                    <p:animEffect transition="in" filter="fade">
                                      <p:cBhvr>
                                        <p:cTn id="191" dur="500"/>
                                        <p:tgtEl>
                                          <p:spTgt spid="53"/>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45"/>
                                        </p:tgtEl>
                                        <p:attrNameLst>
                                          <p:attrName>style.visibility</p:attrName>
                                        </p:attrNameLst>
                                      </p:cBhvr>
                                      <p:to>
                                        <p:strVal val="visible"/>
                                      </p:to>
                                    </p:set>
                                    <p:anim calcmode="lin" valueType="num">
                                      <p:cBhvr>
                                        <p:cTn id="194" dur="500" fill="hold"/>
                                        <p:tgtEl>
                                          <p:spTgt spid="45"/>
                                        </p:tgtEl>
                                        <p:attrNameLst>
                                          <p:attrName>ppt_w</p:attrName>
                                        </p:attrNameLst>
                                      </p:cBhvr>
                                      <p:tavLst>
                                        <p:tav tm="0">
                                          <p:val>
                                            <p:fltVal val="0"/>
                                          </p:val>
                                        </p:tav>
                                        <p:tav tm="100000">
                                          <p:val>
                                            <p:strVal val="#ppt_w"/>
                                          </p:val>
                                        </p:tav>
                                      </p:tavLst>
                                    </p:anim>
                                    <p:anim calcmode="lin" valueType="num">
                                      <p:cBhvr>
                                        <p:cTn id="195" dur="500" fill="hold"/>
                                        <p:tgtEl>
                                          <p:spTgt spid="45"/>
                                        </p:tgtEl>
                                        <p:attrNameLst>
                                          <p:attrName>ppt_h</p:attrName>
                                        </p:attrNameLst>
                                      </p:cBhvr>
                                      <p:tavLst>
                                        <p:tav tm="0">
                                          <p:val>
                                            <p:fltVal val="0"/>
                                          </p:val>
                                        </p:tav>
                                        <p:tav tm="100000">
                                          <p:val>
                                            <p:strVal val="#ppt_h"/>
                                          </p:val>
                                        </p:tav>
                                      </p:tavLst>
                                    </p:anim>
                                    <p:animEffect transition="in" filter="fade">
                                      <p:cBhvr>
                                        <p:cTn id="19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10" grpId="0" animBg="1"/>
      <p:bldP spid="29" grpId="0" animBg="1"/>
      <p:bldP spid="36" grpId="0" animBg="1"/>
      <p:bldP spid="37" grpId="0" animBg="1"/>
      <p:bldP spid="38" grpId="0" animBg="1"/>
      <p:bldP spid="39" grpId="0" animBg="1"/>
      <p:bldP spid="40" grpId="0" animBg="1"/>
      <p:bldP spid="41"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8" grpId="0" animBg="1"/>
      <p:bldP spid="62" grpId="0" animBg="1"/>
      <p:bldP spid="64" grpId="0" animBg="1"/>
      <p:bldP spid="70" grpId="0" animBg="1"/>
      <p:bldP spid="71" grpId="0" animBg="1"/>
      <p:bldP spid="74" grpId="0" animBg="1"/>
      <p:bldP spid="44" grpId="0" animBg="1"/>
      <p:bldP spid="65" grpId="0" animBg="1"/>
      <p:bldP spid="67"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ángulo 59">
            <a:extLst>
              <a:ext uri="{FF2B5EF4-FFF2-40B4-BE49-F238E27FC236}">
                <a16:creationId xmlns:a16="http://schemas.microsoft.com/office/drawing/2014/main" id="{5F0C8D89-88FC-4186-B214-7257EB4CB1F6}"/>
              </a:ext>
            </a:extLst>
          </p:cNvPr>
          <p:cNvSpPr/>
          <p:nvPr/>
        </p:nvSpPr>
        <p:spPr>
          <a:xfrm>
            <a:off x="0" y="2830667"/>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Rectángulo 60">
            <a:extLst>
              <a:ext uri="{FF2B5EF4-FFF2-40B4-BE49-F238E27FC236}">
                <a16:creationId xmlns:a16="http://schemas.microsoft.com/office/drawing/2014/main" id="{5A5AA7B9-D312-49C4-9519-4728519E1A76}"/>
              </a:ext>
            </a:extLst>
          </p:cNvPr>
          <p:cNvSpPr/>
          <p:nvPr/>
        </p:nvSpPr>
        <p:spPr>
          <a:xfrm>
            <a:off x="0" y="3638215"/>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Rectángulo 62">
            <a:extLst>
              <a:ext uri="{FF2B5EF4-FFF2-40B4-BE49-F238E27FC236}">
                <a16:creationId xmlns:a16="http://schemas.microsoft.com/office/drawing/2014/main" id="{51541B2E-C07A-4C41-9703-A8DEA01A76D9}"/>
              </a:ext>
            </a:extLst>
          </p:cNvPr>
          <p:cNvSpPr/>
          <p:nvPr/>
        </p:nvSpPr>
        <p:spPr>
          <a:xfrm>
            <a:off x="0" y="4438424"/>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ángulo 65">
            <a:extLst>
              <a:ext uri="{FF2B5EF4-FFF2-40B4-BE49-F238E27FC236}">
                <a16:creationId xmlns:a16="http://schemas.microsoft.com/office/drawing/2014/main" id="{2BA9C08F-567A-4DDF-836A-E0B8943EB168}"/>
              </a:ext>
            </a:extLst>
          </p:cNvPr>
          <p:cNvSpPr/>
          <p:nvPr/>
        </p:nvSpPr>
        <p:spPr>
          <a:xfrm>
            <a:off x="0" y="5246836"/>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2">
            <a:extLst>
              <a:ext uri="{FF2B5EF4-FFF2-40B4-BE49-F238E27FC236}">
                <a16:creationId xmlns:a16="http://schemas.microsoft.com/office/drawing/2014/main" id="{030C9E87-705E-4948-9017-05C8FE4ACF2C}"/>
              </a:ext>
            </a:extLst>
          </p:cNvPr>
          <p:cNvSpPr/>
          <p:nvPr/>
        </p:nvSpPr>
        <p:spPr>
          <a:xfrm>
            <a:off x="0" y="2114550"/>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Estrategia de la Localización</a:t>
            </a:r>
          </a:p>
        </p:txBody>
      </p:sp>
      <p:sp>
        <p:nvSpPr>
          <p:cNvPr id="24" name="CuadroTexto 23">
            <a:extLst>
              <a:ext uri="{FF2B5EF4-FFF2-40B4-BE49-F238E27FC236}">
                <a16:creationId xmlns:a16="http://schemas.microsoft.com/office/drawing/2014/main" id="{F96DFA38-A644-4F98-BD7D-6A10BA234749}"/>
              </a:ext>
            </a:extLst>
          </p:cNvPr>
          <p:cNvSpPr txBox="1"/>
          <p:nvPr/>
        </p:nvSpPr>
        <p:spPr>
          <a:xfrm>
            <a:off x="0" y="1296839"/>
            <a:ext cx="12192000" cy="46166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Procedimientos para la toma de Decisiones:</a:t>
            </a:r>
          </a:p>
        </p:txBody>
      </p:sp>
      <p:sp>
        <p:nvSpPr>
          <p:cNvPr id="2" name="Rectángulo: esquinas redondeadas 1">
            <a:extLst>
              <a:ext uri="{FF2B5EF4-FFF2-40B4-BE49-F238E27FC236}">
                <a16:creationId xmlns:a16="http://schemas.microsoft.com/office/drawing/2014/main" id="{2F646F5A-7AD4-4BB6-BF63-63FC4ED606DC}"/>
              </a:ext>
            </a:extLst>
          </p:cNvPr>
          <p:cNvSpPr/>
          <p:nvPr/>
        </p:nvSpPr>
        <p:spPr>
          <a:xfrm>
            <a:off x="324011" y="1951369"/>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t>Decidir los criterios para evaluar las alternativas de ubicación</a:t>
            </a:r>
            <a:endParaRPr lang="es-AR" dirty="0"/>
          </a:p>
        </p:txBody>
      </p:sp>
      <p:sp>
        <p:nvSpPr>
          <p:cNvPr id="42" name="Rectángulo: esquinas redondeadas 41">
            <a:extLst>
              <a:ext uri="{FF2B5EF4-FFF2-40B4-BE49-F238E27FC236}">
                <a16:creationId xmlns:a16="http://schemas.microsoft.com/office/drawing/2014/main" id="{066AE48B-1A4F-476D-8C9C-3F6DB7FA80DA}"/>
              </a:ext>
            </a:extLst>
          </p:cNvPr>
          <p:cNvSpPr/>
          <p:nvPr/>
        </p:nvSpPr>
        <p:spPr>
          <a:xfrm>
            <a:off x="324010" y="2701987"/>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t>Identificar los Factores importantes</a:t>
            </a:r>
            <a:endParaRPr lang="es-AR" dirty="0"/>
          </a:p>
        </p:txBody>
      </p:sp>
      <p:sp>
        <p:nvSpPr>
          <p:cNvPr id="43" name="Rectángulo: esquinas redondeadas 42">
            <a:extLst>
              <a:ext uri="{FF2B5EF4-FFF2-40B4-BE49-F238E27FC236}">
                <a16:creationId xmlns:a16="http://schemas.microsoft.com/office/drawing/2014/main" id="{3B648A23-B09C-43E7-9CE0-68BC19426CD9}"/>
              </a:ext>
            </a:extLst>
          </p:cNvPr>
          <p:cNvSpPr/>
          <p:nvPr/>
        </p:nvSpPr>
        <p:spPr>
          <a:xfrm>
            <a:off x="324010" y="3500784"/>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t>Desarrollar alternativas de ubicación</a:t>
            </a:r>
            <a:endParaRPr lang="es-AR" dirty="0"/>
          </a:p>
        </p:txBody>
      </p:sp>
      <p:sp>
        <p:nvSpPr>
          <p:cNvPr id="57" name="Rectángulo: esquinas redondeadas 56">
            <a:extLst>
              <a:ext uri="{FF2B5EF4-FFF2-40B4-BE49-F238E27FC236}">
                <a16:creationId xmlns:a16="http://schemas.microsoft.com/office/drawing/2014/main" id="{B4F1DD07-B921-4BAF-98A7-94897FFBB320}"/>
              </a:ext>
            </a:extLst>
          </p:cNvPr>
          <p:cNvSpPr/>
          <p:nvPr/>
        </p:nvSpPr>
        <p:spPr>
          <a:xfrm>
            <a:off x="324010" y="4299581"/>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t>Evaluar las alternativas</a:t>
            </a:r>
            <a:endParaRPr lang="es-AR" dirty="0"/>
          </a:p>
        </p:txBody>
      </p:sp>
      <p:sp>
        <p:nvSpPr>
          <p:cNvPr id="59" name="Rectángulo: esquinas redondeadas 58">
            <a:extLst>
              <a:ext uri="{FF2B5EF4-FFF2-40B4-BE49-F238E27FC236}">
                <a16:creationId xmlns:a16="http://schemas.microsoft.com/office/drawing/2014/main" id="{A3446B71-526F-4FE5-8976-05C2DF92C46A}"/>
              </a:ext>
            </a:extLst>
          </p:cNvPr>
          <p:cNvSpPr/>
          <p:nvPr/>
        </p:nvSpPr>
        <p:spPr>
          <a:xfrm>
            <a:off x="324009" y="5098378"/>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t>Tomar una decisión y seleccionar la localización</a:t>
            </a:r>
            <a:endParaRPr lang="es-AR" dirty="0"/>
          </a:p>
        </p:txBody>
      </p:sp>
    </p:spTree>
    <p:extLst>
      <p:ext uri="{BB962C8B-B14F-4D97-AF65-F5344CB8AC3E}">
        <p14:creationId xmlns:p14="http://schemas.microsoft.com/office/powerpoint/2010/main" val="126130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0-#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fill="hold"/>
                                        <p:tgtEl>
                                          <p:spTgt spid="60"/>
                                        </p:tgtEl>
                                        <p:attrNameLst>
                                          <p:attrName>ppt_x</p:attrName>
                                        </p:attrNameLst>
                                      </p:cBhvr>
                                      <p:tavLst>
                                        <p:tav tm="0">
                                          <p:val>
                                            <p:strVal val="0-#ppt_w/2"/>
                                          </p:val>
                                        </p:tav>
                                        <p:tav tm="100000">
                                          <p:val>
                                            <p:strVal val="#ppt_x"/>
                                          </p:val>
                                        </p:tav>
                                      </p:tavLst>
                                    </p:anim>
                                    <p:anim calcmode="lin" valueType="num">
                                      <p:cBhvr additive="base">
                                        <p:cTn id="34"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0-#ppt_w/2"/>
                                          </p:val>
                                        </p:tav>
                                        <p:tav tm="100000">
                                          <p:val>
                                            <p:strVal val="#ppt_x"/>
                                          </p:val>
                                        </p:tav>
                                      </p:tavLst>
                                    </p:anim>
                                    <p:anim calcmode="lin" valueType="num">
                                      <p:cBhvr additive="base">
                                        <p:cTn id="44"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0-#ppt_w/2"/>
                                          </p:val>
                                        </p:tav>
                                        <p:tav tm="100000">
                                          <p:val>
                                            <p:strVal val="#ppt_x"/>
                                          </p:val>
                                        </p:tav>
                                      </p:tavLst>
                                    </p:anim>
                                    <p:anim calcmode="lin" valueType="num">
                                      <p:cBhvr additive="base">
                                        <p:cTn id="50" dur="500" fill="hold"/>
                                        <p:tgtEl>
                                          <p:spTgt spid="6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0-#ppt_w/2"/>
                                          </p:val>
                                        </p:tav>
                                        <p:tav tm="100000">
                                          <p:val>
                                            <p:strVal val="#ppt_x"/>
                                          </p:val>
                                        </p:tav>
                                      </p:tavLst>
                                    </p:anim>
                                    <p:anim calcmode="lin" valueType="num">
                                      <p:cBhvr additive="base">
                                        <p:cTn id="60" dur="500" fill="hold"/>
                                        <p:tgtEl>
                                          <p:spTgt spid="5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0-#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3" grpId="0" animBg="1"/>
      <p:bldP spid="66" grpId="0" animBg="1"/>
      <p:bldP spid="3" grpId="0" animBg="1"/>
      <p:bldP spid="14" grpId="0" animBg="1"/>
      <p:bldP spid="24" grpId="0" animBg="1"/>
      <p:bldP spid="2" grpId="0" animBg="1"/>
      <p:bldP spid="42" grpId="0" animBg="1"/>
      <p:bldP spid="43" grpId="0" animBg="1"/>
      <p:bldP spid="57"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ángulo 59">
            <a:extLst>
              <a:ext uri="{FF2B5EF4-FFF2-40B4-BE49-F238E27FC236}">
                <a16:creationId xmlns:a16="http://schemas.microsoft.com/office/drawing/2014/main" id="{5F0C8D89-88FC-4186-B214-7257EB4CB1F6}"/>
              </a:ext>
            </a:extLst>
          </p:cNvPr>
          <p:cNvSpPr/>
          <p:nvPr/>
        </p:nvSpPr>
        <p:spPr>
          <a:xfrm>
            <a:off x="0" y="2696083"/>
            <a:ext cx="12192000" cy="31432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sp>
        <p:nvSpPr>
          <p:cNvPr id="61" name="Rectángulo 60">
            <a:extLst>
              <a:ext uri="{FF2B5EF4-FFF2-40B4-BE49-F238E27FC236}">
                <a16:creationId xmlns:a16="http://schemas.microsoft.com/office/drawing/2014/main" id="{5A5AA7B9-D312-49C4-9519-4728519E1A76}"/>
              </a:ext>
            </a:extLst>
          </p:cNvPr>
          <p:cNvSpPr/>
          <p:nvPr/>
        </p:nvSpPr>
        <p:spPr>
          <a:xfrm>
            <a:off x="0" y="4130382"/>
            <a:ext cx="12192000" cy="31432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AR"/>
          </a:p>
        </p:txBody>
      </p:sp>
      <p:sp>
        <p:nvSpPr>
          <p:cNvPr id="63" name="Rectángulo 62">
            <a:extLst>
              <a:ext uri="{FF2B5EF4-FFF2-40B4-BE49-F238E27FC236}">
                <a16:creationId xmlns:a16="http://schemas.microsoft.com/office/drawing/2014/main" id="{51541B2E-C07A-4C41-9703-A8DEA01A76D9}"/>
              </a:ext>
            </a:extLst>
          </p:cNvPr>
          <p:cNvSpPr/>
          <p:nvPr/>
        </p:nvSpPr>
        <p:spPr>
          <a:xfrm>
            <a:off x="0" y="5486569"/>
            <a:ext cx="12192000" cy="31432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AR"/>
          </a:p>
        </p:txBody>
      </p:sp>
      <p:sp>
        <p:nvSpPr>
          <p:cNvPr id="3" name="Rectángulo 2">
            <a:extLst>
              <a:ext uri="{FF2B5EF4-FFF2-40B4-BE49-F238E27FC236}">
                <a16:creationId xmlns:a16="http://schemas.microsoft.com/office/drawing/2014/main" id="{030C9E87-705E-4948-9017-05C8FE4ACF2C}"/>
              </a:ext>
            </a:extLst>
          </p:cNvPr>
          <p:cNvSpPr/>
          <p:nvPr/>
        </p:nvSpPr>
        <p:spPr>
          <a:xfrm>
            <a:off x="0" y="1979966"/>
            <a:ext cx="12192000" cy="31432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AR"/>
          </a:p>
        </p:txBody>
      </p:sp>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Evaluación de la Localización</a:t>
            </a:r>
          </a:p>
        </p:txBody>
      </p:sp>
      <p:sp>
        <p:nvSpPr>
          <p:cNvPr id="24" name="CuadroTexto 23">
            <a:extLst>
              <a:ext uri="{FF2B5EF4-FFF2-40B4-BE49-F238E27FC236}">
                <a16:creationId xmlns:a16="http://schemas.microsoft.com/office/drawing/2014/main" id="{F96DFA38-A644-4F98-BD7D-6A10BA234749}"/>
              </a:ext>
            </a:extLst>
          </p:cNvPr>
          <p:cNvSpPr txBox="1"/>
          <p:nvPr/>
        </p:nvSpPr>
        <p:spPr>
          <a:xfrm>
            <a:off x="0" y="1296839"/>
            <a:ext cx="12192000" cy="46166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Métodos Cuantitativos de evaluación de las alternativas de Localización: Clasificación</a:t>
            </a:r>
          </a:p>
        </p:txBody>
      </p:sp>
      <p:sp>
        <p:nvSpPr>
          <p:cNvPr id="2" name="Rectángulo: esquinas redondeadas 1">
            <a:extLst>
              <a:ext uri="{FF2B5EF4-FFF2-40B4-BE49-F238E27FC236}">
                <a16:creationId xmlns:a16="http://schemas.microsoft.com/office/drawing/2014/main" id="{2F646F5A-7AD4-4BB6-BF63-63FC4ED606DC}"/>
              </a:ext>
            </a:extLst>
          </p:cNvPr>
          <p:cNvSpPr/>
          <p:nvPr/>
        </p:nvSpPr>
        <p:spPr>
          <a:xfrm>
            <a:off x="314326" y="1816785"/>
            <a:ext cx="11191874"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t>Métodos exactos: 1) Factores ponderados; 2) Cálculo de centro de gravedad; 3) Gráficos volumen/ingresos/costes</a:t>
            </a:r>
            <a:endParaRPr lang="es-AR" dirty="0"/>
          </a:p>
        </p:txBody>
      </p:sp>
      <p:sp>
        <p:nvSpPr>
          <p:cNvPr id="42" name="Rectángulo: esquinas redondeadas 41">
            <a:extLst>
              <a:ext uri="{FF2B5EF4-FFF2-40B4-BE49-F238E27FC236}">
                <a16:creationId xmlns:a16="http://schemas.microsoft.com/office/drawing/2014/main" id="{066AE48B-1A4F-476D-8C9C-3F6DB7FA80DA}"/>
              </a:ext>
            </a:extLst>
          </p:cNvPr>
          <p:cNvSpPr/>
          <p:nvPr/>
        </p:nvSpPr>
        <p:spPr>
          <a:xfrm>
            <a:off x="324009" y="2567403"/>
            <a:ext cx="11191873"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t>Métodos exactos sofisticados: 1) Arboles de decisión; 2) Técnicas de Electra; 3) Análisis de regresión </a:t>
            </a:r>
            <a:endParaRPr lang="es-AR" dirty="0"/>
          </a:p>
        </p:txBody>
      </p:sp>
      <p:sp>
        <p:nvSpPr>
          <p:cNvPr id="43" name="Rectángulo: esquinas redondeadas 42">
            <a:extLst>
              <a:ext uri="{FF2B5EF4-FFF2-40B4-BE49-F238E27FC236}">
                <a16:creationId xmlns:a16="http://schemas.microsoft.com/office/drawing/2014/main" id="{3B648A23-B09C-43E7-9CE0-68BC19426CD9}"/>
              </a:ext>
            </a:extLst>
          </p:cNvPr>
          <p:cNvSpPr/>
          <p:nvPr/>
        </p:nvSpPr>
        <p:spPr>
          <a:xfrm>
            <a:off x="324010" y="3992951"/>
            <a:ext cx="111821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t>Métodos Heurísticos: </a:t>
            </a:r>
            <a:endParaRPr lang="es-AR" dirty="0"/>
          </a:p>
        </p:txBody>
      </p:sp>
      <p:sp>
        <p:nvSpPr>
          <p:cNvPr id="57" name="Rectángulo: esquinas redondeadas 56">
            <a:extLst>
              <a:ext uri="{FF2B5EF4-FFF2-40B4-BE49-F238E27FC236}">
                <a16:creationId xmlns:a16="http://schemas.microsoft.com/office/drawing/2014/main" id="{B4F1DD07-B921-4BAF-98A7-94897FFBB320}"/>
              </a:ext>
            </a:extLst>
          </p:cNvPr>
          <p:cNvSpPr/>
          <p:nvPr/>
        </p:nvSpPr>
        <p:spPr>
          <a:xfrm>
            <a:off x="324010" y="5347726"/>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t>Simulación</a:t>
            </a:r>
            <a:endParaRPr lang="es-AR" dirty="0"/>
          </a:p>
        </p:txBody>
      </p:sp>
      <p:sp>
        <p:nvSpPr>
          <p:cNvPr id="17" name="Rectángulo: esquinas redondeadas 16">
            <a:extLst>
              <a:ext uri="{FF2B5EF4-FFF2-40B4-BE49-F238E27FC236}">
                <a16:creationId xmlns:a16="http://schemas.microsoft.com/office/drawing/2014/main" id="{B8B12CEF-167C-4BB3-9CC5-98787B6BB883}"/>
              </a:ext>
            </a:extLst>
          </p:cNvPr>
          <p:cNvSpPr/>
          <p:nvPr/>
        </p:nvSpPr>
        <p:spPr>
          <a:xfrm>
            <a:off x="0" y="3250841"/>
            <a:ext cx="12191999" cy="6059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700" dirty="0"/>
              <a:t>Soluciones teóricamente optimas, pero alejadas de la realidad. Modelos muy simplificados, representación compleja del problema</a:t>
            </a:r>
            <a:endParaRPr lang="es-AR" sz="1700" dirty="0"/>
          </a:p>
        </p:txBody>
      </p:sp>
      <p:sp>
        <p:nvSpPr>
          <p:cNvPr id="18" name="Rectángulo: esquinas redondeadas 17">
            <a:extLst>
              <a:ext uri="{FF2B5EF4-FFF2-40B4-BE49-F238E27FC236}">
                <a16:creationId xmlns:a16="http://schemas.microsoft.com/office/drawing/2014/main" id="{1B9624BF-6290-4004-BD5E-CF295A8DB6D1}"/>
              </a:ext>
            </a:extLst>
          </p:cNvPr>
          <p:cNvSpPr/>
          <p:nvPr/>
        </p:nvSpPr>
        <p:spPr>
          <a:xfrm>
            <a:off x="0" y="4673781"/>
            <a:ext cx="12191999" cy="6059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700" dirty="0"/>
              <a:t>Establecen reglas que permiten buenas soluciones, rápidas y de bajo coste. Representación realista del problema, mejores modelos.</a:t>
            </a:r>
            <a:endParaRPr lang="es-AR" sz="1700" dirty="0"/>
          </a:p>
        </p:txBody>
      </p:sp>
      <p:sp>
        <p:nvSpPr>
          <p:cNvPr id="19" name="Rectángulo: esquinas redondeadas 18">
            <a:extLst>
              <a:ext uri="{FF2B5EF4-FFF2-40B4-BE49-F238E27FC236}">
                <a16:creationId xmlns:a16="http://schemas.microsoft.com/office/drawing/2014/main" id="{F7FF1ECA-7BA6-4AF7-9621-47E2773BFF7E}"/>
              </a:ext>
            </a:extLst>
          </p:cNvPr>
          <p:cNvSpPr/>
          <p:nvPr/>
        </p:nvSpPr>
        <p:spPr>
          <a:xfrm>
            <a:off x="0" y="6018609"/>
            <a:ext cx="12191999" cy="6059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700" dirty="0"/>
              <a:t>Hace una modelización y simula el comportamiento del problema. Representación mas real. Permite analizar varios problemas.</a:t>
            </a:r>
            <a:endParaRPr lang="es-AR" sz="1700" dirty="0"/>
          </a:p>
        </p:txBody>
      </p:sp>
    </p:spTree>
    <p:extLst>
      <p:ext uri="{BB962C8B-B14F-4D97-AF65-F5344CB8AC3E}">
        <p14:creationId xmlns:p14="http://schemas.microsoft.com/office/powerpoint/2010/main" val="393028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0-#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fill="hold"/>
                                        <p:tgtEl>
                                          <p:spTgt spid="60"/>
                                        </p:tgtEl>
                                        <p:attrNameLst>
                                          <p:attrName>ppt_x</p:attrName>
                                        </p:attrNameLst>
                                      </p:cBhvr>
                                      <p:tavLst>
                                        <p:tav tm="0">
                                          <p:val>
                                            <p:strVal val="0-#ppt_w/2"/>
                                          </p:val>
                                        </p:tav>
                                        <p:tav tm="100000">
                                          <p:val>
                                            <p:strVal val="#ppt_x"/>
                                          </p:val>
                                        </p:tav>
                                      </p:tavLst>
                                    </p:anim>
                                    <p:anim calcmode="lin" valueType="num">
                                      <p:cBhvr additive="base">
                                        <p:cTn id="34" dur="500" fill="hold"/>
                                        <p:tgtEl>
                                          <p:spTgt spid="60"/>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0-#ppt_w/2"/>
                                          </p:val>
                                        </p:tav>
                                        <p:tav tm="100000">
                                          <p:val>
                                            <p:strVal val="#ppt_x"/>
                                          </p:val>
                                        </p:tav>
                                      </p:tavLst>
                                    </p:anim>
                                    <p:anim calcmode="lin" valueType="num">
                                      <p:cBhvr additive="base">
                                        <p:cTn id="46" dur="50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fill="hold"/>
                                        <p:tgtEl>
                                          <p:spTgt spid="61"/>
                                        </p:tgtEl>
                                        <p:attrNameLst>
                                          <p:attrName>ppt_x</p:attrName>
                                        </p:attrNameLst>
                                      </p:cBhvr>
                                      <p:tavLst>
                                        <p:tav tm="0">
                                          <p:val>
                                            <p:strVal val="0-#ppt_w/2"/>
                                          </p:val>
                                        </p:tav>
                                        <p:tav tm="100000">
                                          <p:val>
                                            <p:strVal val="#ppt_x"/>
                                          </p:val>
                                        </p:tav>
                                      </p:tavLst>
                                    </p:anim>
                                    <p:anim calcmode="lin" valueType="num">
                                      <p:cBhvr additive="base">
                                        <p:cTn id="50" dur="500" fill="hold"/>
                                        <p:tgtEl>
                                          <p:spTgt spid="61"/>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fill="hold"/>
                                        <p:tgtEl>
                                          <p:spTgt spid="63"/>
                                        </p:tgtEl>
                                        <p:attrNameLst>
                                          <p:attrName>ppt_x</p:attrName>
                                        </p:attrNameLst>
                                      </p:cBhvr>
                                      <p:tavLst>
                                        <p:tav tm="0">
                                          <p:val>
                                            <p:strVal val="0-#ppt_w/2"/>
                                          </p:val>
                                        </p:tav>
                                        <p:tav tm="100000">
                                          <p:val>
                                            <p:strVal val="#ppt_x"/>
                                          </p:val>
                                        </p:tav>
                                      </p:tavLst>
                                    </p:anim>
                                    <p:anim calcmode="lin" valueType="num">
                                      <p:cBhvr additive="base">
                                        <p:cTn id="62" dur="500" fill="hold"/>
                                        <p:tgtEl>
                                          <p:spTgt spid="6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 calcmode="lin" valueType="num">
                                      <p:cBhvr additive="base">
                                        <p:cTn id="65" dur="500" fill="hold"/>
                                        <p:tgtEl>
                                          <p:spTgt spid="57"/>
                                        </p:tgtEl>
                                        <p:attrNameLst>
                                          <p:attrName>ppt_x</p:attrName>
                                        </p:attrNameLst>
                                      </p:cBhvr>
                                      <p:tavLst>
                                        <p:tav tm="0">
                                          <p:val>
                                            <p:strVal val="0-#ppt_w/2"/>
                                          </p:val>
                                        </p:tav>
                                        <p:tav tm="100000">
                                          <p:val>
                                            <p:strVal val="#ppt_x"/>
                                          </p:val>
                                        </p:tav>
                                      </p:tavLst>
                                    </p:anim>
                                    <p:anim calcmode="lin" valueType="num">
                                      <p:cBhvr additive="base">
                                        <p:cTn id="66" dur="500" fill="hold"/>
                                        <p:tgtEl>
                                          <p:spTgt spid="57"/>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53" presetClass="entr" presetSubtype="16"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Effect transition="in" filter="fade">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3" grpId="0" animBg="1"/>
      <p:bldP spid="3" grpId="0" animBg="1"/>
      <p:bldP spid="14" grpId="0" animBg="1"/>
      <p:bldP spid="24" grpId="0" animBg="1"/>
      <p:bldP spid="2" grpId="0" animBg="1"/>
      <p:bldP spid="42" grpId="0" animBg="1"/>
      <p:bldP spid="43" grpId="0" animBg="1"/>
      <p:bldP spid="57"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Evaluación de la Localización</a:t>
            </a:r>
          </a:p>
        </p:txBody>
      </p:sp>
      <p:sp>
        <p:nvSpPr>
          <p:cNvPr id="24" name="CuadroTexto 23">
            <a:extLst>
              <a:ext uri="{FF2B5EF4-FFF2-40B4-BE49-F238E27FC236}">
                <a16:creationId xmlns:a16="http://schemas.microsoft.com/office/drawing/2014/main" id="{F96DFA38-A644-4F98-BD7D-6A10BA234749}"/>
              </a:ext>
            </a:extLst>
          </p:cNvPr>
          <p:cNvSpPr txBox="1"/>
          <p:nvPr/>
        </p:nvSpPr>
        <p:spPr>
          <a:xfrm>
            <a:off x="0" y="1296839"/>
            <a:ext cx="12192000" cy="46166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Métodos Cuantitativos de evaluación de las alternativas de Localización: Criterios de Clasificación</a:t>
            </a:r>
          </a:p>
        </p:txBody>
      </p:sp>
      <p:sp>
        <p:nvSpPr>
          <p:cNvPr id="21" name="CuadroTexto 20">
            <a:extLst>
              <a:ext uri="{FF2B5EF4-FFF2-40B4-BE49-F238E27FC236}">
                <a16:creationId xmlns:a16="http://schemas.microsoft.com/office/drawing/2014/main" id="{9ED65E01-AA42-4BDE-BBAC-33F1E75342FD}"/>
              </a:ext>
            </a:extLst>
          </p:cNvPr>
          <p:cNvSpPr txBox="1"/>
          <p:nvPr/>
        </p:nvSpPr>
        <p:spPr>
          <a:xfrm>
            <a:off x="0" y="1941006"/>
            <a:ext cx="12192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1800" b="1" i="0" dirty="0">
                <a:solidFill>
                  <a:srgbClr val="000000"/>
                </a:solidFill>
                <a:effectLst/>
                <a:latin typeface="TimesNewRomanPS-BoldMT"/>
              </a:rPr>
              <a:t>Factor dominante</a:t>
            </a:r>
            <a:r>
              <a:rPr lang="es-ES" sz="1800" b="0" i="0" dirty="0">
                <a:solidFill>
                  <a:srgbClr val="000000"/>
                </a:solidFill>
                <a:effectLst/>
                <a:latin typeface="TimesNewRomanPSMT"/>
              </a:rPr>
              <a:t>. En muchas ocasiones existe un cuya significación es decisiva en cuyo caso el método utilizado se centra en la valoración del mismo (por ejemplo el coste en las plantas de fabricación, el trasporte en los almacenes, la accesibilidad en los servicios públicos, etc.).</a:t>
            </a:r>
            <a:r>
              <a:rPr lang="es-ES" dirty="0"/>
              <a:t> </a:t>
            </a:r>
            <a:endParaRPr lang="es-AR" dirty="0"/>
          </a:p>
        </p:txBody>
      </p:sp>
      <p:sp>
        <p:nvSpPr>
          <p:cNvPr id="25" name="CuadroTexto 24">
            <a:extLst>
              <a:ext uri="{FF2B5EF4-FFF2-40B4-BE49-F238E27FC236}">
                <a16:creationId xmlns:a16="http://schemas.microsoft.com/office/drawing/2014/main" id="{E88A77F2-D0DE-44E4-8F34-A887BFAC2966}"/>
              </a:ext>
            </a:extLst>
          </p:cNvPr>
          <p:cNvSpPr txBox="1"/>
          <p:nvPr/>
        </p:nvSpPr>
        <p:spPr>
          <a:xfrm>
            <a:off x="0" y="3046838"/>
            <a:ext cx="121920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sz="1800" b="1" i="0" dirty="0">
                <a:solidFill>
                  <a:srgbClr val="000000"/>
                </a:solidFill>
                <a:effectLst/>
                <a:latin typeface="TimesNewRomanPS-BoldMT"/>
              </a:rPr>
              <a:t>Número de instalaciones</a:t>
            </a:r>
            <a:r>
              <a:rPr lang="es-ES" sz="1800" b="0" i="0" dirty="0">
                <a:solidFill>
                  <a:srgbClr val="000000"/>
                </a:solidFill>
                <a:effectLst/>
                <a:latin typeface="TimesNewRomanPSMT"/>
              </a:rPr>
              <a:t>. En función de que tengamos una o varias instalaciones utilizaremos unos métodos u otros debido a que en el segundo caso hemos de considerar las interrelaciones entre ellas.</a:t>
            </a:r>
            <a:r>
              <a:rPr lang="es-ES" dirty="0"/>
              <a:t> </a:t>
            </a:r>
            <a:endParaRPr lang="es-AR" dirty="0"/>
          </a:p>
        </p:txBody>
      </p:sp>
      <p:sp>
        <p:nvSpPr>
          <p:cNvPr id="26" name="CuadroTexto 25">
            <a:extLst>
              <a:ext uri="{FF2B5EF4-FFF2-40B4-BE49-F238E27FC236}">
                <a16:creationId xmlns:a16="http://schemas.microsoft.com/office/drawing/2014/main" id="{BD76CCFE-7C59-4FAA-A61B-58DADEF9E3AD}"/>
              </a:ext>
            </a:extLst>
          </p:cNvPr>
          <p:cNvSpPr txBox="1"/>
          <p:nvPr/>
        </p:nvSpPr>
        <p:spPr>
          <a:xfrm>
            <a:off x="1" y="3900017"/>
            <a:ext cx="12191999"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1800" b="1" i="0" dirty="0">
                <a:solidFill>
                  <a:srgbClr val="000000"/>
                </a:solidFill>
                <a:effectLst/>
                <a:latin typeface="TimesNewRomanPS-BoldMT"/>
              </a:rPr>
              <a:t>Número de alternativas</a:t>
            </a:r>
            <a:r>
              <a:rPr lang="es-ES" sz="1800" b="0" i="0" dirty="0">
                <a:solidFill>
                  <a:srgbClr val="000000"/>
                </a:solidFill>
                <a:effectLst/>
                <a:latin typeface="TimesNewRomanPSMT"/>
              </a:rPr>
              <a:t>. Algunos métodos consideran como alternativas todos los puntos geográficos de una zona determinada, otros sólo analizan una serie de puntos preseleccionados.</a:t>
            </a:r>
            <a:r>
              <a:rPr lang="es-ES" dirty="0"/>
              <a:t> </a:t>
            </a:r>
            <a:endParaRPr lang="es-AR" dirty="0"/>
          </a:p>
        </p:txBody>
      </p:sp>
      <p:sp>
        <p:nvSpPr>
          <p:cNvPr id="28" name="CuadroTexto 27">
            <a:extLst>
              <a:ext uri="{FF2B5EF4-FFF2-40B4-BE49-F238E27FC236}">
                <a16:creationId xmlns:a16="http://schemas.microsoft.com/office/drawing/2014/main" id="{B44F8CF2-B99B-450E-84A0-F711EF165630}"/>
              </a:ext>
            </a:extLst>
          </p:cNvPr>
          <p:cNvSpPr txBox="1"/>
          <p:nvPr/>
        </p:nvSpPr>
        <p:spPr>
          <a:xfrm>
            <a:off x="0" y="4753196"/>
            <a:ext cx="121920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sz="1800" b="1" i="0" dirty="0">
                <a:solidFill>
                  <a:srgbClr val="000000"/>
                </a:solidFill>
                <a:effectLst/>
                <a:latin typeface="TimesNewRomanPS-BoldMT"/>
              </a:rPr>
              <a:t>Nivel de agregación geográfica</a:t>
            </a:r>
            <a:r>
              <a:rPr lang="es-ES" sz="1800" b="0" i="0" dirty="0">
                <a:solidFill>
                  <a:srgbClr val="000000"/>
                </a:solidFill>
                <a:effectLst/>
                <a:latin typeface="TimesNewRomanPSMT"/>
              </a:rPr>
              <a:t>. En muchos casos el análisis se realiza en etapas con diferentes niveles de agregación geográfica, pudiendo variar la utilidad de los métodos en función de los mismos.</a:t>
            </a:r>
            <a:r>
              <a:rPr lang="es-ES" dirty="0"/>
              <a:t> </a:t>
            </a:r>
            <a:endParaRPr lang="es-AR" dirty="0"/>
          </a:p>
        </p:txBody>
      </p:sp>
      <p:sp>
        <p:nvSpPr>
          <p:cNvPr id="30" name="CuadroTexto 29">
            <a:extLst>
              <a:ext uri="{FF2B5EF4-FFF2-40B4-BE49-F238E27FC236}">
                <a16:creationId xmlns:a16="http://schemas.microsoft.com/office/drawing/2014/main" id="{B40AA3C0-AE59-42C3-B77F-45A6A9B11D00}"/>
              </a:ext>
            </a:extLst>
          </p:cNvPr>
          <p:cNvSpPr txBox="1"/>
          <p:nvPr/>
        </p:nvSpPr>
        <p:spPr>
          <a:xfrm>
            <a:off x="0" y="5598401"/>
            <a:ext cx="12192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1800" b="1" i="0" dirty="0">
                <a:solidFill>
                  <a:srgbClr val="000000"/>
                </a:solidFill>
                <a:effectLst/>
                <a:latin typeface="TimesNewRomanPS-BoldMT"/>
              </a:rPr>
              <a:t>Horizonte temporal</a:t>
            </a:r>
            <a:r>
              <a:rPr lang="es-ES" sz="1800" b="0" i="0" dirty="0">
                <a:solidFill>
                  <a:srgbClr val="000000"/>
                </a:solidFill>
                <a:effectLst/>
                <a:latin typeface="TimesNewRomanPSMT"/>
              </a:rPr>
              <a:t>. Los métodos se clasifican como estáticos si se basan en datos de un determinado periodo o en datos medios y dinámicos si consideran la planificación de la localización estableciendo estrategias multi periodos.</a:t>
            </a:r>
            <a:r>
              <a:rPr lang="es-ES" dirty="0"/>
              <a:t> </a:t>
            </a:r>
            <a:endParaRPr lang="es-AR" dirty="0"/>
          </a:p>
        </p:txBody>
      </p:sp>
    </p:spTree>
    <p:extLst>
      <p:ext uri="{BB962C8B-B14F-4D97-AF65-F5344CB8AC3E}">
        <p14:creationId xmlns:p14="http://schemas.microsoft.com/office/powerpoint/2010/main" val="406013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1" grpId="0" animBg="1"/>
      <p:bldP spid="25" grpId="0" animBg="1"/>
      <p:bldP spid="26" grpId="0" animBg="1"/>
      <p:bldP spid="28"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22017"/>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Evaluación de la Localización</a:t>
            </a:r>
          </a:p>
        </p:txBody>
      </p:sp>
      <p:sp>
        <p:nvSpPr>
          <p:cNvPr id="24" name="CuadroTexto 23">
            <a:extLst>
              <a:ext uri="{FF2B5EF4-FFF2-40B4-BE49-F238E27FC236}">
                <a16:creationId xmlns:a16="http://schemas.microsoft.com/office/drawing/2014/main" id="{F96DFA38-A644-4F98-BD7D-6A10BA234749}"/>
              </a:ext>
            </a:extLst>
          </p:cNvPr>
          <p:cNvSpPr txBox="1"/>
          <p:nvPr/>
        </p:nvSpPr>
        <p:spPr>
          <a:xfrm>
            <a:off x="0" y="1235285"/>
            <a:ext cx="12192000" cy="58477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ES" sz="2400" b="1" i="0" dirty="0">
                <a:solidFill>
                  <a:schemeClr val="bg1"/>
                </a:solidFill>
                <a:effectLst/>
                <a:latin typeface="Times New Roman" panose="02020603050405020304" pitchFamily="18" charset="0"/>
                <a:cs typeface="Times New Roman" panose="02020603050405020304" pitchFamily="18" charset="0"/>
              </a:rPr>
              <a:t>Gráficos de volúmenes, ingresos y costes: análisis del punto muerto</a:t>
            </a:r>
            <a:r>
              <a:rPr lang="es-ES" sz="3200" dirty="0">
                <a:solidFill>
                  <a:schemeClr val="bg1"/>
                </a:solidFill>
                <a:latin typeface="Times New Roman" panose="02020603050405020304" pitchFamily="18" charset="0"/>
                <a:cs typeface="Times New Roman" panose="02020603050405020304" pitchFamily="18" charset="0"/>
              </a:rPr>
              <a:t> </a:t>
            </a:r>
            <a:endParaRPr lang="es-AR" sz="3200" dirty="0">
              <a:solidFill>
                <a:schemeClr val="bg1"/>
              </a:solidFill>
              <a:latin typeface="Times New Roman" panose="02020603050405020304" pitchFamily="18" charset="0"/>
              <a:cs typeface="Times New Roman" panose="02020603050405020304" pitchFamily="18" charset="0"/>
            </a:endParaRPr>
          </a:p>
        </p:txBody>
      </p:sp>
      <p:sp>
        <p:nvSpPr>
          <p:cNvPr id="21" name="CuadroTexto 20">
            <a:extLst>
              <a:ext uri="{FF2B5EF4-FFF2-40B4-BE49-F238E27FC236}">
                <a16:creationId xmlns:a16="http://schemas.microsoft.com/office/drawing/2014/main" id="{9ED65E01-AA42-4BDE-BBAC-33F1E75342FD}"/>
              </a:ext>
            </a:extLst>
          </p:cNvPr>
          <p:cNvSpPr txBox="1"/>
          <p:nvPr/>
        </p:nvSpPr>
        <p:spPr>
          <a:xfrm>
            <a:off x="0" y="2030127"/>
            <a:ext cx="12192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400" i="0" dirty="0">
                <a:solidFill>
                  <a:srgbClr val="000000"/>
                </a:solidFill>
                <a:effectLst/>
                <a:latin typeface="TimesNewRomanPS-BoldMT"/>
              </a:rPr>
              <a:t>Compara alternativas que contemplan los costos y los ingresos, considerando factores como volúmenes de producción y venta</a:t>
            </a:r>
            <a:endParaRPr lang="es-AR" sz="2400" dirty="0"/>
          </a:p>
        </p:txBody>
      </p:sp>
      <p:sp>
        <p:nvSpPr>
          <p:cNvPr id="25" name="CuadroTexto 24">
            <a:extLst>
              <a:ext uri="{FF2B5EF4-FFF2-40B4-BE49-F238E27FC236}">
                <a16:creationId xmlns:a16="http://schemas.microsoft.com/office/drawing/2014/main" id="{E88A77F2-D0DE-44E4-8F34-A887BFAC2966}"/>
              </a:ext>
            </a:extLst>
          </p:cNvPr>
          <p:cNvSpPr txBox="1"/>
          <p:nvPr/>
        </p:nvSpPr>
        <p:spPr>
          <a:xfrm>
            <a:off x="0" y="3071191"/>
            <a:ext cx="12192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400" b="0" i="0" dirty="0">
                <a:solidFill>
                  <a:srgbClr val="000000"/>
                </a:solidFill>
                <a:effectLst/>
                <a:latin typeface="TimesNewRomanPSMT"/>
              </a:rPr>
              <a:t>Los ingresos pueden verse afectados por la localización cuando la capacidad para atraer clientes dependa de la proximidad a los mismos, lo cual, suele suceder con las empresas de servicios.</a:t>
            </a:r>
            <a:r>
              <a:rPr lang="es-ES" sz="2400" dirty="0"/>
              <a:t> </a:t>
            </a:r>
            <a:endParaRPr lang="es-AR" sz="2400" dirty="0"/>
          </a:p>
        </p:txBody>
      </p:sp>
      <p:sp>
        <p:nvSpPr>
          <p:cNvPr id="26" name="CuadroTexto 25">
            <a:extLst>
              <a:ext uri="{FF2B5EF4-FFF2-40B4-BE49-F238E27FC236}">
                <a16:creationId xmlns:a16="http://schemas.microsoft.com/office/drawing/2014/main" id="{BD76CCFE-7C59-4FAA-A61B-58DADEF9E3AD}"/>
              </a:ext>
            </a:extLst>
          </p:cNvPr>
          <p:cNvSpPr txBox="1"/>
          <p:nvPr/>
        </p:nvSpPr>
        <p:spPr>
          <a:xfrm>
            <a:off x="0" y="4112255"/>
            <a:ext cx="12191999"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400" b="0" i="0" dirty="0">
                <a:solidFill>
                  <a:srgbClr val="000000"/>
                </a:solidFill>
                <a:effectLst/>
                <a:latin typeface="TimesNewRomanPSMT"/>
              </a:rPr>
              <a:t>En cuanto a los costes</a:t>
            </a:r>
            <a:r>
              <a:rPr lang="es-ES" sz="2400" b="0" i="1" dirty="0">
                <a:solidFill>
                  <a:srgbClr val="000000"/>
                </a:solidFill>
                <a:effectLst/>
                <a:latin typeface="TimesNewRomanPS-ItalicMT"/>
              </a:rPr>
              <a:t>, </a:t>
            </a:r>
            <a:r>
              <a:rPr lang="es-ES" sz="2400" b="0" i="0" dirty="0">
                <a:solidFill>
                  <a:srgbClr val="000000"/>
                </a:solidFill>
                <a:effectLst/>
                <a:latin typeface="TimesNewRomanPSMT"/>
              </a:rPr>
              <a:t>el análisis del punto muerto distingue entre costos fijos y variables, pudiendo variar ambos según el sitio elegido. Los </a:t>
            </a:r>
            <a:r>
              <a:rPr lang="es-ES" sz="2400" b="1" i="0" dirty="0">
                <a:solidFill>
                  <a:srgbClr val="000000"/>
                </a:solidFill>
                <a:effectLst/>
                <a:latin typeface="TimesNewRomanPSMT"/>
              </a:rPr>
              <a:t>costos fijos </a:t>
            </a:r>
            <a:r>
              <a:rPr lang="es-ES" sz="2400" b="0" i="0" dirty="0">
                <a:solidFill>
                  <a:srgbClr val="000000"/>
                </a:solidFill>
                <a:effectLst/>
                <a:latin typeface="TimesNewRomanPSMT"/>
              </a:rPr>
              <a:t>incluyen el coste de adquisición de la instalación, los del suelo, los de construcción de los edificios o el alquiler, que pueden cambiar considerablemente entre lugares distintos. </a:t>
            </a:r>
            <a:r>
              <a:rPr lang="es-ES" sz="2400" b="1" i="0" dirty="0">
                <a:solidFill>
                  <a:srgbClr val="000000"/>
                </a:solidFill>
                <a:effectLst/>
                <a:latin typeface="TimesNewRomanPSMT"/>
              </a:rPr>
              <a:t>Los costos variables</a:t>
            </a:r>
            <a:r>
              <a:rPr lang="es-ES" sz="2400" b="0" i="0" dirty="0">
                <a:solidFill>
                  <a:srgbClr val="000000"/>
                </a:solidFill>
                <a:effectLst/>
                <a:latin typeface="TimesNewRomanPSMT"/>
              </a:rPr>
              <a:t>, que incluyen la mano de obra, las materias primas o los costes de transporte, entre otros, también dependen del lugar en que se instale la actividad.</a:t>
            </a:r>
            <a:r>
              <a:rPr lang="es-ES" sz="2400" dirty="0"/>
              <a:t> </a:t>
            </a:r>
            <a:endParaRPr lang="es-AR" sz="2400" dirty="0"/>
          </a:p>
        </p:txBody>
      </p:sp>
    </p:spTree>
    <p:extLst>
      <p:ext uri="{BB962C8B-B14F-4D97-AF65-F5344CB8AC3E}">
        <p14:creationId xmlns:p14="http://schemas.microsoft.com/office/powerpoint/2010/main" val="38314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1"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Evaluación de la Localización</a:t>
            </a:r>
          </a:p>
        </p:txBody>
      </p:sp>
      <p:sp>
        <p:nvSpPr>
          <p:cNvPr id="24" name="CuadroTexto 23">
            <a:extLst>
              <a:ext uri="{FF2B5EF4-FFF2-40B4-BE49-F238E27FC236}">
                <a16:creationId xmlns:a16="http://schemas.microsoft.com/office/drawing/2014/main" id="{F96DFA38-A644-4F98-BD7D-6A10BA234749}"/>
              </a:ext>
            </a:extLst>
          </p:cNvPr>
          <p:cNvSpPr txBox="1"/>
          <p:nvPr/>
        </p:nvSpPr>
        <p:spPr>
          <a:xfrm>
            <a:off x="0" y="1296840"/>
            <a:ext cx="12192000" cy="46166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Técnica del factor de calificación de la ubicación:</a:t>
            </a:r>
            <a:endParaRPr lang="es-AR" sz="3200" dirty="0">
              <a:solidFill>
                <a:schemeClr val="bg1"/>
              </a:solidFill>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9BF90E28-DF05-45A5-A76A-DD72EB3C398D}"/>
              </a:ext>
            </a:extLst>
          </p:cNvPr>
          <p:cNvSpPr txBox="1"/>
          <p:nvPr/>
        </p:nvSpPr>
        <p:spPr>
          <a:xfrm>
            <a:off x="0" y="1836145"/>
            <a:ext cx="121920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AR" dirty="0"/>
              <a:t>En esta técnica, en primer lugar una organización necesita identificar los factores que influyen en su decisión de localización. A continuación, a cada factor se le asigna un peso entre "0" y "1" según el nivel de importancia, donde "0" es el menos importante y "1" el más importante.</a:t>
            </a:r>
          </a:p>
        </p:txBody>
      </p:sp>
      <p:sp>
        <p:nvSpPr>
          <p:cNvPr id="13" name="CuadroTexto 12">
            <a:extLst>
              <a:ext uri="{FF2B5EF4-FFF2-40B4-BE49-F238E27FC236}">
                <a16:creationId xmlns:a16="http://schemas.microsoft.com/office/drawing/2014/main" id="{9A973307-13A4-456B-9F11-41CEB6A3FB11}"/>
              </a:ext>
            </a:extLst>
          </p:cNvPr>
          <p:cNvSpPr txBox="1"/>
          <p:nvPr/>
        </p:nvSpPr>
        <p:spPr>
          <a:xfrm>
            <a:off x="0" y="3477308"/>
            <a:ext cx="12192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AR" dirty="0"/>
              <a:t>Esta técnica hace hincapié en el coste del transporte en la determinación de la ubicación de las instalaciones. El coste del transporte depende principalmente de la distancia, el peso de la mercancía y el tiempo necesario para el transporte.</a:t>
            </a:r>
          </a:p>
          <a:p>
            <a:pPr algn="just"/>
            <a:r>
              <a:rPr lang="es-AR" dirty="0"/>
              <a:t>El centro de gravedad sitúa las ubicaciones de los proveedores en un plano cartesiano y sugiere una ubicación central de las instalaciones con respecto a las ubicaciones de los prov0eedores.</a:t>
            </a:r>
          </a:p>
        </p:txBody>
      </p:sp>
      <p:sp>
        <p:nvSpPr>
          <p:cNvPr id="15" name="CuadroTexto 14">
            <a:extLst>
              <a:ext uri="{FF2B5EF4-FFF2-40B4-BE49-F238E27FC236}">
                <a16:creationId xmlns:a16="http://schemas.microsoft.com/office/drawing/2014/main" id="{FE3DF5EF-0015-41A4-A80B-38D4214ED0CA}"/>
              </a:ext>
            </a:extLst>
          </p:cNvPr>
          <p:cNvSpPr txBox="1"/>
          <p:nvPr/>
        </p:nvSpPr>
        <p:spPr>
          <a:xfrm>
            <a:off x="0" y="2919028"/>
            <a:ext cx="12192000" cy="46166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Técnica del centro de gravedad:</a:t>
            </a:r>
            <a:endParaRPr lang="es-AR" sz="3200" dirty="0">
              <a:solidFill>
                <a:schemeClr val="bg1"/>
              </a:solidFill>
              <a:latin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93613981-1387-41DA-837A-F1FCE319DCAB}"/>
              </a:ext>
            </a:extLst>
          </p:cNvPr>
          <p:cNvSpPr txBox="1"/>
          <p:nvPr/>
        </p:nvSpPr>
        <p:spPr>
          <a:xfrm>
            <a:off x="102394" y="4832579"/>
            <a:ext cx="2336006" cy="400110"/>
          </a:xfrm>
          <a:prstGeom prst="rect">
            <a:avLst/>
          </a:prstGeom>
          <a:noFill/>
        </p:spPr>
        <p:txBody>
          <a:bodyPr wrap="square">
            <a:spAutoFit/>
          </a:bodyPr>
          <a:lstStyle/>
          <a:p>
            <a:r>
              <a:rPr lang="es-AR" sz="2000" b="0" i="0" dirty="0" err="1">
                <a:solidFill>
                  <a:srgbClr val="000000"/>
                </a:solidFill>
                <a:effectLst/>
                <a:latin typeface="TimesNewRomanPSMT"/>
              </a:rPr>
              <a:t>CTT</a:t>
            </a:r>
            <a:r>
              <a:rPr lang="es-AR" sz="2000" b="0" i="0" dirty="0">
                <a:solidFill>
                  <a:srgbClr val="000000"/>
                </a:solidFill>
                <a:effectLst/>
                <a:latin typeface="TimesNewRomanPSMT"/>
              </a:rPr>
              <a:t> = ∑</a:t>
            </a:r>
            <a:r>
              <a:rPr lang="es-AR" sz="2000" b="0" i="0" dirty="0" err="1">
                <a:solidFill>
                  <a:srgbClr val="000000"/>
                </a:solidFill>
                <a:effectLst/>
                <a:latin typeface="TimesNewRomanPSMT"/>
              </a:rPr>
              <a:t>c</a:t>
            </a:r>
            <a:r>
              <a:rPr lang="es-AR" sz="900" b="0" i="0" dirty="0" err="1">
                <a:solidFill>
                  <a:srgbClr val="000000"/>
                </a:solidFill>
                <a:effectLst/>
                <a:latin typeface="TimesNewRomanPSMT"/>
              </a:rPr>
              <a:t>i</a:t>
            </a:r>
            <a:r>
              <a:rPr lang="es-AR" sz="2000" b="0" i="0" dirty="0">
                <a:solidFill>
                  <a:srgbClr val="000000"/>
                </a:solidFill>
                <a:effectLst/>
                <a:latin typeface="TimesNewRomanPSMT"/>
              </a:rPr>
              <a:t>*v</a:t>
            </a:r>
            <a:r>
              <a:rPr lang="es-AR" sz="900" b="0" i="0" dirty="0">
                <a:solidFill>
                  <a:srgbClr val="000000"/>
                </a:solidFill>
                <a:effectLst/>
                <a:latin typeface="TimesNewRomanPSMT"/>
              </a:rPr>
              <a:t>i</a:t>
            </a:r>
            <a:r>
              <a:rPr lang="es-AR" sz="2000" b="0" i="0" dirty="0">
                <a:solidFill>
                  <a:srgbClr val="000000"/>
                </a:solidFill>
                <a:effectLst/>
                <a:latin typeface="TimesNewRomanPSMT"/>
              </a:rPr>
              <a:t>*d</a:t>
            </a:r>
            <a:r>
              <a:rPr lang="es-AR" sz="900" b="0" i="0" dirty="0">
                <a:solidFill>
                  <a:srgbClr val="000000"/>
                </a:solidFill>
                <a:effectLst/>
                <a:latin typeface="TimesNewRomanPSMT"/>
              </a:rPr>
              <a:t>i</a:t>
            </a:r>
            <a:r>
              <a:rPr lang="es-AR" sz="2000" dirty="0"/>
              <a:t> </a:t>
            </a:r>
          </a:p>
        </p:txBody>
      </p:sp>
      <p:sp>
        <p:nvSpPr>
          <p:cNvPr id="20" name="CuadroTexto 19">
            <a:extLst>
              <a:ext uri="{FF2B5EF4-FFF2-40B4-BE49-F238E27FC236}">
                <a16:creationId xmlns:a16="http://schemas.microsoft.com/office/drawing/2014/main" id="{A908BCCD-EC6B-4D84-8257-A5D08FC69FE8}"/>
              </a:ext>
            </a:extLst>
          </p:cNvPr>
          <p:cNvSpPr txBox="1"/>
          <p:nvPr/>
        </p:nvSpPr>
        <p:spPr>
          <a:xfrm>
            <a:off x="1990725" y="4845156"/>
            <a:ext cx="10098881" cy="523220"/>
          </a:xfrm>
          <a:prstGeom prst="rect">
            <a:avLst/>
          </a:prstGeom>
          <a:noFill/>
        </p:spPr>
        <p:txBody>
          <a:bodyPr wrap="square">
            <a:spAutoFit/>
          </a:bodyPr>
          <a:lstStyle/>
          <a:p>
            <a:r>
              <a:rPr lang="es-ES" sz="1400" b="0" i="0" dirty="0">
                <a:solidFill>
                  <a:srgbClr val="000000"/>
                </a:solidFill>
                <a:effectLst/>
                <a:latin typeface="Times New Roman" panose="02020603050405020304" pitchFamily="18" charset="0"/>
                <a:cs typeface="Times New Roman" panose="02020603050405020304" pitchFamily="18" charset="0"/>
              </a:rPr>
              <a:t>donde c, es el coste unitario de transporte correspondiente al punto </a:t>
            </a:r>
            <a:r>
              <a:rPr lang="es-ES" sz="1400" b="0" i="1" dirty="0">
                <a:solidFill>
                  <a:srgbClr val="000000"/>
                </a:solidFill>
                <a:effectLst/>
                <a:latin typeface="Times New Roman" panose="02020603050405020304" pitchFamily="18" charset="0"/>
                <a:cs typeface="Times New Roman" panose="02020603050405020304" pitchFamily="18" charset="0"/>
              </a:rPr>
              <a:t>i</a:t>
            </a:r>
            <a:r>
              <a:rPr lang="es-ES" sz="1400" b="0" i="0" dirty="0">
                <a:solidFill>
                  <a:srgbClr val="000000"/>
                </a:solidFill>
                <a:effectLst/>
                <a:latin typeface="Times New Roman" panose="02020603050405020304" pitchFamily="18" charset="0"/>
                <a:cs typeface="Times New Roman" panose="02020603050405020304" pitchFamily="18" charset="0"/>
              </a:rPr>
              <a:t>, v</a:t>
            </a:r>
            <a:r>
              <a:rPr lang="es-ES" sz="600" b="0" i="0" dirty="0">
                <a:solidFill>
                  <a:srgbClr val="000000"/>
                </a:solidFill>
                <a:effectLst/>
                <a:latin typeface="Times New Roman" panose="02020603050405020304" pitchFamily="18" charset="0"/>
                <a:cs typeface="Times New Roman" panose="02020603050405020304" pitchFamily="18" charset="0"/>
              </a:rPr>
              <a:t>i </a:t>
            </a:r>
            <a:r>
              <a:rPr lang="es-ES" sz="1400" b="0" i="0" dirty="0">
                <a:solidFill>
                  <a:srgbClr val="000000"/>
                </a:solidFill>
                <a:effectLst/>
                <a:latin typeface="Times New Roman" panose="02020603050405020304" pitchFamily="18" charset="0"/>
                <a:cs typeface="Times New Roman" panose="02020603050405020304" pitchFamily="18" charset="0"/>
              </a:rPr>
              <a:t>es el volumen o peso de los materiales movidos desde o hacia </a:t>
            </a:r>
            <a:r>
              <a:rPr lang="es-ES" sz="1400" b="0" i="1" dirty="0">
                <a:solidFill>
                  <a:srgbClr val="000000"/>
                </a:solidFill>
                <a:effectLst/>
                <a:latin typeface="Times New Roman" panose="02020603050405020304" pitchFamily="18" charset="0"/>
                <a:cs typeface="Times New Roman" panose="02020603050405020304" pitchFamily="18" charset="0"/>
              </a:rPr>
              <a:t>i</a:t>
            </a:r>
            <a:r>
              <a:rPr lang="es-ES" sz="1400" b="0" i="0" dirty="0">
                <a:solidFill>
                  <a:srgbClr val="000000"/>
                </a:solidFill>
                <a:effectLst/>
                <a:latin typeface="Times New Roman" panose="02020603050405020304" pitchFamily="18" charset="0"/>
                <a:cs typeface="Times New Roman" panose="02020603050405020304" pitchFamily="18" charset="0"/>
              </a:rPr>
              <a:t>, y d</a:t>
            </a:r>
            <a:r>
              <a:rPr lang="es-ES" sz="600" b="0" i="0" dirty="0">
                <a:solidFill>
                  <a:srgbClr val="000000"/>
                </a:solidFill>
                <a:effectLst/>
                <a:latin typeface="Times New Roman" panose="02020603050405020304" pitchFamily="18" charset="0"/>
                <a:cs typeface="Times New Roman" panose="02020603050405020304" pitchFamily="18" charset="0"/>
              </a:rPr>
              <a:t>i </a:t>
            </a:r>
            <a:r>
              <a:rPr lang="es-ES" sz="1400" b="0" i="0" dirty="0">
                <a:solidFill>
                  <a:srgbClr val="000000"/>
                </a:solidFill>
                <a:effectLst/>
                <a:latin typeface="Times New Roman" panose="02020603050405020304" pitchFamily="18" charset="0"/>
                <a:cs typeface="Times New Roman" panose="02020603050405020304" pitchFamily="18" charset="0"/>
              </a:rPr>
              <a:t>es la distancia entre el punto i y el lugar donde se encuentra la instalación.</a:t>
            </a:r>
            <a:r>
              <a:rPr lang="es-ES" sz="1400" dirty="0">
                <a:latin typeface="Times New Roman" panose="02020603050405020304" pitchFamily="18" charset="0"/>
                <a:cs typeface="Times New Roman" panose="02020603050405020304" pitchFamily="18" charset="0"/>
              </a:rPr>
              <a:t> </a:t>
            </a:r>
            <a:endParaRPr lang="es-AR" sz="1400" dirty="0">
              <a:latin typeface="Times New Roman" panose="02020603050405020304" pitchFamily="18" charset="0"/>
              <a:cs typeface="Times New Roman" panose="02020603050405020304" pitchFamily="18" charset="0"/>
            </a:endParaRPr>
          </a:p>
        </p:txBody>
      </p:sp>
      <p:sp>
        <p:nvSpPr>
          <p:cNvPr id="22" name="CuadroTexto 21">
            <a:extLst>
              <a:ext uri="{FF2B5EF4-FFF2-40B4-BE49-F238E27FC236}">
                <a16:creationId xmlns:a16="http://schemas.microsoft.com/office/drawing/2014/main" id="{F3740171-4C70-4F22-8DF8-8E22CE611170}"/>
              </a:ext>
            </a:extLst>
          </p:cNvPr>
          <p:cNvSpPr txBox="1"/>
          <p:nvPr/>
        </p:nvSpPr>
        <p:spPr>
          <a:xfrm>
            <a:off x="102394" y="5351229"/>
            <a:ext cx="4260056" cy="369332"/>
          </a:xfrm>
          <a:prstGeom prst="rect">
            <a:avLst/>
          </a:prstGeom>
          <a:noFill/>
        </p:spPr>
        <p:txBody>
          <a:bodyPr wrap="square">
            <a:spAutoFit/>
          </a:bodyPr>
          <a:lstStyle/>
          <a:p>
            <a:r>
              <a:rPr lang="es-AR" sz="1800" b="0" i="0" dirty="0">
                <a:solidFill>
                  <a:srgbClr val="000000"/>
                </a:solidFill>
                <a:effectLst/>
                <a:latin typeface="TimesNewRomanPSMT"/>
              </a:rPr>
              <a:t>d</a:t>
            </a:r>
            <a:r>
              <a:rPr lang="es-AR" sz="800" b="0" i="0" dirty="0">
                <a:solidFill>
                  <a:srgbClr val="000000"/>
                </a:solidFill>
                <a:effectLst/>
                <a:latin typeface="TimesNewRomanPSMT"/>
              </a:rPr>
              <a:t>i </a:t>
            </a:r>
            <a:r>
              <a:rPr lang="es-AR" sz="1800" b="0" i="0" dirty="0">
                <a:solidFill>
                  <a:srgbClr val="000000"/>
                </a:solidFill>
                <a:effectLst/>
                <a:latin typeface="TimesNewRomanPSMT"/>
              </a:rPr>
              <a:t>= K(|x- x</a:t>
            </a:r>
            <a:r>
              <a:rPr lang="es-AR" sz="800" b="0" i="0" dirty="0">
                <a:solidFill>
                  <a:srgbClr val="000000"/>
                </a:solidFill>
                <a:effectLst/>
                <a:latin typeface="TimesNewRomanPSMT"/>
              </a:rPr>
              <a:t>i </a:t>
            </a:r>
            <a:r>
              <a:rPr lang="es-AR" sz="1800" b="0" i="0" dirty="0">
                <a:solidFill>
                  <a:srgbClr val="000000"/>
                </a:solidFill>
                <a:effectLst/>
                <a:latin typeface="TimesNewRomanPSMT"/>
              </a:rPr>
              <a:t>| + |y - </a:t>
            </a:r>
            <a:r>
              <a:rPr lang="es-AR" sz="1800" b="0" i="0" dirty="0" err="1">
                <a:solidFill>
                  <a:srgbClr val="000000"/>
                </a:solidFill>
                <a:effectLst/>
                <a:latin typeface="TimesNewRomanPSMT"/>
              </a:rPr>
              <a:t>y</a:t>
            </a:r>
            <a:r>
              <a:rPr lang="es-AR" sz="800" b="0" i="0" dirty="0" err="1">
                <a:solidFill>
                  <a:srgbClr val="000000"/>
                </a:solidFill>
                <a:effectLst/>
                <a:latin typeface="TimesNewRomanPSMT"/>
              </a:rPr>
              <a:t>i</a:t>
            </a:r>
            <a:r>
              <a:rPr lang="es-AR" sz="1800" b="0" i="0" dirty="0">
                <a:solidFill>
                  <a:srgbClr val="000000"/>
                </a:solidFill>
                <a:effectLst/>
                <a:latin typeface="TimesNewRomanPSMT"/>
              </a:rPr>
              <a:t>|) distancia rectangular</a:t>
            </a:r>
            <a:endParaRPr lang="es-AR" dirty="0"/>
          </a:p>
        </p:txBody>
      </p:sp>
      <p:sp>
        <p:nvSpPr>
          <p:cNvPr id="27" name="CuadroTexto 26">
            <a:extLst>
              <a:ext uri="{FF2B5EF4-FFF2-40B4-BE49-F238E27FC236}">
                <a16:creationId xmlns:a16="http://schemas.microsoft.com/office/drawing/2014/main" id="{B53B129D-BBF3-40F9-8114-6843C9198B91}"/>
              </a:ext>
            </a:extLst>
          </p:cNvPr>
          <p:cNvSpPr txBox="1"/>
          <p:nvPr/>
        </p:nvSpPr>
        <p:spPr>
          <a:xfrm>
            <a:off x="4362450" y="5357939"/>
            <a:ext cx="6167436" cy="369332"/>
          </a:xfrm>
          <a:prstGeom prst="rect">
            <a:avLst/>
          </a:prstGeom>
          <a:noFill/>
        </p:spPr>
        <p:txBody>
          <a:bodyPr wrap="square">
            <a:spAutoFit/>
          </a:bodyPr>
          <a:lstStyle/>
          <a:p>
            <a:r>
              <a:rPr lang="es-ES" sz="1800" b="0" i="0" dirty="0">
                <a:solidFill>
                  <a:srgbClr val="000000"/>
                </a:solidFill>
                <a:effectLst/>
                <a:latin typeface="TimesNewRomanPSMT"/>
              </a:rPr>
              <a:t>; di </a:t>
            </a:r>
            <a:r>
              <a:rPr lang="es-ES" dirty="0">
                <a:solidFill>
                  <a:srgbClr val="000000"/>
                </a:solidFill>
                <a:latin typeface="SymbolMT"/>
              </a:rPr>
              <a:t>=</a:t>
            </a:r>
            <a:r>
              <a:rPr lang="es-ES" sz="1800" b="0" i="0" dirty="0">
                <a:solidFill>
                  <a:srgbClr val="000000"/>
                </a:solidFill>
                <a:effectLst/>
                <a:latin typeface="SymbolMT"/>
              </a:rPr>
              <a:t> </a:t>
            </a:r>
            <a:r>
              <a:rPr lang="es-ES" sz="1800" b="0" i="0" dirty="0">
                <a:solidFill>
                  <a:srgbClr val="000000"/>
                </a:solidFill>
                <a:effectLst/>
                <a:latin typeface="TimesNewRomanPSMT"/>
              </a:rPr>
              <a:t>K raíz((x - xi )^2 </a:t>
            </a:r>
            <a:r>
              <a:rPr lang="es-ES" dirty="0">
                <a:solidFill>
                  <a:srgbClr val="000000"/>
                </a:solidFill>
                <a:latin typeface="SymbolMT"/>
              </a:rPr>
              <a:t>+ </a:t>
            </a:r>
            <a:r>
              <a:rPr lang="es-ES" sz="1800" b="0" i="0" dirty="0">
                <a:solidFill>
                  <a:srgbClr val="000000"/>
                </a:solidFill>
                <a:effectLst/>
                <a:latin typeface="TimesNewRomanPSMT"/>
              </a:rPr>
              <a:t>(y - </a:t>
            </a:r>
            <a:r>
              <a:rPr lang="es-ES" sz="1800" b="0" i="0" dirty="0" err="1">
                <a:solidFill>
                  <a:srgbClr val="000000"/>
                </a:solidFill>
                <a:effectLst/>
                <a:latin typeface="TimesNewRomanPSMT"/>
              </a:rPr>
              <a:t>yi</a:t>
            </a:r>
            <a:r>
              <a:rPr lang="es-ES" sz="1800" b="0" i="0" dirty="0">
                <a:solidFill>
                  <a:srgbClr val="000000"/>
                </a:solidFill>
                <a:effectLst/>
                <a:latin typeface="TimesNewRomanPSMT"/>
              </a:rPr>
              <a:t>)^2) distancia Euclídea</a:t>
            </a:r>
            <a:endParaRPr lang="es-AR" dirty="0"/>
          </a:p>
        </p:txBody>
      </p:sp>
      <p:sp>
        <p:nvSpPr>
          <p:cNvPr id="28" name="CuadroTexto 27">
            <a:extLst>
              <a:ext uri="{FF2B5EF4-FFF2-40B4-BE49-F238E27FC236}">
                <a16:creationId xmlns:a16="http://schemas.microsoft.com/office/drawing/2014/main" id="{5A3564AE-C234-4526-8273-DB54B594846C}"/>
              </a:ext>
            </a:extLst>
          </p:cNvPr>
          <p:cNvSpPr txBox="1"/>
          <p:nvPr/>
        </p:nvSpPr>
        <p:spPr>
          <a:xfrm>
            <a:off x="102394" y="5929045"/>
            <a:ext cx="4069556" cy="369332"/>
          </a:xfrm>
          <a:prstGeom prst="rect">
            <a:avLst/>
          </a:prstGeom>
          <a:noFill/>
        </p:spPr>
        <p:txBody>
          <a:bodyPr wrap="square">
            <a:spAutoFit/>
          </a:bodyPr>
          <a:lstStyle/>
          <a:p>
            <a:r>
              <a:rPr lang="es-AR" sz="1800" b="0" i="0" dirty="0">
                <a:solidFill>
                  <a:srgbClr val="000000"/>
                </a:solidFill>
                <a:effectLst/>
                <a:latin typeface="TimesNewRomanPSMT"/>
              </a:rPr>
              <a:t>x = ∑</a:t>
            </a:r>
            <a:r>
              <a:rPr lang="es-AR" sz="1800" b="0" i="0" dirty="0" err="1">
                <a:solidFill>
                  <a:srgbClr val="000000"/>
                </a:solidFill>
                <a:effectLst/>
                <a:latin typeface="TimesNewRomanPSMT"/>
              </a:rPr>
              <a:t>c</a:t>
            </a:r>
            <a:r>
              <a:rPr lang="es-AR" sz="800" b="0" i="0" dirty="0" err="1">
                <a:solidFill>
                  <a:srgbClr val="000000"/>
                </a:solidFill>
                <a:effectLst/>
                <a:latin typeface="TimesNewRomanPSMT"/>
              </a:rPr>
              <a:t>i</a:t>
            </a:r>
            <a:r>
              <a:rPr lang="es-AR" sz="1800" b="0" i="0" dirty="0">
                <a:solidFill>
                  <a:srgbClr val="000000"/>
                </a:solidFill>
                <a:effectLst/>
                <a:latin typeface="TimesNewRomanPSMT"/>
              </a:rPr>
              <a:t>*v</a:t>
            </a:r>
            <a:r>
              <a:rPr lang="es-AR" sz="800" b="0" i="0" dirty="0">
                <a:solidFill>
                  <a:srgbClr val="000000"/>
                </a:solidFill>
                <a:effectLst/>
                <a:latin typeface="TimesNewRomanPSMT"/>
              </a:rPr>
              <a:t>i</a:t>
            </a:r>
            <a:r>
              <a:rPr lang="es-AR" sz="1800" b="0" i="0" dirty="0">
                <a:solidFill>
                  <a:srgbClr val="000000"/>
                </a:solidFill>
                <a:effectLst/>
                <a:latin typeface="TimesNewRomanPSMT"/>
              </a:rPr>
              <a:t>*x</a:t>
            </a:r>
            <a:r>
              <a:rPr lang="es-AR" sz="800" b="0" i="0" dirty="0">
                <a:solidFill>
                  <a:srgbClr val="000000"/>
                </a:solidFill>
                <a:effectLst/>
                <a:latin typeface="TimesNewRomanPSMT"/>
              </a:rPr>
              <a:t>i</a:t>
            </a:r>
            <a:r>
              <a:rPr lang="es-AR" sz="1800" b="0" i="0" dirty="0">
                <a:solidFill>
                  <a:srgbClr val="000000"/>
                </a:solidFill>
                <a:effectLst/>
                <a:latin typeface="TimesNewRomanPSMT"/>
              </a:rPr>
              <a:t>/ ∑</a:t>
            </a:r>
            <a:r>
              <a:rPr lang="es-AR" sz="1800" b="0" i="0" dirty="0" err="1">
                <a:solidFill>
                  <a:srgbClr val="000000"/>
                </a:solidFill>
                <a:effectLst/>
                <a:latin typeface="TimesNewRomanPSMT"/>
              </a:rPr>
              <a:t>c</a:t>
            </a:r>
            <a:r>
              <a:rPr lang="es-AR" sz="800" b="0" i="0" dirty="0" err="1">
                <a:solidFill>
                  <a:srgbClr val="000000"/>
                </a:solidFill>
                <a:effectLst/>
                <a:latin typeface="TimesNewRomanPSMT"/>
              </a:rPr>
              <a:t>i</a:t>
            </a:r>
            <a:r>
              <a:rPr lang="es-AR" sz="1800" b="0" i="0" dirty="0">
                <a:solidFill>
                  <a:srgbClr val="000000"/>
                </a:solidFill>
                <a:effectLst/>
                <a:latin typeface="TimesNewRomanPSMT"/>
              </a:rPr>
              <a:t>*v</a:t>
            </a:r>
            <a:r>
              <a:rPr lang="es-AR" sz="800" b="0" i="0" dirty="0">
                <a:solidFill>
                  <a:srgbClr val="000000"/>
                </a:solidFill>
                <a:effectLst/>
                <a:latin typeface="TimesNewRomanPSMT"/>
              </a:rPr>
              <a:t>i </a:t>
            </a:r>
            <a:r>
              <a:rPr lang="es-AR" sz="1800" b="0" i="0" dirty="0">
                <a:solidFill>
                  <a:srgbClr val="000000"/>
                </a:solidFill>
                <a:effectLst/>
                <a:latin typeface="TimesNewRomanPSMT"/>
              </a:rPr>
              <a:t>e y = ∑</a:t>
            </a:r>
            <a:r>
              <a:rPr lang="es-AR" sz="1800" b="0" i="0" dirty="0" err="1">
                <a:solidFill>
                  <a:srgbClr val="000000"/>
                </a:solidFill>
                <a:effectLst/>
                <a:latin typeface="TimesNewRomanPSMT"/>
              </a:rPr>
              <a:t>c</a:t>
            </a:r>
            <a:r>
              <a:rPr lang="es-AR" sz="800" b="0" i="0" dirty="0" err="1">
                <a:solidFill>
                  <a:srgbClr val="000000"/>
                </a:solidFill>
                <a:effectLst/>
                <a:latin typeface="TimesNewRomanPSMT"/>
              </a:rPr>
              <a:t>i</a:t>
            </a:r>
            <a:r>
              <a:rPr lang="es-AR" sz="1800" b="0" i="0" dirty="0">
                <a:solidFill>
                  <a:srgbClr val="000000"/>
                </a:solidFill>
                <a:effectLst/>
                <a:latin typeface="TimesNewRomanPSMT"/>
              </a:rPr>
              <a:t>*v</a:t>
            </a:r>
            <a:r>
              <a:rPr lang="es-AR" sz="800" b="0" i="0" dirty="0">
                <a:solidFill>
                  <a:srgbClr val="000000"/>
                </a:solidFill>
                <a:effectLst/>
                <a:latin typeface="TimesNewRomanPSMT"/>
              </a:rPr>
              <a:t>i</a:t>
            </a:r>
            <a:r>
              <a:rPr lang="es-AR" sz="1800" b="0" i="0" dirty="0">
                <a:solidFill>
                  <a:srgbClr val="000000"/>
                </a:solidFill>
                <a:effectLst/>
                <a:latin typeface="TimesNewRomanPSMT"/>
              </a:rPr>
              <a:t>*</a:t>
            </a:r>
            <a:r>
              <a:rPr lang="es-AR" sz="1800" b="0" i="0" dirty="0" err="1">
                <a:solidFill>
                  <a:srgbClr val="000000"/>
                </a:solidFill>
                <a:effectLst/>
                <a:latin typeface="TimesNewRomanPSMT"/>
              </a:rPr>
              <a:t>y</a:t>
            </a:r>
            <a:r>
              <a:rPr lang="es-AR" sz="800" b="0" i="0" dirty="0" err="1">
                <a:solidFill>
                  <a:srgbClr val="000000"/>
                </a:solidFill>
                <a:effectLst/>
                <a:latin typeface="TimesNewRomanPSMT"/>
              </a:rPr>
              <a:t>i</a:t>
            </a:r>
            <a:r>
              <a:rPr lang="es-AR" sz="1800" b="0" i="0" dirty="0">
                <a:solidFill>
                  <a:srgbClr val="000000"/>
                </a:solidFill>
                <a:effectLst/>
                <a:latin typeface="TimesNewRomanPSMT"/>
              </a:rPr>
              <a:t>/∑</a:t>
            </a:r>
            <a:r>
              <a:rPr lang="es-AR" sz="1800" b="0" i="0" dirty="0" err="1">
                <a:solidFill>
                  <a:srgbClr val="000000"/>
                </a:solidFill>
                <a:effectLst/>
                <a:latin typeface="TimesNewRomanPSMT"/>
              </a:rPr>
              <a:t>c</a:t>
            </a:r>
            <a:r>
              <a:rPr lang="es-AR" sz="800" b="0" i="0" dirty="0" err="1">
                <a:solidFill>
                  <a:srgbClr val="000000"/>
                </a:solidFill>
                <a:effectLst/>
                <a:latin typeface="TimesNewRomanPSMT"/>
              </a:rPr>
              <a:t>i</a:t>
            </a:r>
            <a:r>
              <a:rPr lang="es-AR" sz="1800" b="0" i="0" dirty="0">
                <a:solidFill>
                  <a:srgbClr val="000000"/>
                </a:solidFill>
                <a:effectLst/>
                <a:latin typeface="TimesNewRomanPSMT"/>
              </a:rPr>
              <a:t>*v</a:t>
            </a:r>
            <a:r>
              <a:rPr lang="es-AR" sz="800" b="0" i="0" dirty="0">
                <a:solidFill>
                  <a:srgbClr val="000000"/>
                </a:solidFill>
                <a:effectLst/>
                <a:latin typeface="TimesNewRomanPSMT"/>
              </a:rPr>
              <a:t>i</a:t>
            </a:r>
            <a:endParaRPr lang="es-AR" dirty="0"/>
          </a:p>
        </p:txBody>
      </p:sp>
      <p:sp>
        <p:nvSpPr>
          <p:cNvPr id="19" name="CuadroTexto 18">
            <a:extLst>
              <a:ext uri="{FF2B5EF4-FFF2-40B4-BE49-F238E27FC236}">
                <a16:creationId xmlns:a16="http://schemas.microsoft.com/office/drawing/2014/main" id="{30579C18-4F04-4CCF-9C94-99923638B6E5}"/>
              </a:ext>
            </a:extLst>
          </p:cNvPr>
          <p:cNvSpPr txBox="1"/>
          <p:nvPr/>
        </p:nvSpPr>
        <p:spPr>
          <a:xfrm>
            <a:off x="4029075" y="5929045"/>
            <a:ext cx="2550698" cy="369332"/>
          </a:xfrm>
          <a:prstGeom prst="rect">
            <a:avLst/>
          </a:prstGeom>
          <a:noFill/>
        </p:spPr>
        <p:txBody>
          <a:bodyPr wrap="none" rtlCol="0">
            <a:spAutoFit/>
          </a:bodyPr>
          <a:lstStyle/>
          <a:p>
            <a:r>
              <a:rPr lang="es-AR" sz="1800" b="0" i="0" dirty="0">
                <a:solidFill>
                  <a:srgbClr val="000000"/>
                </a:solidFill>
                <a:effectLst/>
                <a:latin typeface="TimesNewRomanPSMT"/>
              </a:rPr>
              <a:t>Centro de gravedad (</a:t>
            </a:r>
            <a:r>
              <a:rPr lang="es-AR" sz="1800" b="0" i="0" dirty="0" err="1">
                <a:solidFill>
                  <a:srgbClr val="000000"/>
                </a:solidFill>
                <a:effectLst/>
                <a:latin typeface="TimesNewRomanPSMT"/>
              </a:rPr>
              <a:t>x,y</a:t>
            </a:r>
            <a:r>
              <a:rPr lang="es-AR" sz="1800" b="0" i="0" dirty="0">
                <a:solidFill>
                  <a:srgbClr val="000000"/>
                </a:solidFill>
                <a:effectLst/>
                <a:latin typeface="TimesNewRomanPSMT"/>
              </a:rPr>
              <a:t>)</a:t>
            </a:r>
            <a:endParaRPr lang="es-AR" dirty="0"/>
          </a:p>
        </p:txBody>
      </p:sp>
    </p:spTree>
    <p:extLst>
      <p:ext uri="{BB962C8B-B14F-4D97-AF65-F5344CB8AC3E}">
        <p14:creationId xmlns:p14="http://schemas.microsoft.com/office/powerpoint/2010/main" val="286891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11" grpId="0" animBg="1"/>
      <p:bldP spid="13" grpId="0" animBg="1"/>
      <p:bldP spid="15" grpId="0" animBg="1"/>
      <p:bldP spid="18" grpId="0"/>
      <p:bldP spid="20" grpId="0"/>
      <p:bldP spid="22" grpId="0"/>
      <p:bldP spid="27" grpId="0"/>
      <p:bldP spid="2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47CC4C0-C8F2-4E73-8D86-78E3F5582E1F}"/>
              </a:ext>
            </a:extLst>
          </p:cNvPr>
          <p:cNvPicPr>
            <a:picLocks noChangeAspect="1"/>
          </p:cNvPicPr>
          <p:nvPr/>
        </p:nvPicPr>
        <p:blipFill>
          <a:blip r:embed="rId2"/>
          <a:stretch>
            <a:fillRect/>
          </a:stretch>
        </p:blipFill>
        <p:spPr>
          <a:xfrm>
            <a:off x="1662112" y="5637785"/>
            <a:ext cx="2009775" cy="781050"/>
          </a:xfrm>
          <a:prstGeom prst="rect">
            <a:avLst/>
          </a:prstGeom>
        </p:spPr>
      </p:pic>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Evaluación de la Localización</a:t>
            </a:r>
          </a:p>
        </p:txBody>
      </p:sp>
      <p:sp>
        <p:nvSpPr>
          <p:cNvPr id="24" name="CuadroTexto 23">
            <a:extLst>
              <a:ext uri="{FF2B5EF4-FFF2-40B4-BE49-F238E27FC236}">
                <a16:creationId xmlns:a16="http://schemas.microsoft.com/office/drawing/2014/main" id="{F96DFA38-A644-4F98-BD7D-6A10BA234749}"/>
              </a:ext>
            </a:extLst>
          </p:cNvPr>
          <p:cNvSpPr txBox="1"/>
          <p:nvPr/>
        </p:nvSpPr>
        <p:spPr>
          <a:xfrm>
            <a:off x="0" y="1296840"/>
            <a:ext cx="12192000" cy="46166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Técnica de transporte:</a:t>
            </a:r>
            <a:endParaRPr lang="es-AR" sz="3200" dirty="0">
              <a:solidFill>
                <a:schemeClr val="bg1"/>
              </a:solidFill>
              <a:latin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EFAAA433-1E98-4A79-8182-B3533F070462}"/>
              </a:ext>
            </a:extLst>
          </p:cNvPr>
          <p:cNvSpPr txBox="1"/>
          <p:nvPr/>
        </p:nvSpPr>
        <p:spPr>
          <a:xfrm>
            <a:off x="0" y="1758505"/>
            <a:ext cx="12125325" cy="1569660"/>
          </a:xfrm>
          <a:prstGeom prst="rect">
            <a:avLst/>
          </a:prstGeom>
          <a:noFill/>
        </p:spPr>
        <p:txBody>
          <a:bodyPr wrap="square">
            <a:spAutoFit/>
          </a:bodyPr>
          <a:lstStyle/>
          <a:p>
            <a:pPr algn="just"/>
            <a:r>
              <a:rPr lang="es-ES" sz="1600" b="0" i="0" dirty="0">
                <a:solidFill>
                  <a:srgbClr val="000000"/>
                </a:solidFill>
                <a:effectLst/>
                <a:latin typeface="Century" panose="02040604050505020304" pitchFamily="18" charset="0"/>
              </a:rPr>
              <a:t>En palabras sencillas, la técnica de transporte evalúa múltiples rutas de transporte de mercancías desde múltiples orígenes a múltiples destinos y encuentra o desarrolla la ruta de menor coste. Esta técnica se utiliza a menudo para determinar las ubicaciones de las instalaciones para evaluar los costos de transporte de las rutas mediante la selección de diferentes ubicaciones de las instalaciones. En la técnica de transporte, se identifican múltiples ubicaciones de instalaciones que encajan y se calculan sus costes de transporte relativos. Por último, se selecciona la ubicación que está relacionada con las rutas de menor coste. </a:t>
            </a:r>
          </a:p>
        </p:txBody>
      </p:sp>
      <p:sp>
        <p:nvSpPr>
          <p:cNvPr id="17" name="CuadroTexto 16">
            <a:extLst>
              <a:ext uri="{FF2B5EF4-FFF2-40B4-BE49-F238E27FC236}">
                <a16:creationId xmlns:a16="http://schemas.microsoft.com/office/drawing/2014/main" id="{37A32D35-1331-472D-83C5-B7446D5ACA22}"/>
              </a:ext>
            </a:extLst>
          </p:cNvPr>
          <p:cNvSpPr txBox="1"/>
          <p:nvPr/>
        </p:nvSpPr>
        <p:spPr>
          <a:xfrm>
            <a:off x="0" y="3349347"/>
            <a:ext cx="12192000" cy="46166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Técnica de los factores ponderados:</a:t>
            </a:r>
            <a:endParaRPr lang="es-AR" sz="3200" dirty="0">
              <a:solidFill>
                <a:schemeClr val="bg1"/>
              </a:solidFill>
              <a:latin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3E5DDD53-92BB-48AA-88F0-648CE9A420F3}"/>
              </a:ext>
            </a:extLst>
          </p:cNvPr>
          <p:cNvSpPr txBox="1"/>
          <p:nvPr/>
        </p:nvSpPr>
        <p:spPr>
          <a:xfrm>
            <a:off x="0" y="3832194"/>
            <a:ext cx="12192000" cy="2308324"/>
          </a:xfrm>
          <a:prstGeom prst="rect">
            <a:avLst/>
          </a:prstGeom>
          <a:noFill/>
        </p:spPr>
        <p:txBody>
          <a:bodyPr wrap="square">
            <a:spAutoFit/>
          </a:bodyPr>
          <a:lstStyle/>
          <a:p>
            <a:r>
              <a:rPr lang="es-ES" sz="1600" b="0" i="0" dirty="0">
                <a:solidFill>
                  <a:srgbClr val="000000"/>
                </a:solidFill>
                <a:effectLst/>
                <a:latin typeface="TimesNewRomanPSMT"/>
              </a:rPr>
              <a:t>Este método es más general, ya que permite incorporar en el análisis toda clase de consideraciones, tanto de carácter cuantitativo como cualitativo. Los pasos serían los siguientes:</a:t>
            </a:r>
          </a:p>
          <a:p>
            <a:pPr marL="342900" indent="-342900">
              <a:buFont typeface="+mj-lt"/>
              <a:buAutoNum type="arabicPeriod"/>
            </a:pPr>
            <a:r>
              <a:rPr lang="es-ES" sz="1600" b="0" i="0" dirty="0">
                <a:solidFill>
                  <a:srgbClr val="000000"/>
                </a:solidFill>
                <a:effectLst/>
                <a:latin typeface="TimesNewRomanPSMT"/>
              </a:rPr>
              <a:t>Identificar los factores más relevantes a tener en cuenta en nuestra decisión de localización</a:t>
            </a:r>
            <a:r>
              <a:rPr lang="es-ES" sz="1600" dirty="0">
                <a:solidFill>
                  <a:srgbClr val="000000"/>
                </a:solidFill>
                <a:latin typeface="TimesNewRomanPSMT"/>
              </a:rPr>
              <a:t>.</a:t>
            </a:r>
          </a:p>
          <a:p>
            <a:pPr marL="342900" indent="-342900">
              <a:buFont typeface="+mj-lt"/>
              <a:buAutoNum type="arabicPeriod"/>
            </a:pPr>
            <a:r>
              <a:rPr lang="es-ES" sz="1600" b="0" i="0" dirty="0">
                <a:solidFill>
                  <a:srgbClr val="000000"/>
                </a:solidFill>
                <a:effectLst/>
                <a:latin typeface="TimesNewRomanPSMT"/>
              </a:rPr>
              <a:t>Establecer una ponderación entre ellos en función de su importancia relativa.</a:t>
            </a:r>
          </a:p>
          <a:p>
            <a:pPr marL="342900" indent="-342900">
              <a:buFont typeface="+mj-lt"/>
              <a:buAutoNum type="arabicPeriod"/>
            </a:pPr>
            <a:r>
              <a:rPr lang="es-ES" sz="1600" b="0" i="0" dirty="0">
                <a:solidFill>
                  <a:srgbClr val="000000"/>
                </a:solidFill>
                <a:effectLst/>
                <a:latin typeface="TimesNewRomanPSMT"/>
              </a:rPr>
              <a:t>Puntuar cada alternativa para cada uno de esos criterios a partir de una escala previamente determinada.</a:t>
            </a:r>
          </a:p>
          <a:p>
            <a:pPr marL="342900" indent="-342900">
              <a:buFont typeface="+mj-lt"/>
              <a:buAutoNum type="arabicPeriod"/>
            </a:pPr>
            <a:r>
              <a:rPr lang="es-ES" sz="1600" b="0" i="0" dirty="0">
                <a:solidFill>
                  <a:srgbClr val="000000"/>
                </a:solidFill>
                <a:effectLst/>
                <a:latin typeface="TimesNewRomanPSMT"/>
              </a:rPr>
              <a:t>Una vez hecho esto se obtiene una calificación global, P</a:t>
            </a:r>
            <a:r>
              <a:rPr lang="es-ES" sz="700" b="0" i="0" dirty="0">
                <a:solidFill>
                  <a:srgbClr val="000000"/>
                </a:solidFill>
                <a:effectLst/>
                <a:latin typeface="TimesNewRomanPSMT"/>
              </a:rPr>
              <a:t>i</a:t>
            </a:r>
            <a:r>
              <a:rPr lang="es-ES" sz="1600" b="0" i="0" dirty="0">
                <a:solidFill>
                  <a:srgbClr val="000000"/>
                </a:solidFill>
                <a:effectLst/>
                <a:latin typeface="TimesNewRomanPSMT"/>
              </a:rPr>
              <a:t>, de cada alternativa, teniendo en cuenta la puntuación de la misma en cada factor, </a:t>
            </a:r>
            <a:r>
              <a:rPr lang="es-ES" sz="1600" b="0" i="0" dirty="0" err="1">
                <a:solidFill>
                  <a:srgbClr val="000000"/>
                </a:solidFill>
                <a:effectLst/>
                <a:latin typeface="TimesNewRomanPSMT"/>
              </a:rPr>
              <a:t>P</a:t>
            </a:r>
            <a:r>
              <a:rPr lang="es-ES" sz="700" b="0" i="0" dirty="0" err="1">
                <a:solidFill>
                  <a:srgbClr val="000000"/>
                </a:solidFill>
                <a:effectLst/>
                <a:latin typeface="TimesNewRomanPSMT"/>
              </a:rPr>
              <a:t>ij</a:t>
            </a:r>
            <a:r>
              <a:rPr lang="es-ES" sz="1600" b="0" i="0" dirty="0">
                <a:solidFill>
                  <a:srgbClr val="000000"/>
                </a:solidFill>
                <a:effectLst/>
                <a:latin typeface="TimesNewRomanPSMT"/>
              </a:rPr>
              <a:t>, y el peso relativo del mismo, </a:t>
            </a:r>
            <a:r>
              <a:rPr lang="es-ES" sz="1600" b="0" i="0" dirty="0" err="1">
                <a:solidFill>
                  <a:srgbClr val="000000"/>
                </a:solidFill>
                <a:effectLst/>
                <a:latin typeface="TimesNewRomanPSMT"/>
              </a:rPr>
              <a:t>w</a:t>
            </a:r>
            <a:r>
              <a:rPr lang="es-ES" sz="700" b="0" i="0" dirty="0" err="1">
                <a:solidFill>
                  <a:srgbClr val="000000"/>
                </a:solidFill>
                <a:effectLst/>
                <a:latin typeface="TimesNewRomanPSMT"/>
              </a:rPr>
              <a:t>ij</a:t>
            </a:r>
            <a:r>
              <a:rPr lang="es-ES" sz="1600" b="0" i="0" dirty="0">
                <a:solidFill>
                  <a:srgbClr val="000000"/>
                </a:solidFill>
                <a:effectLst/>
                <a:latin typeface="TimesNewRomanPSMT"/>
              </a:rPr>
              <a:t>.</a:t>
            </a:r>
          </a:p>
          <a:p>
            <a:endParaRPr lang="es-ES" sz="1600" b="0" i="0" dirty="0">
              <a:solidFill>
                <a:srgbClr val="000000"/>
              </a:solidFill>
              <a:effectLst/>
              <a:latin typeface="TimesNewRomanPSMT"/>
            </a:endParaRPr>
          </a:p>
          <a:p>
            <a:r>
              <a:rPr lang="es-ES" sz="1600" b="0" i="0" dirty="0">
                <a:solidFill>
                  <a:srgbClr val="000000"/>
                </a:solidFill>
                <a:effectLst/>
                <a:latin typeface="TimesNewRomanPSMT"/>
              </a:rPr>
              <a:t>De acuerdo con ello: </a:t>
            </a:r>
            <a:endParaRPr lang="es-AR" sz="1600" dirty="0"/>
          </a:p>
        </p:txBody>
      </p:sp>
    </p:spTree>
    <p:extLst>
      <p:ext uri="{BB962C8B-B14F-4D97-AF65-F5344CB8AC3E}">
        <p14:creationId xmlns:p14="http://schemas.microsoft.com/office/powerpoint/2010/main" val="29321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16" grpId="0"/>
      <p:bldP spid="17"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rPr>
              <a:t>Localización de plantas en la práctica: Evaluación de la Localización</a:t>
            </a:r>
          </a:p>
        </p:txBody>
      </p:sp>
      <p:sp>
        <p:nvSpPr>
          <p:cNvPr id="17" name="CuadroTexto 16">
            <a:extLst>
              <a:ext uri="{FF2B5EF4-FFF2-40B4-BE49-F238E27FC236}">
                <a16:creationId xmlns:a16="http://schemas.microsoft.com/office/drawing/2014/main" id="{37A32D35-1331-472D-83C5-B7446D5ACA22}"/>
              </a:ext>
            </a:extLst>
          </p:cNvPr>
          <p:cNvSpPr txBox="1"/>
          <p:nvPr/>
        </p:nvSpPr>
        <p:spPr>
          <a:xfrm>
            <a:off x="0" y="1314309"/>
            <a:ext cx="12192000" cy="46166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chor="ctr" anchorCtr="0">
            <a:spAutoFit/>
          </a:bodyPr>
          <a:lstStyle/>
          <a:p>
            <a:r>
              <a:rPr lang="es-AR" sz="2400" dirty="0"/>
              <a:t>Técnica de los factores ponderados:</a:t>
            </a:r>
            <a:endParaRPr lang="es-AR" sz="3200" dirty="0">
              <a:solidFill>
                <a:schemeClr val="bg1"/>
              </a:solidFill>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DA725CB4-5611-4BA3-ABBD-5A105E5157C2}"/>
              </a:ext>
            </a:extLst>
          </p:cNvPr>
          <p:cNvPicPr>
            <a:picLocks noChangeAspect="1"/>
          </p:cNvPicPr>
          <p:nvPr/>
        </p:nvPicPr>
        <p:blipFill>
          <a:blip r:embed="rId3"/>
          <a:stretch>
            <a:fillRect/>
          </a:stretch>
        </p:blipFill>
        <p:spPr>
          <a:xfrm>
            <a:off x="3433762" y="2072782"/>
            <a:ext cx="5095875" cy="4171950"/>
          </a:xfrm>
          <a:prstGeom prst="rect">
            <a:avLst/>
          </a:prstGeom>
        </p:spPr>
      </p:pic>
    </p:spTree>
    <p:extLst>
      <p:ext uri="{BB962C8B-B14F-4D97-AF65-F5344CB8AC3E}">
        <p14:creationId xmlns:p14="http://schemas.microsoft.com/office/powerpoint/2010/main" val="35842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Concepto de disposición de las instalaciones</a:t>
            </a:r>
            <a:endPar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9FA0D42B-B6AD-4C35-A645-BE0069A65E00}"/>
              </a:ext>
            </a:extLst>
          </p:cNvPr>
          <p:cNvSpPr txBox="1"/>
          <p:nvPr/>
        </p:nvSpPr>
        <p:spPr>
          <a:xfrm>
            <a:off x="2162174" y="3429000"/>
            <a:ext cx="9886950"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AR" sz="2000" dirty="0">
                <a:cs typeface="Arial" panose="020B0604020202020204" pitchFamily="34" charset="0"/>
              </a:rPr>
              <a:t>La distribución de las instalaciones puede definirse como la disposición de la maquinaria, los equipos y otros elementos de una instalación, que debe garantizar un movimiento fluido de materiales.</a:t>
            </a:r>
          </a:p>
        </p:txBody>
      </p:sp>
      <p:sp>
        <p:nvSpPr>
          <p:cNvPr id="11" name="CuadroTexto 10">
            <a:extLst>
              <a:ext uri="{FF2B5EF4-FFF2-40B4-BE49-F238E27FC236}">
                <a16:creationId xmlns:a16="http://schemas.microsoft.com/office/drawing/2014/main" id="{1E764F12-6C0A-481A-B350-6512652BD385}"/>
              </a:ext>
            </a:extLst>
          </p:cNvPr>
          <p:cNvSpPr txBox="1"/>
          <p:nvPr/>
        </p:nvSpPr>
        <p:spPr>
          <a:xfrm>
            <a:off x="902358" y="4876945"/>
            <a:ext cx="9886949"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AR" sz="2000" dirty="0">
                <a:cs typeface="Times New Roman" panose="02020603050405020304" pitchFamily="18" charset="0"/>
              </a:rPr>
              <a:t>Según Moore, la disposición de las instalaciones es el plan o el acto de planificar una de una disposición óptima de las  instalaciones, incluyendo el personal, el equipo operativo espacio de almacenamiento, equipo de manipulación de materiales y todos los demás servicios de apoyo junto con el diseño de la mejor estructura para contener estas instalaciones.</a:t>
            </a:r>
          </a:p>
        </p:txBody>
      </p:sp>
      <p:pic>
        <p:nvPicPr>
          <p:cNvPr id="19" name="Imagen 18">
            <a:extLst>
              <a:ext uri="{FF2B5EF4-FFF2-40B4-BE49-F238E27FC236}">
                <a16:creationId xmlns:a16="http://schemas.microsoft.com/office/drawing/2014/main" id="{19B01234-83C4-43DE-903A-65B0866FC2C9}"/>
              </a:ext>
            </a:extLst>
          </p:cNvPr>
          <p:cNvPicPr>
            <a:picLocks noChangeAspect="1"/>
          </p:cNvPicPr>
          <p:nvPr/>
        </p:nvPicPr>
        <p:blipFill>
          <a:blip r:embed="rId3"/>
          <a:stretch>
            <a:fillRect/>
          </a:stretch>
        </p:blipFill>
        <p:spPr>
          <a:xfrm>
            <a:off x="228600" y="1467886"/>
            <a:ext cx="9886950" cy="1476375"/>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165559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7"/>
            <a:ext cx="12192000" cy="1025033"/>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Concepto de disposición de las instalaciones: </a:t>
            </a:r>
          </a:p>
          <a:p>
            <a:pPr algn="just">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Objetivos de una disposición eficaz de las instalaciones</a:t>
            </a:r>
            <a:endPar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ángulo 12">
            <a:extLst>
              <a:ext uri="{FF2B5EF4-FFF2-40B4-BE49-F238E27FC236}">
                <a16:creationId xmlns:a16="http://schemas.microsoft.com/office/drawing/2014/main" id="{A6D91BF6-6F4D-40C5-82B5-1B989335033B}"/>
              </a:ext>
            </a:extLst>
          </p:cNvPr>
          <p:cNvSpPr/>
          <p:nvPr/>
        </p:nvSpPr>
        <p:spPr>
          <a:xfrm>
            <a:off x="0" y="2544693"/>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a:extLst>
              <a:ext uri="{FF2B5EF4-FFF2-40B4-BE49-F238E27FC236}">
                <a16:creationId xmlns:a16="http://schemas.microsoft.com/office/drawing/2014/main" id="{03754503-DFE4-48A8-A7A1-FEA35CED0EA3}"/>
              </a:ext>
            </a:extLst>
          </p:cNvPr>
          <p:cNvSpPr/>
          <p:nvPr/>
        </p:nvSpPr>
        <p:spPr>
          <a:xfrm>
            <a:off x="0" y="3216624"/>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a:extLst>
              <a:ext uri="{FF2B5EF4-FFF2-40B4-BE49-F238E27FC236}">
                <a16:creationId xmlns:a16="http://schemas.microsoft.com/office/drawing/2014/main" id="{4337F7FC-4D5D-40D0-9BBD-F9D2A99569BB}"/>
              </a:ext>
            </a:extLst>
          </p:cNvPr>
          <p:cNvSpPr/>
          <p:nvPr/>
        </p:nvSpPr>
        <p:spPr>
          <a:xfrm>
            <a:off x="0" y="3885568"/>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a:extLst>
              <a:ext uri="{FF2B5EF4-FFF2-40B4-BE49-F238E27FC236}">
                <a16:creationId xmlns:a16="http://schemas.microsoft.com/office/drawing/2014/main" id="{211AF899-8FAE-4866-B62B-8E5A33E75BD0}"/>
              </a:ext>
            </a:extLst>
          </p:cNvPr>
          <p:cNvSpPr/>
          <p:nvPr/>
        </p:nvSpPr>
        <p:spPr>
          <a:xfrm>
            <a:off x="0" y="4571126"/>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ángulo 17">
            <a:extLst>
              <a:ext uri="{FF2B5EF4-FFF2-40B4-BE49-F238E27FC236}">
                <a16:creationId xmlns:a16="http://schemas.microsoft.com/office/drawing/2014/main" id="{343EB870-FF73-4100-B0FE-DACA556F9652}"/>
              </a:ext>
            </a:extLst>
          </p:cNvPr>
          <p:cNvSpPr/>
          <p:nvPr/>
        </p:nvSpPr>
        <p:spPr>
          <a:xfrm>
            <a:off x="0" y="1905304"/>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ángulo: esquinas redondeadas 19">
            <a:extLst>
              <a:ext uri="{FF2B5EF4-FFF2-40B4-BE49-F238E27FC236}">
                <a16:creationId xmlns:a16="http://schemas.microsoft.com/office/drawing/2014/main" id="{3C81D809-EFC1-4A69-9A1F-D0FDE767998B}"/>
              </a:ext>
            </a:extLst>
          </p:cNvPr>
          <p:cNvSpPr/>
          <p:nvPr/>
        </p:nvSpPr>
        <p:spPr>
          <a:xfrm>
            <a:off x="324011" y="1742123"/>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Manipulación mínima de materiales</a:t>
            </a:r>
          </a:p>
        </p:txBody>
      </p:sp>
      <p:sp>
        <p:nvSpPr>
          <p:cNvPr id="22" name="Rectángulo: esquinas redondeadas 21">
            <a:extLst>
              <a:ext uri="{FF2B5EF4-FFF2-40B4-BE49-F238E27FC236}">
                <a16:creationId xmlns:a16="http://schemas.microsoft.com/office/drawing/2014/main" id="{24A51F15-FDAA-4E06-901E-9EF6E840C7D7}"/>
              </a:ext>
            </a:extLst>
          </p:cNvPr>
          <p:cNvSpPr/>
          <p:nvPr/>
        </p:nvSpPr>
        <p:spPr>
          <a:xfrm>
            <a:off x="324010" y="2416013"/>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Eliminación de cuellos de botella</a:t>
            </a:r>
          </a:p>
        </p:txBody>
      </p:sp>
      <p:sp>
        <p:nvSpPr>
          <p:cNvPr id="23" name="Rectángulo: esquinas redondeadas 22">
            <a:extLst>
              <a:ext uri="{FF2B5EF4-FFF2-40B4-BE49-F238E27FC236}">
                <a16:creationId xmlns:a16="http://schemas.microsoft.com/office/drawing/2014/main" id="{1B422190-3D95-4400-8B9E-1A872876A3E5}"/>
              </a:ext>
            </a:extLst>
          </p:cNvPr>
          <p:cNvSpPr/>
          <p:nvPr/>
        </p:nvSpPr>
        <p:spPr>
          <a:xfrm>
            <a:off x="324010" y="3079193"/>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Ciclos de producción más cortos</a:t>
            </a:r>
          </a:p>
        </p:txBody>
      </p:sp>
      <p:sp>
        <p:nvSpPr>
          <p:cNvPr id="24" name="Rectángulo: esquinas redondeadas 23">
            <a:extLst>
              <a:ext uri="{FF2B5EF4-FFF2-40B4-BE49-F238E27FC236}">
                <a16:creationId xmlns:a16="http://schemas.microsoft.com/office/drawing/2014/main" id="{D28557F4-38B0-4D8C-B771-08270D5321E4}"/>
              </a:ext>
            </a:extLst>
          </p:cNvPr>
          <p:cNvSpPr/>
          <p:nvPr/>
        </p:nvSpPr>
        <p:spPr>
          <a:xfrm>
            <a:off x="324010" y="3746725"/>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Reducción de los retrasos en la producción</a:t>
            </a:r>
          </a:p>
        </p:txBody>
      </p:sp>
      <p:sp>
        <p:nvSpPr>
          <p:cNvPr id="25" name="Rectángulo: esquinas redondeadas 24">
            <a:extLst>
              <a:ext uri="{FF2B5EF4-FFF2-40B4-BE49-F238E27FC236}">
                <a16:creationId xmlns:a16="http://schemas.microsoft.com/office/drawing/2014/main" id="{E4F626BE-6CDC-4AB4-8D2A-E4506A463009}"/>
              </a:ext>
            </a:extLst>
          </p:cNvPr>
          <p:cNvSpPr/>
          <p:nvPr/>
        </p:nvSpPr>
        <p:spPr>
          <a:xfrm>
            <a:off x="324009" y="4422668"/>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Mejora del control de calidad</a:t>
            </a:r>
          </a:p>
        </p:txBody>
      </p:sp>
      <p:sp>
        <p:nvSpPr>
          <p:cNvPr id="26" name="Rectángulo 25">
            <a:extLst>
              <a:ext uri="{FF2B5EF4-FFF2-40B4-BE49-F238E27FC236}">
                <a16:creationId xmlns:a16="http://schemas.microsoft.com/office/drawing/2014/main" id="{0724130E-1C1C-45E8-AFAE-AAED7F2F8A50}"/>
              </a:ext>
            </a:extLst>
          </p:cNvPr>
          <p:cNvSpPr/>
          <p:nvPr/>
        </p:nvSpPr>
        <p:spPr>
          <a:xfrm>
            <a:off x="0" y="5231779"/>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Rectángulo 26">
            <a:extLst>
              <a:ext uri="{FF2B5EF4-FFF2-40B4-BE49-F238E27FC236}">
                <a16:creationId xmlns:a16="http://schemas.microsoft.com/office/drawing/2014/main" id="{6A6F701E-AA69-4201-920D-6592ADB51B4B}"/>
              </a:ext>
            </a:extLst>
          </p:cNvPr>
          <p:cNvSpPr/>
          <p:nvPr/>
        </p:nvSpPr>
        <p:spPr>
          <a:xfrm>
            <a:off x="0" y="5930408"/>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ángulo: esquinas redondeadas 27">
            <a:extLst>
              <a:ext uri="{FF2B5EF4-FFF2-40B4-BE49-F238E27FC236}">
                <a16:creationId xmlns:a16="http://schemas.microsoft.com/office/drawing/2014/main" id="{C160524F-A2DD-4A43-8A0A-E5DC649BB8AA}"/>
              </a:ext>
            </a:extLst>
          </p:cNvPr>
          <p:cNvSpPr/>
          <p:nvPr/>
        </p:nvSpPr>
        <p:spPr>
          <a:xfrm>
            <a:off x="324010" y="5092936"/>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Utilización eficiente de la mano de obra</a:t>
            </a:r>
          </a:p>
        </p:txBody>
      </p:sp>
      <p:sp>
        <p:nvSpPr>
          <p:cNvPr id="29" name="Rectángulo: esquinas redondeadas 28">
            <a:extLst>
              <a:ext uri="{FF2B5EF4-FFF2-40B4-BE49-F238E27FC236}">
                <a16:creationId xmlns:a16="http://schemas.microsoft.com/office/drawing/2014/main" id="{51F69BB9-6C7D-4C1B-90D0-4B2C466AC3CA}"/>
              </a:ext>
            </a:extLst>
          </p:cNvPr>
          <p:cNvSpPr/>
          <p:nvPr/>
        </p:nvSpPr>
        <p:spPr>
          <a:xfrm>
            <a:off x="324009" y="5781950"/>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Mejora de la moral de los empleados</a:t>
            </a:r>
          </a:p>
        </p:txBody>
      </p:sp>
    </p:spTree>
    <p:extLst>
      <p:ext uri="{BB962C8B-B14F-4D97-AF65-F5344CB8AC3E}">
        <p14:creationId xmlns:p14="http://schemas.microsoft.com/office/powerpoint/2010/main" val="237888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0-#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0-#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0-#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0-#ppt_w/2"/>
                                          </p:val>
                                        </p:tav>
                                        <p:tav tm="100000">
                                          <p:val>
                                            <p:strVal val="#ppt_x"/>
                                          </p:val>
                                        </p:tav>
                                      </p:tavLst>
                                    </p:anim>
                                    <p:anim calcmode="lin" valueType="num">
                                      <p:cBhvr additive="base">
                                        <p:cTn id="5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0-#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0-#ppt_w/2"/>
                                          </p:val>
                                        </p:tav>
                                        <p:tav tm="100000">
                                          <p:val>
                                            <p:strVal val="#ppt_x"/>
                                          </p:val>
                                        </p:tav>
                                      </p:tavLst>
                                    </p:anim>
                                    <p:anim calcmode="lin" valueType="num">
                                      <p:cBhvr additive="base">
                                        <p:cTn id="69"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0-#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0-#ppt_w/2"/>
                                          </p:val>
                                        </p:tav>
                                        <p:tav tm="100000">
                                          <p:val>
                                            <p:strVal val="#ppt_x"/>
                                          </p:val>
                                        </p:tav>
                                      </p:tavLst>
                                    </p:anim>
                                    <p:anim calcmode="lin" valueType="num">
                                      <p:cBhvr additive="base">
                                        <p:cTn id="7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5" grpId="0" animBg="1"/>
      <p:bldP spid="16" grpId="0" animBg="1"/>
      <p:bldP spid="17" grpId="0" animBg="1"/>
      <p:bldP spid="18" grpId="0" animBg="1"/>
      <p:bldP spid="20"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2" name="Rectángulo 1">
            <a:extLst>
              <a:ext uri="{FF2B5EF4-FFF2-40B4-BE49-F238E27FC236}">
                <a16:creationId xmlns:a16="http://schemas.microsoft.com/office/drawing/2014/main" id="{90D6921A-FCF5-44DC-BCE1-F51156550449}"/>
              </a:ext>
            </a:extLst>
          </p:cNvPr>
          <p:cNvSpPr/>
          <p:nvPr/>
        </p:nvSpPr>
        <p:spPr>
          <a:xfrm>
            <a:off x="0" y="633108"/>
            <a:ext cx="12192000" cy="4579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AR" b="1" dirty="0">
                <a:latin typeface="Times New Roman" panose="02020603050405020304" pitchFamily="18" charset="0"/>
                <a:cs typeface="Times New Roman" panose="02020603050405020304" pitchFamily="18" charset="0"/>
              </a:rPr>
              <a:t>REVISANDO CONCEPTOS: ¿QUÉ ES </a:t>
            </a:r>
            <a:r>
              <a:rPr lang="es-A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MANTENIMIENTO</a:t>
            </a:r>
            <a:r>
              <a:rPr lang="es-AR" b="1" dirty="0">
                <a:latin typeface="Times New Roman" panose="02020603050405020304" pitchFamily="18" charset="0"/>
                <a:cs typeface="Times New Roman" panose="02020603050405020304" pitchFamily="18" charset="0"/>
              </a:rPr>
              <a:t>?</a:t>
            </a:r>
          </a:p>
        </p:txBody>
      </p:sp>
      <p:sp>
        <p:nvSpPr>
          <p:cNvPr id="7" name="Rectángulo 6">
            <a:extLst>
              <a:ext uri="{FF2B5EF4-FFF2-40B4-BE49-F238E27FC236}">
                <a16:creationId xmlns:a16="http://schemas.microsoft.com/office/drawing/2014/main" id="{6383DAC8-8865-408D-93B1-F3380E7E9425}"/>
              </a:ext>
            </a:extLst>
          </p:cNvPr>
          <p:cNvSpPr/>
          <p:nvPr/>
        </p:nvSpPr>
        <p:spPr>
          <a:xfrm>
            <a:off x="0" y="1188577"/>
            <a:ext cx="12192000" cy="9680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es-AR" sz="2000" i="1" dirty="0">
                <a:latin typeface="Comic Sans MS" panose="030F0702030302020204" pitchFamily="66" charset="0"/>
                <a:cs typeface="Times New Roman" panose="02020603050405020304" pitchFamily="18" charset="0"/>
              </a:rPr>
              <a:t>Técnicas destinadas a conservar equipos e instalaciones en servicio durante el mayor tiempo posible, con la máxima disponibilidad y el máximo rendimiento.</a:t>
            </a:r>
          </a:p>
        </p:txBody>
      </p:sp>
      <p:sp>
        <p:nvSpPr>
          <p:cNvPr id="8" name="Rectángulo 7">
            <a:extLst>
              <a:ext uri="{FF2B5EF4-FFF2-40B4-BE49-F238E27FC236}">
                <a16:creationId xmlns:a16="http://schemas.microsoft.com/office/drawing/2014/main" id="{21A8E167-D986-4E71-A9ED-0AC539CCD585}"/>
              </a:ext>
            </a:extLst>
          </p:cNvPr>
          <p:cNvSpPr/>
          <p:nvPr/>
        </p:nvSpPr>
        <p:spPr>
          <a:xfrm>
            <a:off x="0" y="2254082"/>
            <a:ext cx="12192000" cy="96802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lang="es-AR" sz="2000" b="1" i="1" dirty="0">
                <a:latin typeface="Comic Sans MS" panose="030F0702030302020204" pitchFamily="66" charset="0"/>
                <a:cs typeface="Times New Roman" panose="02020603050405020304" pitchFamily="18" charset="0"/>
              </a:rPr>
              <a:t>En los comienzos de la revolución Industrial, eran los operarios quienes se encargaban de las reparaciones de los equipos.</a:t>
            </a:r>
          </a:p>
        </p:txBody>
      </p:sp>
      <p:sp>
        <p:nvSpPr>
          <p:cNvPr id="9" name="Rectángulo 8">
            <a:extLst>
              <a:ext uri="{FF2B5EF4-FFF2-40B4-BE49-F238E27FC236}">
                <a16:creationId xmlns:a16="http://schemas.microsoft.com/office/drawing/2014/main" id="{DC1970AA-298D-4A3C-8148-3E3E2AC7E1D0}"/>
              </a:ext>
            </a:extLst>
          </p:cNvPr>
          <p:cNvSpPr/>
          <p:nvPr/>
        </p:nvSpPr>
        <p:spPr>
          <a:xfrm>
            <a:off x="0" y="3319587"/>
            <a:ext cx="12192000" cy="96802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es-AR" sz="2000" i="1" dirty="0">
                <a:latin typeface="Comic Sans MS" panose="030F0702030302020204" pitchFamily="66" charset="0"/>
                <a:cs typeface="Times New Roman" panose="02020603050405020304" pitchFamily="18" charset="0"/>
              </a:rPr>
              <a:t>Cuando las maquinas fueron mas complejas, las reparaciones requerían mucho tiempo; Es entonces que aparecen los primeros departamentos de mantenimiento.</a:t>
            </a:r>
          </a:p>
        </p:txBody>
      </p:sp>
      <p:sp>
        <p:nvSpPr>
          <p:cNvPr id="10" name="Rectángulo 9">
            <a:extLst>
              <a:ext uri="{FF2B5EF4-FFF2-40B4-BE49-F238E27FC236}">
                <a16:creationId xmlns:a16="http://schemas.microsoft.com/office/drawing/2014/main" id="{432DD1BC-5AF6-414B-8D72-00BFB09CD4B6}"/>
              </a:ext>
            </a:extLst>
          </p:cNvPr>
          <p:cNvSpPr/>
          <p:nvPr/>
        </p:nvSpPr>
        <p:spPr>
          <a:xfrm>
            <a:off x="0" y="4385092"/>
            <a:ext cx="12192000" cy="96802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lang="es-AR" sz="2000" b="1" i="1" dirty="0">
                <a:latin typeface="Comic Sans MS" panose="030F0702030302020204" pitchFamily="66" charset="0"/>
                <a:cs typeface="Times New Roman" panose="02020603050405020304" pitchFamily="18" charset="0"/>
              </a:rPr>
              <a:t>El objetivo de estos departamentos era el de reparar rápidamente las averías cuando aparecían, en el menor tiempo y al menor costo.</a:t>
            </a:r>
          </a:p>
        </p:txBody>
      </p:sp>
      <p:pic>
        <p:nvPicPr>
          <p:cNvPr id="2050" name="Picture 2" descr="Dedo Arriba Imágenes Y Fotos - 123RF">
            <a:extLst>
              <a:ext uri="{FF2B5EF4-FFF2-40B4-BE49-F238E27FC236}">
                <a16:creationId xmlns:a16="http://schemas.microsoft.com/office/drawing/2014/main" id="{79022E33-D935-46A5-9DD1-D0988FF39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1" y="5631647"/>
            <a:ext cx="714375" cy="7143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BFE6E3AF-B440-45FE-80C9-19A68F4CDA7E}"/>
              </a:ext>
            </a:extLst>
          </p:cNvPr>
          <p:cNvSpPr/>
          <p:nvPr/>
        </p:nvSpPr>
        <p:spPr>
          <a:xfrm>
            <a:off x="2752724" y="5377995"/>
            <a:ext cx="8963025" cy="9680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s-AR" sz="4400" i="1" dirty="0">
                <a:latin typeface="Comic Sans MS" panose="030F0702030302020204" pitchFamily="66" charset="0"/>
                <a:cs typeface="Times New Roman" panose="02020603050405020304" pitchFamily="18" charset="0"/>
              </a:rPr>
              <a:t>Mantenimiento Correctivo</a:t>
            </a:r>
          </a:p>
        </p:txBody>
      </p:sp>
      <p:pic>
        <p:nvPicPr>
          <p:cNvPr id="12" name="Picture 2" descr="Dedo Arriba Imágenes Y Fotos - 123RF">
            <a:extLst>
              <a:ext uri="{FF2B5EF4-FFF2-40B4-BE49-F238E27FC236}">
                <a16:creationId xmlns:a16="http://schemas.microsoft.com/office/drawing/2014/main" id="{65D4813A-AAD4-49DC-84BE-74C1C7FAD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6" y="5631647"/>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edo Arriba Imágenes Y Fotos - 123RF">
            <a:extLst>
              <a:ext uri="{FF2B5EF4-FFF2-40B4-BE49-F238E27FC236}">
                <a16:creationId xmlns:a16="http://schemas.microsoft.com/office/drawing/2014/main" id="{17397640-5F41-4F13-8ECC-F7740ABFB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7" y="5631647"/>
            <a:ext cx="7143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p:cTn id="38" dur="500" fill="hold"/>
                                        <p:tgtEl>
                                          <p:spTgt spid="2050"/>
                                        </p:tgtEl>
                                        <p:attrNameLst>
                                          <p:attrName>ppt_w</p:attrName>
                                        </p:attrNameLst>
                                      </p:cBhvr>
                                      <p:tavLst>
                                        <p:tav tm="0">
                                          <p:val>
                                            <p:fltVal val="0"/>
                                          </p:val>
                                        </p:tav>
                                        <p:tav tm="100000">
                                          <p:val>
                                            <p:strVal val="#ppt_w"/>
                                          </p:val>
                                        </p:tav>
                                      </p:tavLst>
                                    </p:anim>
                                    <p:anim calcmode="lin" valueType="num">
                                      <p:cBhvr>
                                        <p:cTn id="39" dur="500" fill="hold"/>
                                        <p:tgtEl>
                                          <p:spTgt spid="2050"/>
                                        </p:tgtEl>
                                        <p:attrNameLst>
                                          <p:attrName>ppt_h</p:attrName>
                                        </p:attrNameLst>
                                      </p:cBhvr>
                                      <p:tavLst>
                                        <p:tav tm="0">
                                          <p:val>
                                            <p:fltVal val="0"/>
                                          </p:val>
                                        </p:tav>
                                        <p:tav tm="100000">
                                          <p:val>
                                            <p:strVal val="#ppt_h"/>
                                          </p:val>
                                        </p:tav>
                                      </p:tavLst>
                                    </p:anim>
                                    <p:animEffect transition="in" filter="fade">
                                      <p:cBhvr>
                                        <p:cTn id="40" dur="500"/>
                                        <p:tgtEl>
                                          <p:spTgt spid="2050"/>
                                        </p:tgtEl>
                                      </p:cBhvr>
                                    </p:animEffect>
                                  </p:childTnLst>
                                </p:cTn>
                              </p:par>
                              <p:par>
                                <p:cTn id="41" presetID="53"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7"/>
            <a:ext cx="12192000" cy="1025033"/>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Concepto de disposición de las instalaciones: </a:t>
            </a:r>
          </a:p>
          <a:p>
            <a:pPr algn="just">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Tipos de disposición de las instalaciones</a:t>
            </a:r>
            <a:endPar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ángulo 12">
            <a:extLst>
              <a:ext uri="{FF2B5EF4-FFF2-40B4-BE49-F238E27FC236}">
                <a16:creationId xmlns:a16="http://schemas.microsoft.com/office/drawing/2014/main" id="{A6D91BF6-6F4D-40C5-82B5-1B989335033B}"/>
              </a:ext>
            </a:extLst>
          </p:cNvPr>
          <p:cNvSpPr/>
          <p:nvPr/>
        </p:nvSpPr>
        <p:spPr>
          <a:xfrm>
            <a:off x="0" y="2615313"/>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a:extLst>
              <a:ext uri="{FF2B5EF4-FFF2-40B4-BE49-F238E27FC236}">
                <a16:creationId xmlns:a16="http://schemas.microsoft.com/office/drawing/2014/main" id="{03754503-DFE4-48A8-A7A1-FEA35CED0EA3}"/>
              </a:ext>
            </a:extLst>
          </p:cNvPr>
          <p:cNvSpPr/>
          <p:nvPr/>
        </p:nvSpPr>
        <p:spPr>
          <a:xfrm>
            <a:off x="0" y="3358676"/>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a:extLst>
              <a:ext uri="{FF2B5EF4-FFF2-40B4-BE49-F238E27FC236}">
                <a16:creationId xmlns:a16="http://schemas.microsoft.com/office/drawing/2014/main" id="{4337F7FC-4D5D-40D0-9BBD-F9D2A99569BB}"/>
              </a:ext>
            </a:extLst>
          </p:cNvPr>
          <p:cNvSpPr/>
          <p:nvPr/>
        </p:nvSpPr>
        <p:spPr>
          <a:xfrm>
            <a:off x="0" y="4102546"/>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a:extLst>
              <a:ext uri="{FF2B5EF4-FFF2-40B4-BE49-F238E27FC236}">
                <a16:creationId xmlns:a16="http://schemas.microsoft.com/office/drawing/2014/main" id="{211AF899-8FAE-4866-B62B-8E5A33E75BD0}"/>
              </a:ext>
            </a:extLst>
          </p:cNvPr>
          <p:cNvSpPr/>
          <p:nvPr/>
        </p:nvSpPr>
        <p:spPr>
          <a:xfrm>
            <a:off x="0" y="4854619"/>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ángulo 17">
            <a:extLst>
              <a:ext uri="{FF2B5EF4-FFF2-40B4-BE49-F238E27FC236}">
                <a16:creationId xmlns:a16="http://schemas.microsoft.com/office/drawing/2014/main" id="{343EB870-FF73-4100-B0FE-DACA556F9652}"/>
              </a:ext>
            </a:extLst>
          </p:cNvPr>
          <p:cNvSpPr/>
          <p:nvPr/>
        </p:nvSpPr>
        <p:spPr>
          <a:xfrm>
            <a:off x="0" y="1905304"/>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ángulo: esquinas redondeadas 19">
            <a:extLst>
              <a:ext uri="{FF2B5EF4-FFF2-40B4-BE49-F238E27FC236}">
                <a16:creationId xmlns:a16="http://schemas.microsoft.com/office/drawing/2014/main" id="{3C81D809-EFC1-4A69-9A1F-D0FDE767998B}"/>
              </a:ext>
            </a:extLst>
          </p:cNvPr>
          <p:cNvSpPr/>
          <p:nvPr/>
        </p:nvSpPr>
        <p:spPr>
          <a:xfrm>
            <a:off x="324011" y="1742123"/>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Disposición de los procesos</a:t>
            </a:r>
          </a:p>
        </p:txBody>
      </p:sp>
      <p:sp>
        <p:nvSpPr>
          <p:cNvPr id="22" name="Rectángulo: esquinas redondeadas 21">
            <a:extLst>
              <a:ext uri="{FF2B5EF4-FFF2-40B4-BE49-F238E27FC236}">
                <a16:creationId xmlns:a16="http://schemas.microsoft.com/office/drawing/2014/main" id="{24A51F15-FDAA-4E06-901E-9EF6E840C7D7}"/>
              </a:ext>
            </a:extLst>
          </p:cNvPr>
          <p:cNvSpPr/>
          <p:nvPr/>
        </p:nvSpPr>
        <p:spPr>
          <a:xfrm>
            <a:off x="324010" y="2486633"/>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Disposición del producto</a:t>
            </a:r>
          </a:p>
        </p:txBody>
      </p:sp>
      <p:sp>
        <p:nvSpPr>
          <p:cNvPr id="23" name="Rectángulo: esquinas redondeadas 22">
            <a:extLst>
              <a:ext uri="{FF2B5EF4-FFF2-40B4-BE49-F238E27FC236}">
                <a16:creationId xmlns:a16="http://schemas.microsoft.com/office/drawing/2014/main" id="{1B422190-3D95-4400-8B9E-1A872876A3E5}"/>
              </a:ext>
            </a:extLst>
          </p:cNvPr>
          <p:cNvSpPr/>
          <p:nvPr/>
        </p:nvSpPr>
        <p:spPr>
          <a:xfrm>
            <a:off x="324010" y="3221245"/>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t>Disposición de la posición fija</a:t>
            </a:r>
            <a:endParaRPr lang="es-AR" dirty="0"/>
          </a:p>
        </p:txBody>
      </p:sp>
      <p:sp>
        <p:nvSpPr>
          <p:cNvPr id="24" name="Rectángulo: esquinas redondeadas 23">
            <a:extLst>
              <a:ext uri="{FF2B5EF4-FFF2-40B4-BE49-F238E27FC236}">
                <a16:creationId xmlns:a16="http://schemas.microsoft.com/office/drawing/2014/main" id="{D28557F4-38B0-4D8C-B771-08270D5321E4}"/>
              </a:ext>
            </a:extLst>
          </p:cNvPr>
          <p:cNvSpPr/>
          <p:nvPr/>
        </p:nvSpPr>
        <p:spPr>
          <a:xfrm>
            <a:off x="324010" y="3963703"/>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Disposición de fabricación celular</a:t>
            </a:r>
          </a:p>
        </p:txBody>
      </p:sp>
      <p:sp>
        <p:nvSpPr>
          <p:cNvPr id="25" name="Rectángulo: esquinas redondeadas 24">
            <a:extLst>
              <a:ext uri="{FF2B5EF4-FFF2-40B4-BE49-F238E27FC236}">
                <a16:creationId xmlns:a16="http://schemas.microsoft.com/office/drawing/2014/main" id="{E4F626BE-6CDC-4AB4-8D2A-E4506A463009}"/>
              </a:ext>
            </a:extLst>
          </p:cNvPr>
          <p:cNvSpPr/>
          <p:nvPr/>
        </p:nvSpPr>
        <p:spPr>
          <a:xfrm>
            <a:off x="324009" y="4706161"/>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Disposición combinada o híbrida</a:t>
            </a:r>
          </a:p>
        </p:txBody>
      </p:sp>
    </p:spTree>
    <p:extLst>
      <p:ext uri="{BB962C8B-B14F-4D97-AF65-F5344CB8AC3E}">
        <p14:creationId xmlns:p14="http://schemas.microsoft.com/office/powerpoint/2010/main" val="41817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0-#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0-#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0-#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0-#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0-#ppt_w/2"/>
                                          </p:val>
                                        </p:tav>
                                        <p:tav tm="100000">
                                          <p:val>
                                            <p:strVal val="#ppt_x"/>
                                          </p:val>
                                        </p:tav>
                                      </p:tavLst>
                                    </p:anim>
                                    <p:anim calcmode="lin" valueType="num">
                                      <p:cBhvr additive="base">
                                        <p:cTn id="4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0-#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0-#ppt_w/2"/>
                                          </p:val>
                                        </p:tav>
                                        <p:tav tm="100000">
                                          <p:val>
                                            <p:strVal val="#ppt_x"/>
                                          </p:val>
                                        </p:tav>
                                      </p:tavLst>
                                    </p:anim>
                                    <p:anim calcmode="lin" valueType="num">
                                      <p:cBhvr additive="base">
                                        <p:cTn id="59"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5" grpId="0" animBg="1"/>
      <p:bldP spid="16" grpId="0" animBg="1"/>
      <p:bldP spid="17" grpId="0" animBg="1"/>
      <p:bldP spid="18" grpId="0" animBg="1"/>
      <p:bldP spid="20" grpId="0" animBg="1"/>
      <p:bldP spid="22" grpId="0" animBg="1"/>
      <p:bldP spid="23" grpId="0" animBg="1"/>
      <p:bldP spid="24"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Concepto de disposición de las instalaciones</a:t>
            </a:r>
            <a:endPar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E96BA44C-8543-44EB-8391-41C11DFDEB26}"/>
              </a:ext>
            </a:extLst>
          </p:cNvPr>
          <p:cNvSpPr txBox="1"/>
          <p:nvPr/>
        </p:nvSpPr>
        <p:spPr>
          <a:xfrm>
            <a:off x="0" y="1296839"/>
            <a:ext cx="12192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000" dirty="0"/>
              <a:t>Tipos de disposición de las instalaciones</a:t>
            </a:r>
            <a:endParaRPr lang="es-AR" sz="2000" dirty="0"/>
          </a:p>
        </p:txBody>
      </p:sp>
      <p:sp>
        <p:nvSpPr>
          <p:cNvPr id="15" name="CuadroTexto 14">
            <a:extLst>
              <a:ext uri="{FF2B5EF4-FFF2-40B4-BE49-F238E27FC236}">
                <a16:creationId xmlns:a16="http://schemas.microsoft.com/office/drawing/2014/main" id="{D7897392-3D6C-4CB4-BFDC-42826555F925}"/>
              </a:ext>
            </a:extLst>
          </p:cNvPr>
          <p:cNvSpPr txBox="1"/>
          <p:nvPr/>
        </p:nvSpPr>
        <p:spPr>
          <a:xfrm>
            <a:off x="0" y="2441014"/>
            <a:ext cx="121920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AR" b="1" dirty="0"/>
              <a:t>Disposición del producto: </a:t>
            </a:r>
            <a:r>
              <a:rPr lang="es-AR" dirty="0"/>
              <a:t>En la disposición del producto, también llamada disposición en línea recta, la maquinaria se dispone en una línea según la secuencia de las operaciones de producción. Los materiales se introducen en la primera máquina y los productos acabados salen de la última.</a:t>
            </a:r>
          </a:p>
        </p:txBody>
      </p:sp>
      <p:sp>
        <p:nvSpPr>
          <p:cNvPr id="17" name="CuadroTexto 16">
            <a:extLst>
              <a:ext uri="{FF2B5EF4-FFF2-40B4-BE49-F238E27FC236}">
                <a16:creationId xmlns:a16="http://schemas.microsoft.com/office/drawing/2014/main" id="{46E54C14-70BF-49DC-95BD-2B480BA98D1B}"/>
              </a:ext>
            </a:extLst>
          </p:cNvPr>
          <p:cNvSpPr txBox="1"/>
          <p:nvPr/>
        </p:nvSpPr>
        <p:spPr>
          <a:xfrm>
            <a:off x="1" y="1761239"/>
            <a:ext cx="1219199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AR" b="1" dirty="0"/>
              <a:t>Disposición del proceso:</a:t>
            </a:r>
            <a:r>
              <a:rPr lang="es-AR" dirty="0"/>
              <a:t> La disposición del proceso, también llamada disposición funcional o disposición de la producción por lotes, se caracteriza por la agrupación de máquinas similares, en función de sus características operativas.</a:t>
            </a:r>
          </a:p>
        </p:txBody>
      </p:sp>
      <p:sp>
        <p:nvSpPr>
          <p:cNvPr id="20" name="CuadroTexto 19">
            <a:extLst>
              <a:ext uri="{FF2B5EF4-FFF2-40B4-BE49-F238E27FC236}">
                <a16:creationId xmlns:a16="http://schemas.microsoft.com/office/drawing/2014/main" id="{15430680-F8CD-49ED-B734-1D1A7022DD1B}"/>
              </a:ext>
            </a:extLst>
          </p:cNvPr>
          <p:cNvSpPr txBox="1"/>
          <p:nvPr/>
        </p:nvSpPr>
        <p:spPr>
          <a:xfrm>
            <a:off x="0" y="3417838"/>
            <a:ext cx="1219200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AR" b="1" dirty="0"/>
              <a:t>Disposición en posición fija: </a:t>
            </a:r>
            <a:r>
              <a:rPr lang="es-AR" dirty="0"/>
              <a:t>Este tipo de disposición de las instalaciones se utiliza para ensamblar productos que son demasiado grandes, pesados o frágiles para trasladarlos a un lugar para su finalización. En la disposición de posición fija, la maquinaria, los hombres, así como otras piezas de material, se llevan al lugar donde se va a ensamblar el producto.</a:t>
            </a:r>
          </a:p>
        </p:txBody>
      </p:sp>
      <p:sp>
        <p:nvSpPr>
          <p:cNvPr id="22" name="CuadroTexto 21">
            <a:extLst>
              <a:ext uri="{FF2B5EF4-FFF2-40B4-BE49-F238E27FC236}">
                <a16:creationId xmlns:a16="http://schemas.microsoft.com/office/drawing/2014/main" id="{C23312E2-FB94-4F92-A6AC-2B055E09E4A5}"/>
              </a:ext>
            </a:extLst>
          </p:cNvPr>
          <p:cNvSpPr txBox="1"/>
          <p:nvPr/>
        </p:nvSpPr>
        <p:spPr>
          <a:xfrm>
            <a:off x="0" y="4397706"/>
            <a:ext cx="121920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AR" b="1" dirty="0"/>
              <a:t>Disposición de fabricación celular: </a:t>
            </a:r>
            <a:r>
              <a:rPr lang="es-AR" dirty="0"/>
              <a:t>En la disposición de fabricación celular (CM), las máquinas se agrupan en celdas, que funcionan de forma parecida a la disposición de un producto en un taller más grande o a la disposición de un proceso. Cada célula de la disposición de fabricación celular se forma para producir una única familia de piezas, es decir, unas cuantas piezas con características comunes.</a:t>
            </a:r>
          </a:p>
        </p:txBody>
      </p:sp>
      <p:sp>
        <p:nvSpPr>
          <p:cNvPr id="23" name="CuadroTexto 22">
            <a:extLst>
              <a:ext uri="{FF2B5EF4-FFF2-40B4-BE49-F238E27FC236}">
                <a16:creationId xmlns:a16="http://schemas.microsoft.com/office/drawing/2014/main" id="{153CAF71-875D-4CCD-B328-91E32B0AAA34}"/>
              </a:ext>
            </a:extLst>
          </p:cNvPr>
          <p:cNvSpPr txBox="1"/>
          <p:nvPr/>
        </p:nvSpPr>
        <p:spPr>
          <a:xfrm>
            <a:off x="0" y="5654573"/>
            <a:ext cx="121920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AR" b="1" dirty="0"/>
              <a:t>Disposición combinada o híbrida: </a:t>
            </a:r>
            <a:r>
              <a:rPr lang="es-AR" dirty="0"/>
              <a:t>Es difícil utilizar los principios de la distribución de productos, la distribución de procesos o la distribución de ubicaciones fijas en instalaciones que implican la fabricación de piezas y el montaje. La fabricación tiende a emplear la disposición de procesos, mientras que las áreas de montaje suelen emplear la disposición de productos.</a:t>
            </a:r>
          </a:p>
        </p:txBody>
      </p:sp>
    </p:spTree>
    <p:extLst>
      <p:ext uri="{BB962C8B-B14F-4D97-AF65-F5344CB8AC3E}">
        <p14:creationId xmlns:p14="http://schemas.microsoft.com/office/powerpoint/2010/main" val="55710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5" grpId="0" animBg="1"/>
      <p:bldP spid="17" grpId="0" animBg="1"/>
      <p:bldP spid="20" grpId="0" animBg="1"/>
      <p:bldP spid="22" grpId="0" animBg="1"/>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Concepto de disposición de las instalaciones</a:t>
            </a:r>
            <a:endPar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E96BA44C-8543-44EB-8391-41C11DFDEB26}"/>
              </a:ext>
            </a:extLst>
          </p:cNvPr>
          <p:cNvSpPr txBox="1"/>
          <p:nvPr/>
        </p:nvSpPr>
        <p:spPr>
          <a:xfrm>
            <a:off x="0" y="1296839"/>
            <a:ext cx="12192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000" dirty="0"/>
              <a:t>Factores que afectan a la disposición de las instalaciones</a:t>
            </a:r>
            <a:endParaRPr lang="es-AR" sz="2000" dirty="0"/>
          </a:p>
        </p:txBody>
      </p:sp>
      <p:sp>
        <p:nvSpPr>
          <p:cNvPr id="13" name="Rectángulo 12">
            <a:extLst>
              <a:ext uri="{FF2B5EF4-FFF2-40B4-BE49-F238E27FC236}">
                <a16:creationId xmlns:a16="http://schemas.microsoft.com/office/drawing/2014/main" id="{4FDE0399-A1B0-46CE-98A6-0EE31FE59D68}"/>
              </a:ext>
            </a:extLst>
          </p:cNvPr>
          <p:cNvSpPr/>
          <p:nvPr/>
        </p:nvSpPr>
        <p:spPr>
          <a:xfrm>
            <a:off x="0" y="2807506"/>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a:extLst>
              <a:ext uri="{FF2B5EF4-FFF2-40B4-BE49-F238E27FC236}">
                <a16:creationId xmlns:a16="http://schemas.microsoft.com/office/drawing/2014/main" id="{03B6A791-EBB1-4B7B-A396-8C117B40EE65}"/>
              </a:ext>
            </a:extLst>
          </p:cNvPr>
          <p:cNvSpPr/>
          <p:nvPr/>
        </p:nvSpPr>
        <p:spPr>
          <a:xfrm>
            <a:off x="0" y="3550869"/>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ángulo 17">
            <a:extLst>
              <a:ext uri="{FF2B5EF4-FFF2-40B4-BE49-F238E27FC236}">
                <a16:creationId xmlns:a16="http://schemas.microsoft.com/office/drawing/2014/main" id="{2ECB5CD4-01AB-4455-A67E-B94A00D98FE9}"/>
              </a:ext>
            </a:extLst>
          </p:cNvPr>
          <p:cNvSpPr/>
          <p:nvPr/>
        </p:nvSpPr>
        <p:spPr>
          <a:xfrm>
            <a:off x="0" y="4294739"/>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18">
            <a:extLst>
              <a:ext uri="{FF2B5EF4-FFF2-40B4-BE49-F238E27FC236}">
                <a16:creationId xmlns:a16="http://schemas.microsoft.com/office/drawing/2014/main" id="{75B8D92F-14E4-473F-BBAE-D31ADDB9150F}"/>
              </a:ext>
            </a:extLst>
          </p:cNvPr>
          <p:cNvSpPr/>
          <p:nvPr/>
        </p:nvSpPr>
        <p:spPr>
          <a:xfrm>
            <a:off x="0" y="5046812"/>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ángulo 20">
            <a:extLst>
              <a:ext uri="{FF2B5EF4-FFF2-40B4-BE49-F238E27FC236}">
                <a16:creationId xmlns:a16="http://schemas.microsoft.com/office/drawing/2014/main" id="{2F441C53-A0BC-4B3A-A35C-3F3C13800FA6}"/>
              </a:ext>
            </a:extLst>
          </p:cNvPr>
          <p:cNvSpPr/>
          <p:nvPr/>
        </p:nvSpPr>
        <p:spPr>
          <a:xfrm>
            <a:off x="0" y="2097497"/>
            <a:ext cx="12192000" cy="31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Rectángulo: esquinas redondeadas 23">
            <a:extLst>
              <a:ext uri="{FF2B5EF4-FFF2-40B4-BE49-F238E27FC236}">
                <a16:creationId xmlns:a16="http://schemas.microsoft.com/office/drawing/2014/main" id="{4090C72D-CB57-4F72-8722-9985FB214132}"/>
              </a:ext>
            </a:extLst>
          </p:cNvPr>
          <p:cNvSpPr/>
          <p:nvPr/>
        </p:nvSpPr>
        <p:spPr>
          <a:xfrm>
            <a:off x="324011" y="1934316"/>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Materiales</a:t>
            </a:r>
          </a:p>
        </p:txBody>
      </p:sp>
      <p:sp>
        <p:nvSpPr>
          <p:cNvPr id="25" name="Rectángulo: esquinas redondeadas 24">
            <a:extLst>
              <a:ext uri="{FF2B5EF4-FFF2-40B4-BE49-F238E27FC236}">
                <a16:creationId xmlns:a16="http://schemas.microsoft.com/office/drawing/2014/main" id="{77059A6D-1F74-4CFF-8051-2AE11508AF05}"/>
              </a:ext>
            </a:extLst>
          </p:cNvPr>
          <p:cNvSpPr/>
          <p:nvPr/>
        </p:nvSpPr>
        <p:spPr>
          <a:xfrm>
            <a:off x="324010" y="2678826"/>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Producto</a:t>
            </a:r>
          </a:p>
        </p:txBody>
      </p:sp>
      <p:sp>
        <p:nvSpPr>
          <p:cNvPr id="26" name="Rectángulo: esquinas redondeadas 25">
            <a:extLst>
              <a:ext uri="{FF2B5EF4-FFF2-40B4-BE49-F238E27FC236}">
                <a16:creationId xmlns:a16="http://schemas.microsoft.com/office/drawing/2014/main" id="{F1045C9A-D50A-479F-B56C-CB7D41024893}"/>
              </a:ext>
            </a:extLst>
          </p:cNvPr>
          <p:cNvSpPr/>
          <p:nvPr/>
        </p:nvSpPr>
        <p:spPr>
          <a:xfrm>
            <a:off x="324010" y="3413438"/>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dirty="0"/>
              <a:t>Maquinaria</a:t>
            </a:r>
            <a:endParaRPr lang="es-AR" dirty="0"/>
          </a:p>
        </p:txBody>
      </p:sp>
      <p:sp>
        <p:nvSpPr>
          <p:cNvPr id="27" name="Rectángulo: esquinas redondeadas 26">
            <a:extLst>
              <a:ext uri="{FF2B5EF4-FFF2-40B4-BE49-F238E27FC236}">
                <a16:creationId xmlns:a16="http://schemas.microsoft.com/office/drawing/2014/main" id="{94144798-611C-4C22-9ECD-8A716E0570FF}"/>
              </a:ext>
            </a:extLst>
          </p:cNvPr>
          <p:cNvSpPr/>
          <p:nvPr/>
        </p:nvSpPr>
        <p:spPr>
          <a:xfrm>
            <a:off x="324010" y="4155896"/>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Tipo de Industria</a:t>
            </a:r>
          </a:p>
        </p:txBody>
      </p:sp>
      <p:sp>
        <p:nvSpPr>
          <p:cNvPr id="28" name="Rectángulo: esquinas redondeadas 27">
            <a:extLst>
              <a:ext uri="{FF2B5EF4-FFF2-40B4-BE49-F238E27FC236}">
                <a16:creationId xmlns:a16="http://schemas.microsoft.com/office/drawing/2014/main" id="{C43B72F3-282A-446D-98CE-5814DA936772}"/>
              </a:ext>
            </a:extLst>
          </p:cNvPr>
          <p:cNvSpPr/>
          <p:nvPr/>
        </p:nvSpPr>
        <p:spPr>
          <a:xfrm>
            <a:off x="324009" y="4898354"/>
            <a:ext cx="6038690" cy="605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AR" dirty="0"/>
              <a:t>Políticas de gestión</a:t>
            </a:r>
          </a:p>
        </p:txBody>
      </p:sp>
    </p:spTree>
    <p:extLst>
      <p:ext uri="{BB962C8B-B14F-4D97-AF65-F5344CB8AC3E}">
        <p14:creationId xmlns:p14="http://schemas.microsoft.com/office/powerpoint/2010/main" val="27427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0-#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0-#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16" grpId="0" animBg="1"/>
      <p:bldP spid="18" grpId="0" animBg="1"/>
      <p:bldP spid="19" grpId="0" animBg="1"/>
      <p:bldP spid="21" grpId="0" animBg="1"/>
      <p:bldP spid="24" grpId="0" animBg="1"/>
      <p:bldP spid="25" grpId="0" animBg="1"/>
      <p:bldP spid="26" grpId="0" animBg="1"/>
      <p:bldP spid="27"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Concepto de disposición de las instalaciones</a:t>
            </a:r>
            <a:endPar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E96BA44C-8543-44EB-8391-41C11DFDEB26}"/>
              </a:ext>
            </a:extLst>
          </p:cNvPr>
          <p:cNvSpPr txBox="1"/>
          <p:nvPr/>
        </p:nvSpPr>
        <p:spPr>
          <a:xfrm>
            <a:off x="0" y="1296839"/>
            <a:ext cx="12192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000" dirty="0"/>
              <a:t>Requisitos previos para el desarrollo de un diagrama de la instalación</a:t>
            </a:r>
            <a:endParaRPr lang="es-AR" sz="2000" dirty="0"/>
          </a:p>
        </p:txBody>
      </p:sp>
      <p:sp>
        <p:nvSpPr>
          <p:cNvPr id="20" name="CuadroTexto 19">
            <a:extLst>
              <a:ext uri="{FF2B5EF4-FFF2-40B4-BE49-F238E27FC236}">
                <a16:creationId xmlns:a16="http://schemas.microsoft.com/office/drawing/2014/main" id="{8FC75B7C-003D-4889-A148-48A50AF93715}"/>
              </a:ext>
            </a:extLst>
          </p:cNvPr>
          <p:cNvSpPr txBox="1"/>
          <p:nvPr/>
        </p:nvSpPr>
        <p:spPr>
          <a:xfrm>
            <a:off x="0" y="1830785"/>
            <a:ext cx="12192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b="1" dirty="0"/>
              <a:t>Desarrollar gráficos de procesos: </a:t>
            </a:r>
            <a:r>
              <a:rPr lang="es-ES" dirty="0"/>
              <a:t>Un gráfico de procesos es la representación gráfica de las actividades de producción realizadas por una organización. Los gráficos de procesos facilitan el análisis sistemático y la demostración de todo el proceso de producción. Estos gráficos se clasifican a su vez en dos categorías, a saber, diagrama de procesos de operación y diagrama de procesos de flujo.</a:t>
            </a:r>
            <a:endParaRPr lang="es-AR" dirty="0"/>
          </a:p>
        </p:txBody>
      </p:sp>
      <p:sp>
        <p:nvSpPr>
          <p:cNvPr id="22" name="CuadroTexto 21">
            <a:extLst>
              <a:ext uri="{FF2B5EF4-FFF2-40B4-BE49-F238E27FC236}">
                <a16:creationId xmlns:a16="http://schemas.microsoft.com/office/drawing/2014/main" id="{C61FC4D0-9A6A-4B9A-874A-BDD7FB748261}"/>
              </a:ext>
            </a:extLst>
          </p:cNvPr>
          <p:cNvSpPr txBox="1"/>
          <p:nvPr/>
        </p:nvSpPr>
        <p:spPr>
          <a:xfrm>
            <a:off x="0" y="3164950"/>
            <a:ext cx="12192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b="1" dirty="0"/>
              <a:t>Elaboración de diagramas de flujo de procesos:</a:t>
            </a:r>
            <a:r>
              <a:rPr lang="es-ES" dirty="0"/>
              <a:t> Un diagrama de flujo de procesos representa el movimiento de materiales en una disposición de planta. Estos diagramas ayudan a una organización a evitar movimiento innecesario de materiales y a reorganizar las operaciones de las instalaciones.</a:t>
            </a:r>
            <a:endParaRPr lang="es-AR" dirty="0"/>
          </a:p>
        </p:txBody>
      </p:sp>
      <p:sp>
        <p:nvSpPr>
          <p:cNvPr id="23" name="CuadroTexto 22">
            <a:extLst>
              <a:ext uri="{FF2B5EF4-FFF2-40B4-BE49-F238E27FC236}">
                <a16:creationId xmlns:a16="http://schemas.microsoft.com/office/drawing/2014/main" id="{ED3F834C-B4A5-45B8-A603-76CB6D1D199A}"/>
              </a:ext>
            </a:extLst>
          </p:cNvPr>
          <p:cNvSpPr txBox="1"/>
          <p:nvPr/>
        </p:nvSpPr>
        <p:spPr>
          <a:xfrm>
            <a:off x="0" y="4222116"/>
            <a:ext cx="1219199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b="1" dirty="0"/>
              <a:t>Desarrollar tarjetas de datos de máquinas: </a:t>
            </a:r>
            <a:r>
              <a:rPr lang="es-ES" dirty="0"/>
              <a:t>Una tarjeta de datos de la máquina ayuda a desarrollar la disposición de los equipos (la disposición de los equipos en relación con todo, incluidas las personas que los utilizan) proporcionando información relacionada con los requisitos de energía y manipulación de materiales y la capacidad y las dimensiones de las diferentes máquinas.</a:t>
            </a:r>
            <a:endParaRPr lang="es-AR" dirty="0"/>
          </a:p>
        </p:txBody>
      </p:sp>
      <p:sp>
        <p:nvSpPr>
          <p:cNvPr id="29" name="CuadroTexto 28">
            <a:extLst>
              <a:ext uri="{FF2B5EF4-FFF2-40B4-BE49-F238E27FC236}">
                <a16:creationId xmlns:a16="http://schemas.microsoft.com/office/drawing/2014/main" id="{B185C526-41EC-4E11-928C-FAA7472ACDF5}"/>
              </a:ext>
            </a:extLst>
          </p:cNvPr>
          <p:cNvSpPr txBox="1"/>
          <p:nvPr/>
        </p:nvSpPr>
        <p:spPr>
          <a:xfrm>
            <a:off x="0" y="5556281"/>
            <a:ext cx="12192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AR" b="1" dirty="0"/>
              <a:t>Visualización del trazado: </a:t>
            </a:r>
            <a:r>
              <a:rPr lang="es-AR" dirty="0"/>
              <a:t>Representa la técnica más común que se despliega para la planificación del diagrama. Consiste en crear una duplicación de máquinas y equipos y disponerlos en planos bidimensionales o tridimensionales para determinar la eficacia de un montaje de planta.</a:t>
            </a:r>
          </a:p>
        </p:txBody>
      </p:sp>
    </p:spTree>
    <p:extLst>
      <p:ext uri="{BB962C8B-B14F-4D97-AF65-F5344CB8AC3E}">
        <p14:creationId xmlns:p14="http://schemas.microsoft.com/office/powerpoint/2010/main" val="23712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0-#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0" grpId="0" animBg="1"/>
      <p:bldP spid="22" grpId="0" animBg="1"/>
      <p:bldP spid="23"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Concepto de disposición de las instalaciones</a:t>
            </a:r>
            <a:endPar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E96BA44C-8543-44EB-8391-41C11DFDEB26}"/>
              </a:ext>
            </a:extLst>
          </p:cNvPr>
          <p:cNvSpPr txBox="1"/>
          <p:nvPr/>
        </p:nvSpPr>
        <p:spPr>
          <a:xfrm>
            <a:off x="0" y="1296839"/>
            <a:ext cx="12192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400" dirty="0"/>
              <a:t>Proceso de diseño de la disposición de las instalaciones</a:t>
            </a:r>
            <a:endParaRPr lang="es-AR" sz="2400" dirty="0"/>
          </a:p>
        </p:txBody>
      </p:sp>
      <p:graphicFrame>
        <p:nvGraphicFramePr>
          <p:cNvPr id="2" name="Diagrama 1">
            <a:extLst>
              <a:ext uri="{FF2B5EF4-FFF2-40B4-BE49-F238E27FC236}">
                <a16:creationId xmlns:a16="http://schemas.microsoft.com/office/drawing/2014/main" id="{4B2D5CF6-5F33-4D44-8D7F-6CAD099FE280}"/>
              </a:ext>
            </a:extLst>
          </p:cNvPr>
          <p:cNvGraphicFramePr/>
          <p:nvPr>
            <p:extLst>
              <p:ext uri="{D42A27DB-BD31-4B8C-83A1-F6EECF244321}">
                <p14:modId xmlns:p14="http://schemas.microsoft.com/office/powerpoint/2010/main" val="666048148"/>
              </p:ext>
            </p:extLst>
          </p:nvPr>
        </p:nvGraphicFramePr>
        <p:xfrm>
          <a:off x="2279650" y="1895475"/>
          <a:ext cx="7874000"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20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Graphic spid="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Concepto de disposición de las instalaciones</a:t>
            </a:r>
            <a:endPar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E96BA44C-8543-44EB-8391-41C11DFDEB26}"/>
              </a:ext>
            </a:extLst>
          </p:cNvPr>
          <p:cNvSpPr txBox="1"/>
          <p:nvPr/>
        </p:nvSpPr>
        <p:spPr>
          <a:xfrm>
            <a:off x="0" y="1296839"/>
            <a:ext cx="12192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400" dirty="0"/>
              <a:t>Técnicas para el diseño de la disposición de las instalaciones: Hay dos que son importantes.</a:t>
            </a:r>
            <a:endParaRPr lang="es-AR" sz="2400" dirty="0"/>
          </a:p>
        </p:txBody>
      </p:sp>
      <p:sp>
        <p:nvSpPr>
          <p:cNvPr id="9" name="CuadroTexto 8">
            <a:extLst>
              <a:ext uri="{FF2B5EF4-FFF2-40B4-BE49-F238E27FC236}">
                <a16:creationId xmlns:a16="http://schemas.microsoft.com/office/drawing/2014/main" id="{75D415BF-A785-405A-89ED-B93593CD55DC}"/>
              </a:ext>
            </a:extLst>
          </p:cNvPr>
          <p:cNvSpPr txBox="1"/>
          <p:nvPr/>
        </p:nvSpPr>
        <p:spPr>
          <a:xfrm>
            <a:off x="0" y="1836143"/>
            <a:ext cx="12192000" cy="2031325"/>
          </a:xfrm>
          <a:prstGeom prst="rect">
            <a:avLst/>
          </a:prstGeom>
          <a:noFill/>
        </p:spPr>
        <p:txBody>
          <a:bodyPr wrap="square">
            <a:spAutoFit/>
          </a:bodyPr>
          <a:lstStyle/>
          <a:p>
            <a:pPr algn="just"/>
            <a:r>
              <a:rPr lang="es-AR" b="1" dirty="0"/>
              <a:t>Diagrama de bloques: </a:t>
            </a:r>
            <a:r>
              <a:rPr lang="es-AR" dirty="0"/>
              <a:t>El diagrama de bloques se puede preparar siguiendo los pasos que se indican a continuación:</a:t>
            </a:r>
          </a:p>
          <a:p>
            <a:pPr marL="342900" indent="-342900" algn="just">
              <a:buFont typeface="+mj-lt"/>
              <a:buAutoNum type="arabicPeriod"/>
            </a:pPr>
            <a:r>
              <a:rPr lang="es-AR" dirty="0"/>
              <a:t>Analizar el resumen de cargas unitarias que proporciona información sobre el número medio número de cargas unitarias movidas entre los diferentes departamentos de una organización.</a:t>
            </a:r>
          </a:p>
          <a:p>
            <a:pPr marL="342900" indent="-342900" algn="just">
              <a:buFont typeface="+mj-lt"/>
              <a:buAutoNum type="arabicPeriod"/>
            </a:pPr>
            <a:r>
              <a:rPr lang="es-AR" dirty="0"/>
              <a:t>Calcule los movimientos compuestos (movimientos de ida y vuelta) de la unidad de entre los departamentos y clasificarlos desde el movimiento más alto al más bajo. movimiento más bajo.</a:t>
            </a:r>
          </a:p>
          <a:p>
            <a:pPr marL="342900" indent="-342900" algn="just">
              <a:buFont typeface="+mj-lt"/>
              <a:buAutoNum type="arabicPeriod"/>
            </a:pPr>
            <a:r>
              <a:rPr lang="es-AR" dirty="0"/>
              <a:t>Colocar en una cuadrícula los trazados de prueba, diseñados a partir de la clasificación departamentos, en una cuadrícula. Esta cuadrícula representa la distancia relativa entre los departamentos.</a:t>
            </a:r>
          </a:p>
        </p:txBody>
      </p:sp>
      <p:sp>
        <p:nvSpPr>
          <p:cNvPr id="11" name="CuadroTexto 10">
            <a:extLst>
              <a:ext uri="{FF2B5EF4-FFF2-40B4-BE49-F238E27FC236}">
                <a16:creationId xmlns:a16="http://schemas.microsoft.com/office/drawing/2014/main" id="{3E1C4977-963A-4B2D-9813-404E7A8A797E}"/>
              </a:ext>
            </a:extLst>
          </p:cNvPr>
          <p:cNvSpPr txBox="1"/>
          <p:nvPr/>
        </p:nvSpPr>
        <p:spPr>
          <a:xfrm>
            <a:off x="1" y="4123038"/>
            <a:ext cx="12191999" cy="1754326"/>
          </a:xfrm>
          <a:prstGeom prst="rect">
            <a:avLst/>
          </a:prstGeom>
          <a:noFill/>
        </p:spPr>
        <p:txBody>
          <a:bodyPr wrap="square">
            <a:spAutoFit/>
          </a:bodyPr>
          <a:lstStyle/>
          <a:p>
            <a:pPr algn="just"/>
            <a:r>
              <a:rPr lang="es-AR" b="1" dirty="0"/>
              <a:t>La planificación sistemática del trazado (</a:t>
            </a:r>
            <a:r>
              <a:rPr lang="es-AR" b="1" dirty="0" err="1"/>
              <a:t>SLP</a:t>
            </a:r>
            <a:r>
              <a:rPr lang="es-AR" b="1" dirty="0"/>
              <a:t>) de Richard </a:t>
            </a:r>
            <a:r>
              <a:rPr lang="es-AR" b="1" dirty="0" err="1"/>
              <a:t>Muther</a:t>
            </a:r>
            <a:r>
              <a:rPr lang="es-AR" b="1" dirty="0"/>
              <a:t>:</a:t>
            </a:r>
            <a:r>
              <a:rPr lang="es-AR" dirty="0"/>
              <a:t> En esta técnica, una cuadrícula muestra las valoraciones de la importancia relativa de la distancia entre los distintos departamentos de una organización. Esta cuadrícula también se denomina "gráfico de valoración de la proximidad". En este gráfico, la valoración del departamento A con respecto al departamento B es similar a la valoración del departamento B con respecto al departamento A. departamento B con respecto al departamento A. Las clasificaciones de proximidad se departamentos en forma de códigos, que representan la cercanía deseada de los departamentos en función de la fuerza relativa de su proximidad.</a:t>
            </a:r>
          </a:p>
        </p:txBody>
      </p:sp>
    </p:spTree>
    <p:extLst>
      <p:ext uri="{BB962C8B-B14F-4D97-AF65-F5344CB8AC3E}">
        <p14:creationId xmlns:p14="http://schemas.microsoft.com/office/powerpoint/2010/main" val="43191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Concepto de disposición de las instalaciones</a:t>
            </a:r>
            <a:endPar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E96BA44C-8543-44EB-8391-41C11DFDEB26}"/>
              </a:ext>
            </a:extLst>
          </p:cNvPr>
          <p:cNvSpPr txBox="1"/>
          <p:nvPr/>
        </p:nvSpPr>
        <p:spPr>
          <a:xfrm>
            <a:off x="0" y="1296839"/>
            <a:ext cx="12192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AR" sz="2400" dirty="0"/>
              <a:t>Nuevos enfoques para el diseño de trazados</a:t>
            </a:r>
            <a:r>
              <a:rPr lang="es-ES" sz="2400" dirty="0"/>
              <a:t>:</a:t>
            </a:r>
            <a:endParaRPr lang="es-AR" sz="2400" dirty="0"/>
          </a:p>
        </p:txBody>
      </p:sp>
      <p:sp>
        <p:nvSpPr>
          <p:cNvPr id="13" name="CuadroTexto 12">
            <a:extLst>
              <a:ext uri="{FF2B5EF4-FFF2-40B4-BE49-F238E27FC236}">
                <a16:creationId xmlns:a16="http://schemas.microsoft.com/office/drawing/2014/main" id="{87085B16-C569-4E44-9631-BA540AD02FA2}"/>
              </a:ext>
            </a:extLst>
          </p:cNvPr>
          <p:cNvSpPr txBox="1"/>
          <p:nvPr/>
        </p:nvSpPr>
        <p:spPr>
          <a:xfrm>
            <a:off x="0" y="1954305"/>
            <a:ext cx="12192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AR" sz="2800" dirty="0"/>
              <a:t>Técnica de Asignación Relativa Computarizada de Instalaciones (</a:t>
            </a:r>
            <a:r>
              <a:rPr lang="es-AR" sz="2800" dirty="0" err="1"/>
              <a:t>CRAFT</a:t>
            </a:r>
            <a:r>
              <a:rPr lang="es-AR" sz="2800" dirty="0"/>
              <a:t>)</a:t>
            </a:r>
          </a:p>
        </p:txBody>
      </p:sp>
      <p:sp>
        <p:nvSpPr>
          <p:cNvPr id="15" name="CuadroTexto 14">
            <a:extLst>
              <a:ext uri="{FF2B5EF4-FFF2-40B4-BE49-F238E27FC236}">
                <a16:creationId xmlns:a16="http://schemas.microsoft.com/office/drawing/2014/main" id="{DD37900F-FE13-49D0-80D7-9861BBC74A83}"/>
              </a:ext>
            </a:extLst>
          </p:cNvPr>
          <p:cNvSpPr txBox="1"/>
          <p:nvPr/>
        </p:nvSpPr>
        <p:spPr>
          <a:xfrm>
            <a:off x="0" y="2580739"/>
            <a:ext cx="12192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AR" sz="2800" dirty="0"/>
              <a:t>Programa automatizado de diseño de trazados (</a:t>
            </a:r>
            <a:r>
              <a:rPr lang="es-AR" sz="2800" dirty="0" err="1"/>
              <a:t>ALDEP</a:t>
            </a:r>
            <a:r>
              <a:rPr lang="es-AR" sz="2800" dirty="0"/>
              <a:t>)</a:t>
            </a:r>
          </a:p>
        </p:txBody>
      </p:sp>
      <p:sp>
        <p:nvSpPr>
          <p:cNvPr id="16" name="CuadroTexto 15">
            <a:extLst>
              <a:ext uri="{FF2B5EF4-FFF2-40B4-BE49-F238E27FC236}">
                <a16:creationId xmlns:a16="http://schemas.microsoft.com/office/drawing/2014/main" id="{152A3F84-0B7E-4784-85EF-18D261BCE533}"/>
              </a:ext>
            </a:extLst>
          </p:cNvPr>
          <p:cNvSpPr txBox="1"/>
          <p:nvPr/>
        </p:nvSpPr>
        <p:spPr>
          <a:xfrm>
            <a:off x="0" y="3207173"/>
            <a:ext cx="12192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AR" sz="2800" dirty="0"/>
              <a:t>Planificación informatizada de la distribución (</a:t>
            </a:r>
            <a:r>
              <a:rPr lang="es-AR" sz="2800" dirty="0" err="1"/>
              <a:t>CORELAP</a:t>
            </a:r>
            <a:r>
              <a:rPr lang="es-AR" sz="2800" dirty="0"/>
              <a:t>)</a:t>
            </a:r>
          </a:p>
        </p:txBody>
      </p:sp>
      <p:sp>
        <p:nvSpPr>
          <p:cNvPr id="17" name="CuadroTexto 16">
            <a:extLst>
              <a:ext uri="{FF2B5EF4-FFF2-40B4-BE49-F238E27FC236}">
                <a16:creationId xmlns:a16="http://schemas.microsoft.com/office/drawing/2014/main" id="{93F5AD7F-AFF1-4E3F-BCDE-EBF8462FC8E5}"/>
              </a:ext>
            </a:extLst>
          </p:cNvPr>
          <p:cNvSpPr txBox="1"/>
          <p:nvPr/>
        </p:nvSpPr>
        <p:spPr>
          <a:xfrm>
            <a:off x="0" y="3939120"/>
            <a:ext cx="12192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400" dirty="0"/>
              <a:t>Las siguientes novedades hacen necesaria la revisión del trazado actual:</a:t>
            </a:r>
            <a:endParaRPr lang="es-AR" sz="2400" dirty="0"/>
          </a:p>
        </p:txBody>
      </p:sp>
      <p:sp>
        <p:nvSpPr>
          <p:cNvPr id="18" name="CuadroTexto 17">
            <a:extLst>
              <a:ext uri="{FF2B5EF4-FFF2-40B4-BE49-F238E27FC236}">
                <a16:creationId xmlns:a16="http://schemas.microsoft.com/office/drawing/2014/main" id="{31C83012-53BC-4537-8A24-C1B8E09F5147}"/>
              </a:ext>
            </a:extLst>
          </p:cNvPr>
          <p:cNvSpPr txBox="1"/>
          <p:nvPr/>
        </p:nvSpPr>
        <p:spPr>
          <a:xfrm>
            <a:off x="0" y="4576277"/>
            <a:ext cx="12192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AR" sz="2800" dirty="0"/>
              <a:t>Expansión</a:t>
            </a:r>
          </a:p>
        </p:txBody>
      </p:sp>
      <p:sp>
        <p:nvSpPr>
          <p:cNvPr id="19" name="CuadroTexto 18">
            <a:extLst>
              <a:ext uri="{FF2B5EF4-FFF2-40B4-BE49-F238E27FC236}">
                <a16:creationId xmlns:a16="http://schemas.microsoft.com/office/drawing/2014/main" id="{098591CE-400A-4C66-876C-720FACBEEF05}"/>
              </a:ext>
            </a:extLst>
          </p:cNvPr>
          <p:cNvSpPr txBox="1"/>
          <p:nvPr/>
        </p:nvSpPr>
        <p:spPr>
          <a:xfrm>
            <a:off x="0" y="5202711"/>
            <a:ext cx="12192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AR" sz="2800" dirty="0"/>
              <a:t>Avance tecnológico</a:t>
            </a:r>
          </a:p>
        </p:txBody>
      </p:sp>
      <p:sp>
        <p:nvSpPr>
          <p:cNvPr id="20" name="CuadroTexto 19">
            <a:extLst>
              <a:ext uri="{FF2B5EF4-FFF2-40B4-BE49-F238E27FC236}">
                <a16:creationId xmlns:a16="http://schemas.microsoft.com/office/drawing/2014/main" id="{B2B7E5E3-9BEB-4498-84FA-81EE63F84125}"/>
              </a:ext>
            </a:extLst>
          </p:cNvPr>
          <p:cNvSpPr txBox="1"/>
          <p:nvPr/>
        </p:nvSpPr>
        <p:spPr>
          <a:xfrm>
            <a:off x="0" y="5829145"/>
            <a:ext cx="12192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AR" sz="2800" dirty="0"/>
              <a:t>Mejora del trazado</a:t>
            </a:r>
          </a:p>
        </p:txBody>
      </p:sp>
      <p:sp>
        <p:nvSpPr>
          <p:cNvPr id="21" name="CuadroTexto 20">
            <a:extLst>
              <a:ext uri="{FF2B5EF4-FFF2-40B4-BE49-F238E27FC236}">
                <a16:creationId xmlns:a16="http://schemas.microsoft.com/office/drawing/2014/main" id="{EAE0B20F-D475-47D9-9DF7-E843D7806CA0}"/>
              </a:ext>
            </a:extLst>
          </p:cNvPr>
          <p:cNvSpPr txBox="1"/>
          <p:nvPr/>
        </p:nvSpPr>
        <p:spPr>
          <a:xfrm>
            <a:off x="0" y="5809108"/>
            <a:ext cx="12192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AR" sz="2800"/>
              <a:t>Mejora del trazado</a:t>
            </a:r>
            <a:endParaRPr lang="es-AR" sz="2800" dirty="0"/>
          </a:p>
        </p:txBody>
      </p:sp>
    </p:spTree>
    <p:extLst>
      <p:ext uri="{BB962C8B-B14F-4D97-AF65-F5344CB8AC3E}">
        <p14:creationId xmlns:p14="http://schemas.microsoft.com/office/powerpoint/2010/main" val="19733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0-#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0-#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0-#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0-#ppt_w/2"/>
                                          </p:val>
                                        </p:tav>
                                        <p:tav tm="100000">
                                          <p:val>
                                            <p:strVal val="#ppt_x"/>
                                          </p:val>
                                        </p:tav>
                                      </p:tavLst>
                                    </p:anim>
                                    <p:anim calcmode="lin" valueType="num">
                                      <p:cBhvr additive="base">
                                        <p:cTn id="5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Concepto de disposición de las instalaciones</a:t>
            </a:r>
            <a:endPar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E96BA44C-8543-44EB-8391-41C11DFDEB26}"/>
              </a:ext>
            </a:extLst>
          </p:cNvPr>
          <p:cNvSpPr txBox="1"/>
          <p:nvPr/>
        </p:nvSpPr>
        <p:spPr>
          <a:xfrm>
            <a:off x="0" y="1296839"/>
            <a:ext cx="12192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400" dirty="0"/>
              <a:t>trazado de las instalaciones de servicio</a:t>
            </a:r>
            <a:endParaRPr lang="es-AR" sz="2400" dirty="0"/>
          </a:p>
        </p:txBody>
      </p:sp>
      <p:sp>
        <p:nvSpPr>
          <p:cNvPr id="22" name="CuadroTexto 21">
            <a:extLst>
              <a:ext uri="{FF2B5EF4-FFF2-40B4-BE49-F238E27FC236}">
                <a16:creationId xmlns:a16="http://schemas.microsoft.com/office/drawing/2014/main" id="{0AE706B2-86A7-490B-9E7C-51691A13303F}"/>
              </a:ext>
            </a:extLst>
          </p:cNvPr>
          <p:cNvSpPr txBox="1"/>
          <p:nvPr/>
        </p:nvSpPr>
        <p:spPr>
          <a:xfrm>
            <a:off x="0" y="1836143"/>
            <a:ext cx="12192000" cy="369332"/>
          </a:xfrm>
          <a:prstGeom prst="rect">
            <a:avLst/>
          </a:prstGeom>
          <a:noFill/>
        </p:spPr>
        <p:txBody>
          <a:bodyPr wrap="square">
            <a:spAutoFit/>
          </a:bodyPr>
          <a:lstStyle/>
          <a:p>
            <a:pPr algn="just"/>
            <a:r>
              <a:rPr lang="es-AR" dirty="0"/>
              <a:t>Los objetivos de los diseños de las instalaciones de servicio difieren de los de las instalaciones de fabricación.</a:t>
            </a:r>
          </a:p>
        </p:txBody>
      </p:sp>
      <p:sp>
        <p:nvSpPr>
          <p:cNvPr id="23" name="CuadroTexto 22">
            <a:extLst>
              <a:ext uri="{FF2B5EF4-FFF2-40B4-BE49-F238E27FC236}">
                <a16:creationId xmlns:a16="http://schemas.microsoft.com/office/drawing/2014/main" id="{1673B752-69DA-4D59-8F12-1435843D07B8}"/>
              </a:ext>
            </a:extLst>
          </p:cNvPr>
          <p:cNvSpPr txBox="1"/>
          <p:nvPr/>
        </p:nvSpPr>
        <p:spPr>
          <a:xfrm>
            <a:off x="1" y="2205475"/>
            <a:ext cx="12191999" cy="646331"/>
          </a:xfrm>
          <a:prstGeom prst="rect">
            <a:avLst/>
          </a:prstGeom>
          <a:noFill/>
        </p:spPr>
        <p:txBody>
          <a:bodyPr wrap="square">
            <a:spAutoFit/>
          </a:bodyPr>
          <a:lstStyle/>
          <a:p>
            <a:pPr algn="just"/>
            <a:r>
              <a:rPr lang="es-AR" dirty="0"/>
              <a:t>Esto se debe a que una instalación de fabricación tiene como objetivo la entrega puntual de productos a los clientes, mientras que los clientes acuden a una instalación de servicios para recibirlos.</a:t>
            </a:r>
          </a:p>
        </p:txBody>
      </p:sp>
      <p:sp>
        <p:nvSpPr>
          <p:cNvPr id="24" name="CuadroTexto 23">
            <a:extLst>
              <a:ext uri="{FF2B5EF4-FFF2-40B4-BE49-F238E27FC236}">
                <a16:creationId xmlns:a16="http://schemas.microsoft.com/office/drawing/2014/main" id="{11763BCB-3B83-47BF-BAD9-5EB675BC89E8}"/>
              </a:ext>
            </a:extLst>
          </p:cNvPr>
          <p:cNvSpPr txBox="1"/>
          <p:nvPr/>
        </p:nvSpPr>
        <p:spPr>
          <a:xfrm>
            <a:off x="0" y="2851806"/>
            <a:ext cx="12191998" cy="923330"/>
          </a:xfrm>
          <a:prstGeom prst="rect">
            <a:avLst/>
          </a:prstGeom>
          <a:noFill/>
        </p:spPr>
        <p:txBody>
          <a:bodyPr wrap="square">
            <a:spAutoFit/>
          </a:bodyPr>
          <a:lstStyle/>
          <a:p>
            <a:pPr algn="just"/>
            <a:r>
              <a:rPr lang="es-AR" dirty="0"/>
              <a:t>Por lo tanto, los clientes suelen preferir una instalación de servicios que esté cerca de ellos, especialmente cuando el proceso de prestación de servicios requiere un contacto considerable con el cliente. Por ejemplo, si tiene hambre, preferirá ir a un restaurante cercano a usted.</a:t>
            </a:r>
          </a:p>
        </p:txBody>
      </p:sp>
      <p:sp>
        <p:nvSpPr>
          <p:cNvPr id="25" name="CuadroTexto 24">
            <a:extLst>
              <a:ext uri="{FF2B5EF4-FFF2-40B4-BE49-F238E27FC236}">
                <a16:creationId xmlns:a16="http://schemas.microsoft.com/office/drawing/2014/main" id="{AB87E73F-82B4-4541-BF94-85F63DD77467}"/>
              </a:ext>
            </a:extLst>
          </p:cNvPr>
          <p:cNvSpPr txBox="1"/>
          <p:nvPr/>
        </p:nvSpPr>
        <p:spPr>
          <a:xfrm>
            <a:off x="0" y="3775362"/>
            <a:ext cx="12192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400" dirty="0"/>
              <a:t>Los diseños de las instalaciones de servicio suelen clasificarse en tres categorías, que son:</a:t>
            </a:r>
            <a:endParaRPr lang="es-AR" sz="2400" dirty="0"/>
          </a:p>
        </p:txBody>
      </p:sp>
      <p:sp>
        <p:nvSpPr>
          <p:cNvPr id="26" name="CuadroTexto 25">
            <a:extLst>
              <a:ext uri="{FF2B5EF4-FFF2-40B4-BE49-F238E27FC236}">
                <a16:creationId xmlns:a16="http://schemas.microsoft.com/office/drawing/2014/main" id="{F257EB54-D72A-4C2D-9397-C4E698EE8F1F}"/>
              </a:ext>
            </a:extLst>
          </p:cNvPr>
          <p:cNvSpPr txBox="1"/>
          <p:nvPr/>
        </p:nvSpPr>
        <p:spPr>
          <a:xfrm>
            <a:off x="0" y="4375526"/>
            <a:ext cx="12192000" cy="369332"/>
          </a:xfrm>
          <a:prstGeom prst="rect">
            <a:avLst/>
          </a:prstGeom>
          <a:noFill/>
        </p:spPr>
        <p:txBody>
          <a:bodyPr wrap="square">
            <a:spAutoFit/>
          </a:bodyPr>
          <a:lstStyle/>
          <a:p>
            <a:r>
              <a:rPr lang="es-AR" b="1" dirty="0"/>
              <a:t>Disposición del producto:</a:t>
            </a:r>
            <a:r>
              <a:rPr lang="es-AR" dirty="0"/>
              <a:t> Este tipo de disposición se utiliza sólo en los casos en que los servicios se organizan en una secuencia.</a:t>
            </a:r>
          </a:p>
        </p:txBody>
      </p:sp>
      <p:sp>
        <p:nvSpPr>
          <p:cNvPr id="27" name="CuadroTexto 26">
            <a:extLst>
              <a:ext uri="{FF2B5EF4-FFF2-40B4-BE49-F238E27FC236}">
                <a16:creationId xmlns:a16="http://schemas.microsoft.com/office/drawing/2014/main" id="{EE39CBC3-5025-4D2C-A29C-7B295DDA6207}"/>
              </a:ext>
            </a:extLst>
          </p:cNvPr>
          <p:cNvSpPr txBox="1"/>
          <p:nvPr/>
        </p:nvSpPr>
        <p:spPr>
          <a:xfrm>
            <a:off x="0" y="4883357"/>
            <a:ext cx="12191998" cy="646331"/>
          </a:xfrm>
          <a:prstGeom prst="rect">
            <a:avLst/>
          </a:prstGeom>
          <a:noFill/>
        </p:spPr>
        <p:txBody>
          <a:bodyPr wrap="square">
            <a:spAutoFit/>
          </a:bodyPr>
          <a:lstStyle/>
          <a:p>
            <a:r>
              <a:rPr lang="es-AR" b="1" dirty="0"/>
              <a:t>Disposición de los procesos: </a:t>
            </a:r>
            <a:r>
              <a:rPr lang="es-AR" dirty="0"/>
              <a:t>Estas distribuciones son muy comunes en las instalaciones de servicios, ya que responden con éxito a las diversas necesidades de procesamiento de los clientes.</a:t>
            </a:r>
          </a:p>
        </p:txBody>
      </p:sp>
      <p:sp>
        <p:nvSpPr>
          <p:cNvPr id="28" name="CuadroTexto 27">
            <a:extLst>
              <a:ext uri="{FF2B5EF4-FFF2-40B4-BE49-F238E27FC236}">
                <a16:creationId xmlns:a16="http://schemas.microsoft.com/office/drawing/2014/main" id="{EF3AA17D-1B6F-47AF-AED3-E4AC1078B25D}"/>
              </a:ext>
            </a:extLst>
          </p:cNvPr>
          <p:cNvSpPr txBox="1"/>
          <p:nvPr/>
        </p:nvSpPr>
        <p:spPr>
          <a:xfrm>
            <a:off x="0" y="5651755"/>
            <a:ext cx="12191998" cy="923330"/>
          </a:xfrm>
          <a:prstGeom prst="rect">
            <a:avLst/>
          </a:prstGeom>
          <a:noFill/>
        </p:spPr>
        <p:txBody>
          <a:bodyPr wrap="square">
            <a:spAutoFit/>
          </a:bodyPr>
          <a:lstStyle/>
          <a:p>
            <a:r>
              <a:rPr lang="es-AR" b="1" dirty="0"/>
              <a:t>Disposición de posición fija: </a:t>
            </a:r>
            <a:r>
              <a:rPr lang="es-AR" dirty="0"/>
              <a:t>En este tipo de disposición de servicios, los materiales, la mano de obra y el equipo se llevan al lugar del cliente. Esta disposición se utiliza en servicios como la reparación de electrodomésticos, la jardinería, la remodelación del hogar, etc.</a:t>
            </a:r>
          </a:p>
        </p:txBody>
      </p:sp>
    </p:spTree>
    <p:extLst>
      <p:ext uri="{BB962C8B-B14F-4D97-AF65-F5344CB8AC3E}">
        <p14:creationId xmlns:p14="http://schemas.microsoft.com/office/powerpoint/2010/main" val="161198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0-#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0-#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0-#ppt_w/2"/>
                                          </p:val>
                                        </p:tav>
                                        <p:tav tm="100000">
                                          <p:val>
                                            <p:strVal val="#ppt_x"/>
                                          </p:val>
                                        </p:tav>
                                      </p:tavLst>
                                    </p:anim>
                                    <p:anim calcmode="lin" valueType="num">
                                      <p:cBhvr additive="base">
                                        <p:cTn id="5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2" grpId="0"/>
      <p:bldP spid="23" grpId="0"/>
      <p:bldP spid="24" grpId="0"/>
      <p:bldP spid="25" grpId="0" animBg="1"/>
      <p:bldP spid="26" grpId="0"/>
      <p:bldP spid="27"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6059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just">
              <a:lnSpc>
                <a:spcPct val="150000"/>
              </a:lnSpc>
              <a:spcAft>
                <a:spcPts val="1000"/>
              </a:spcAft>
            </a:pP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Concepto de disposición de las instalaciones</a:t>
            </a:r>
            <a:endParaRPr lang="es-A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E96BA44C-8543-44EB-8391-41C11DFDEB26}"/>
              </a:ext>
            </a:extLst>
          </p:cNvPr>
          <p:cNvSpPr txBox="1"/>
          <p:nvPr/>
        </p:nvSpPr>
        <p:spPr>
          <a:xfrm>
            <a:off x="0" y="1296839"/>
            <a:ext cx="12192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400" dirty="0"/>
              <a:t>trazado de las instalaciones de servicio</a:t>
            </a:r>
            <a:endParaRPr lang="es-AR" sz="2400" dirty="0"/>
          </a:p>
        </p:txBody>
      </p:sp>
      <p:sp>
        <p:nvSpPr>
          <p:cNvPr id="15" name="CuadroTexto 14">
            <a:extLst>
              <a:ext uri="{FF2B5EF4-FFF2-40B4-BE49-F238E27FC236}">
                <a16:creationId xmlns:a16="http://schemas.microsoft.com/office/drawing/2014/main" id="{E24285F2-3821-487B-8DB3-3C540BB60C57}"/>
              </a:ext>
            </a:extLst>
          </p:cNvPr>
          <p:cNvSpPr txBox="1"/>
          <p:nvPr/>
        </p:nvSpPr>
        <p:spPr>
          <a:xfrm>
            <a:off x="0" y="1836143"/>
            <a:ext cx="12192000" cy="1477328"/>
          </a:xfrm>
          <a:prstGeom prst="rect">
            <a:avLst/>
          </a:prstGeom>
          <a:noFill/>
        </p:spPr>
        <p:txBody>
          <a:bodyPr wrap="square">
            <a:spAutoFit/>
          </a:bodyPr>
          <a:lstStyle/>
          <a:p>
            <a:pPr algn="just"/>
            <a:r>
              <a:rPr lang="es-ES" b="1" dirty="0"/>
              <a:t>Disposición de almacenes y depósitos: </a:t>
            </a:r>
            <a:r>
              <a:rPr lang="es-ES" dirty="0"/>
              <a:t>Las disposiciones de los almacenes y las instalaciones de almacenamiento se diseñan teniendo en cuenta la frecuencia de los pedidos. Los artículos que se piden con frecuencia se colocan cerca de la entrada de las instalaciones. Sin embargo, los artículos que no se piden con frecuencia se colocan en la parte trasera de la instalación. Además, la correlación entre dos mercancías también es importante a la hora de diseñar la disposición de un almacén y una instalación de almacenamiento.</a:t>
            </a:r>
            <a:endParaRPr lang="es-AR" dirty="0"/>
          </a:p>
        </p:txBody>
      </p:sp>
      <p:sp>
        <p:nvSpPr>
          <p:cNvPr id="17" name="CuadroTexto 16">
            <a:extLst>
              <a:ext uri="{FF2B5EF4-FFF2-40B4-BE49-F238E27FC236}">
                <a16:creationId xmlns:a16="http://schemas.microsoft.com/office/drawing/2014/main" id="{2F99594F-A6B2-4ADC-8B11-EF87AA4CC4B7}"/>
              </a:ext>
            </a:extLst>
          </p:cNvPr>
          <p:cNvSpPr txBox="1"/>
          <p:nvPr/>
        </p:nvSpPr>
        <p:spPr>
          <a:xfrm>
            <a:off x="0" y="3429000"/>
            <a:ext cx="12192000" cy="2585323"/>
          </a:xfrm>
          <a:prstGeom prst="rect">
            <a:avLst/>
          </a:prstGeom>
          <a:noFill/>
        </p:spPr>
        <p:txBody>
          <a:bodyPr wrap="square">
            <a:spAutoFit/>
          </a:bodyPr>
          <a:lstStyle/>
          <a:p>
            <a:pPr algn="just"/>
            <a:r>
              <a:rPr lang="es-AR" b="1" dirty="0"/>
              <a:t>Disposición de los comercios:</a:t>
            </a:r>
            <a:r>
              <a:rPr lang="es-AR" dirty="0"/>
              <a:t> La disposición de una tienda de venta al por menor se refiere a la disposición sistemática de los grupos de mercancías dentro de una tienda. Un diseño de tienda bien planificado proporciona una descripción del tamaño y la ubicación de cada departamento de la tienda, la ubicación de los accesorios y los patrones de tráfico. También ayuda a los consumidores a encontrar los productos de su elección en poco tiempo. Las diferentes disposiciones de los comercios minoristas son:</a:t>
            </a:r>
          </a:p>
          <a:p>
            <a:pPr algn="just"/>
            <a:r>
              <a:rPr lang="es-AR" dirty="0"/>
              <a:t>➢ Disposición en cuadrícula</a:t>
            </a:r>
          </a:p>
          <a:p>
            <a:pPr algn="just"/>
            <a:r>
              <a:rPr lang="es-AR" dirty="0"/>
              <a:t>➢ Disposición de forma libre</a:t>
            </a:r>
          </a:p>
          <a:p>
            <a:pPr algn="just"/>
            <a:r>
              <a:rPr lang="es-AR" dirty="0"/>
              <a:t>➢ Disposición en bucle</a:t>
            </a:r>
          </a:p>
          <a:p>
            <a:pPr algn="just"/>
            <a:r>
              <a:rPr lang="es-AR" dirty="0"/>
              <a:t>➢ Disposición de la columna vertebral</a:t>
            </a:r>
          </a:p>
        </p:txBody>
      </p:sp>
    </p:spTree>
    <p:extLst>
      <p:ext uri="{BB962C8B-B14F-4D97-AF65-F5344CB8AC3E}">
        <p14:creationId xmlns:p14="http://schemas.microsoft.com/office/powerpoint/2010/main" val="155386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5"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2" name="CuadroTexto 1">
            <a:extLst>
              <a:ext uri="{FF2B5EF4-FFF2-40B4-BE49-F238E27FC236}">
                <a16:creationId xmlns:a16="http://schemas.microsoft.com/office/drawing/2014/main" id="{3B19E901-7474-4F8D-A3BF-1748C6445483}"/>
              </a:ext>
            </a:extLst>
          </p:cNvPr>
          <p:cNvSpPr txBox="1"/>
          <p:nvPr/>
        </p:nvSpPr>
        <p:spPr>
          <a:xfrm>
            <a:off x="2866954" y="1543050"/>
            <a:ext cx="5649303" cy="3785652"/>
          </a:xfrm>
          <a:prstGeom prst="rect">
            <a:avLst/>
          </a:prstGeom>
          <a:noFill/>
          <a:effectLst>
            <a:outerShdw blurRad="304800" dist="152400" dir="2700000" algn="tl" rotWithShape="0">
              <a:schemeClr val="tx1">
                <a:alpha val="61000"/>
              </a:schemeClr>
            </a:outerShdw>
          </a:effectLst>
        </p:spPr>
        <p:txBody>
          <a:bodyPr wrap="none" rtlCol="0">
            <a:spAutoFit/>
          </a:bodyPr>
          <a:lstStyle/>
          <a:p>
            <a:pPr algn="ctr"/>
            <a:r>
              <a:rPr lang="es-AR" sz="12000" b="1" dirty="0">
                <a:solidFill>
                  <a:schemeClr val="bg1"/>
                </a:solidFill>
                <a:effectLst>
                  <a:outerShdw blurRad="25400" dist="50800" dir="5400000" sx="103000" sy="103000" algn="ctr" rotWithShape="0">
                    <a:schemeClr val="tx1"/>
                  </a:outerShdw>
                </a:effectLst>
                <a:latin typeface="Comic Sans MS" panose="030F0702030302020204" pitchFamily="66" charset="0"/>
              </a:rPr>
              <a:t>Fin</a:t>
            </a:r>
          </a:p>
          <a:p>
            <a:pPr algn="ctr"/>
            <a:r>
              <a:rPr lang="es-AR" sz="12000" b="1" dirty="0">
                <a:solidFill>
                  <a:schemeClr val="bg1"/>
                </a:solidFill>
                <a:effectLst>
                  <a:outerShdw blurRad="25400" dist="50800" dir="5400000" sx="103000" sy="103000" algn="ctr" rotWithShape="0">
                    <a:schemeClr val="tx1"/>
                  </a:outerShdw>
                </a:effectLst>
                <a:latin typeface="Comic Sans MS" panose="030F0702030302020204" pitchFamily="66" charset="0"/>
              </a:rPr>
              <a:t>Gracias</a:t>
            </a:r>
          </a:p>
        </p:txBody>
      </p:sp>
    </p:spTree>
    <p:extLst>
      <p:ext uri="{BB962C8B-B14F-4D97-AF65-F5344CB8AC3E}">
        <p14:creationId xmlns:p14="http://schemas.microsoft.com/office/powerpoint/2010/main" val="311382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2" name="Rectángulo 1">
            <a:extLst>
              <a:ext uri="{FF2B5EF4-FFF2-40B4-BE49-F238E27FC236}">
                <a16:creationId xmlns:a16="http://schemas.microsoft.com/office/drawing/2014/main" id="{90D6921A-FCF5-44DC-BCE1-F51156550449}"/>
              </a:ext>
            </a:extLst>
          </p:cNvPr>
          <p:cNvSpPr/>
          <p:nvPr/>
        </p:nvSpPr>
        <p:spPr>
          <a:xfrm>
            <a:off x="0" y="633108"/>
            <a:ext cx="12192000" cy="4579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AR" b="1" dirty="0">
                <a:latin typeface="Times New Roman" panose="02020603050405020304" pitchFamily="18" charset="0"/>
                <a:cs typeface="Times New Roman" panose="02020603050405020304" pitchFamily="18" charset="0"/>
              </a:rPr>
              <a:t>REVISANDO CONCEPTOS: ¿QUÉ ES </a:t>
            </a:r>
            <a:r>
              <a:rPr lang="es-A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MANTENIMIENTO</a:t>
            </a:r>
            <a:r>
              <a:rPr lang="es-AR" b="1" dirty="0">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7" name="Rectángulo 6">
                <a:extLst>
                  <a:ext uri="{FF2B5EF4-FFF2-40B4-BE49-F238E27FC236}">
                    <a16:creationId xmlns:a16="http://schemas.microsoft.com/office/drawing/2014/main" id="{6383DAC8-8865-408D-93B1-F3380E7E9425}"/>
                  </a:ext>
                </a:extLst>
              </p:cNvPr>
              <p:cNvSpPr/>
              <p:nvPr/>
            </p:nvSpPr>
            <p:spPr>
              <a:xfrm>
                <a:off x="0" y="1188577"/>
                <a:ext cx="12192000" cy="9680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es-AR" sz="2000" i="1" dirty="0">
                    <a:latin typeface="Comic Sans MS" panose="030F0702030302020204" pitchFamily="66" charset="0"/>
                    <a:cs typeface="Times New Roman" panose="02020603050405020304" pitchFamily="18" charset="0"/>
                  </a:rPr>
                  <a:t>A partir de la </a:t>
                </a:r>
                <a14:m>
                  <m:oMath xmlns:m="http://schemas.openxmlformats.org/officeDocument/2006/math">
                    <m:sSup>
                      <m:sSupPr>
                        <m:ctrlPr>
                          <a:rPr lang="es-AR" sz="2000" b="1" i="1" smtClean="0">
                            <a:latin typeface="Cambria Math" panose="02040503050406030204" pitchFamily="18" charset="0"/>
                            <a:cs typeface="Times New Roman" panose="02020603050405020304" pitchFamily="18" charset="0"/>
                          </a:rPr>
                        </m:ctrlPr>
                      </m:sSupPr>
                      <m:e>
                        <m:r>
                          <a:rPr lang="es-AR" sz="2000" b="1" i="1" smtClean="0">
                            <a:latin typeface="Cambria Math" panose="02040503050406030204" pitchFamily="18" charset="0"/>
                            <a:cs typeface="Times New Roman" panose="02020603050405020304" pitchFamily="18" charset="0"/>
                          </a:rPr>
                          <m:t>𝟐</m:t>
                        </m:r>
                      </m:e>
                      <m:sup>
                        <m:r>
                          <a:rPr lang="es-AR" sz="2000" b="1" i="1" smtClean="0">
                            <a:latin typeface="Cambria Math" panose="02040503050406030204" pitchFamily="18" charset="0"/>
                            <a:cs typeface="Times New Roman" panose="02020603050405020304" pitchFamily="18" charset="0"/>
                          </a:rPr>
                          <m:t>𝒅𝒂</m:t>
                        </m:r>
                      </m:sup>
                    </m:sSup>
                  </m:oMath>
                </a14:m>
                <a:r>
                  <a:rPr lang="es-AR" sz="2000" i="1" dirty="0">
                    <a:latin typeface="Comic Sans MS" panose="030F0702030302020204" pitchFamily="66" charset="0"/>
                    <a:cs typeface="Times New Roman" panose="02020603050405020304" pitchFamily="18" charset="0"/>
                  </a:rPr>
                  <a:t> guerra mundial, aparece el concepto de fiabilidad, el área de mantenimiento no solo busca arreglar problemas, sino de prevenirlos, actuar ante que se produzcan.</a:t>
                </a:r>
              </a:p>
            </p:txBody>
          </p:sp>
        </mc:Choice>
        <mc:Fallback>
          <p:sp>
            <p:nvSpPr>
              <p:cNvPr id="7" name="Rectángulo 6">
                <a:extLst>
                  <a:ext uri="{FF2B5EF4-FFF2-40B4-BE49-F238E27FC236}">
                    <a16:creationId xmlns:a16="http://schemas.microsoft.com/office/drawing/2014/main" id="{6383DAC8-8865-408D-93B1-F3380E7E9425}"/>
                  </a:ext>
                </a:extLst>
              </p:cNvPr>
              <p:cNvSpPr>
                <a:spLocks noRot="1" noChangeAspect="1" noMove="1" noResize="1" noEditPoints="1" noAdjustHandles="1" noChangeArrowheads="1" noChangeShapeType="1" noTextEdit="1"/>
              </p:cNvSpPr>
              <p:nvPr/>
            </p:nvSpPr>
            <p:spPr>
              <a:xfrm>
                <a:off x="0" y="1188577"/>
                <a:ext cx="12192000" cy="968027"/>
              </a:xfrm>
              <a:prstGeom prst="rect">
                <a:avLst/>
              </a:prstGeom>
              <a:blipFill>
                <a:blip r:embed="rId3"/>
                <a:stretch>
                  <a:fillRect l="-500" r="-550" b="-10625"/>
                </a:stretch>
              </a:blipFill>
            </p:spPr>
            <p:txBody>
              <a:bodyPr/>
              <a:lstStyle/>
              <a:p>
                <a:r>
                  <a:rPr lang="es-AR">
                    <a:noFill/>
                  </a:rPr>
                  <a:t> </a:t>
                </a:r>
              </a:p>
            </p:txBody>
          </p:sp>
        </mc:Fallback>
      </mc:AlternateContent>
      <p:sp>
        <p:nvSpPr>
          <p:cNvPr id="8" name="Rectángulo 7">
            <a:extLst>
              <a:ext uri="{FF2B5EF4-FFF2-40B4-BE49-F238E27FC236}">
                <a16:creationId xmlns:a16="http://schemas.microsoft.com/office/drawing/2014/main" id="{21A8E167-D986-4E71-A9ED-0AC539CCD585}"/>
              </a:ext>
            </a:extLst>
          </p:cNvPr>
          <p:cNvSpPr/>
          <p:nvPr/>
        </p:nvSpPr>
        <p:spPr>
          <a:xfrm>
            <a:off x="0" y="2254082"/>
            <a:ext cx="12192000" cy="96802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lang="es-AR" sz="2000" b="1" i="1" dirty="0">
                <a:latin typeface="Comic Sans MS" panose="030F0702030302020204" pitchFamily="66" charset="0"/>
                <a:cs typeface="Times New Roman" panose="02020603050405020304" pitchFamily="18" charset="0"/>
              </a:rPr>
              <a:t>Es necesario sumar al área, personal especializado en estudiar los posibles problemas que pueden surgir, y cuales son las tareas a realizar antes que aparezcan.</a:t>
            </a:r>
          </a:p>
        </p:txBody>
      </p:sp>
      <p:sp>
        <p:nvSpPr>
          <p:cNvPr id="9" name="Rectángulo 8">
            <a:extLst>
              <a:ext uri="{FF2B5EF4-FFF2-40B4-BE49-F238E27FC236}">
                <a16:creationId xmlns:a16="http://schemas.microsoft.com/office/drawing/2014/main" id="{DC1970AA-298D-4A3C-8148-3E3E2AC7E1D0}"/>
              </a:ext>
            </a:extLst>
          </p:cNvPr>
          <p:cNvSpPr/>
          <p:nvPr/>
        </p:nvSpPr>
        <p:spPr>
          <a:xfrm>
            <a:off x="0" y="3319587"/>
            <a:ext cx="12192000" cy="96802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es-AR" sz="2000" i="1" dirty="0">
                <a:latin typeface="Comic Sans MS" panose="030F0702030302020204" pitchFamily="66" charset="0"/>
                <a:cs typeface="Times New Roman" panose="02020603050405020304" pitchFamily="18" charset="0"/>
              </a:rPr>
              <a:t>Personal indirecto, aumento de costos pero, se busca aumentar y fiabilizar la producción, evitar las perdidas y paradas no programadas por averías, y los costos que esto trae aparejado.</a:t>
            </a:r>
          </a:p>
        </p:txBody>
      </p:sp>
      <p:sp>
        <p:nvSpPr>
          <p:cNvPr id="10" name="Rectángulo 9">
            <a:extLst>
              <a:ext uri="{FF2B5EF4-FFF2-40B4-BE49-F238E27FC236}">
                <a16:creationId xmlns:a16="http://schemas.microsoft.com/office/drawing/2014/main" id="{432DD1BC-5AF6-414B-8D72-00BFB09CD4B6}"/>
              </a:ext>
            </a:extLst>
          </p:cNvPr>
          <p:cNvSpPr/>
          <p:nvPr/>
        </p:nvSpPr>
        <p:spPr>
          <a:xfrm>
            <a:off x="0" y="4385092"/>
            <a:ext cx="12192000" cy="96802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lang="es-AR" sz="2000" b="1" i="1" dirty="0">
                <a:latin typeface="Comic Sans MS" panose="030F0702030302020204" pitchFamily="66" charset="0"/>
                <a:cs typeface="Times New Roman" panose="02020603050405020304" pitchFamily="18" charset="0"/>
              </a:rPr>
              <a:t>Se estudian los equipos y los problemas para evitar la avería actuando antes de tiempo, se trabaja sobre los factores que provocan el inicio de las fallas. </a:t>
            </a:r>
          </a:p>
        </p:txBody>
      </p:sp>
      <p:pic>
        <p:nvPicPr>
          <p:cNvPr id="2050" name="Picture 2" descr="Dedo Arriba Imágenes Y Fotos - 123RF">
            <a:extLst>
              <a:ext uri="{FF2B5EF4-FFF2-40B4-BE49-F238E27FC236}">
                <a16:creationId xmlns:a16="http://schemas.microsoft.com/office/drawing/2014/main" id="{79022E33-D935-46A5-9DD1-D0988FF39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1" y="5631647"/>
            <a:ext cx="714375" cy="7143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BFE6E3AF-B440-45FE-80C9-19A68F4CDA7E}"/>
              </a:ext>
            </a:extLst>
          </p:cNvPr>
          <p:cNvSpPr/>
          <p:nvPr/>
        </p:nvSpPr>
        <p:spPr>
          <a:xfrm>
            <a:off x="2752724" y="5377995"/>
            <a:ext cx="8963025" cy="9680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s-AR" sz="2800" i="1" dirty="0">
                <a:latin typeface="Comic Sans MS" panose="030F0702030302020204" pitchFamily="66" charset="0"/>
                <a:cs typeface="Times New Roman" panose="02020603050405020304" pitchFamily="18" charset="0"/>
              </a:rPr>
              <a:t>Mantenimiento Predictivo, Preventivo, Proactivo</a:t>
            </a:r>
          </a:p>
        </p:txBody>
      </p:sp>
      <p:pic>
        <p:nvPicPr>
          <p:cNvPr id="12" name="Picture 2" descr="Dedo Arriba Imágenes Y Fotos - 123RF">
            <a:extLst>
              <a:ext uri="{FF2B5EF4-FFF2-40B4-BE49-F238E27FC236}">
                <a16:creationId xmlns:a16="http://schemas.microsoft.com/office/drawing/2014/main" id="{65D4813A-AAD4-49DC-84BE-74C1C7FAD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26" y="5631647"/>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edo Arriba Imágenes Y Fotos - 123RF">
            <a:extLst>
              <a:ext uri="{FF2B5EF4-FFF2-40B4-BE49-F238E27FC236}">
                <a16:creationId xmlns:a16="http://schemas.microsoft.com/office/drawing/2014/main" id="{17397640-5F41-4F13-8ECC-F7740ABFB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7" y="5631647"/>
            <a:ext cx="7143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4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p:cTn id="38" dur="500" fill="hold"/>
                                        <p:tgtEl>
                                          <p:spTgt spid="2050"/>
                                        </p:tgtEl>
                                        <p:attrNameLst>
                                          <p:attrName>ppt_w</p:attrName>
                                        </p:attrNameLst>
                                      </p:cBhvr>
                                      <p:tavLst>
                                        <p:tav tm="0">
                                          <p:val>
                                            <p:fltVal val="0"/>
                                          </p:val>
                                        </p:tav>
                                        <p:tav tm="100000">
                                          <p:val>
                                            <p:strVal val="#ppt_w"/>
                                          </p:val>
                                        </p:tav>
                                      </p:tavLst>
                                    </p:anim>
                                    <p:anim calcmode="lin" valueType="num">
                                      <p:cBhvr>
                                        <p:cTn id="39" dur="500" fill="hold"/>
                                        <p:tgtEl>
                                          <p:spTgt spid="2050"/>
                                        </p:tgtEl>
                                        <p:attrNameLst>
                                          <p:attrName>ppt_h</p:attrName>
                                        </p:attrNameLst>
                                      </p:cBhvr>
                                      <p:tavLst>
                                        <p:tav tm="0">
                                          <p:val>
                                            <p:fltVal val="0"/>
                                          </p:val>
                                        </p:tav>
                                        <p:tav tm="100000">
                                          <p:val>
                                            <p:strVal val="#ppt_h"/>
                                          </p:val>
                                        </p:tav>
                                      </p:tavLst>
                                    </p:anim>
                                    <p:animEffect transition="in" filter="fade">
                                      <p:cBhvr>
                                        <p:cTn id="40" dur="500"/>
                                        <p:tgtEl>
                                          <p:spTgt spid="2050"/>
                                        </p:tgtEl>
                                      </p:cBhvr>
                                    </p:animEffect>
                                  </p:childTnLst>
                                </p:cTn>
                              </p:par>
                              <p:par>
                                <p:cTn id="41" presetID="53"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2" name="Rectángulo 1">
            <a:extLst>
              <a:ext uri="{FF2B5EF4-FFF2-40B4-BE49-F238E27FC236}">
                <a16:creationId xmlns:a16="http://schemas.microsoft.com/office/drawing/2014/main" id="{90D6921A-FCF5-44DC-BCE1-F51156550449}"/>
              </a:ext>
            </a:extLst>
          </p:cNvPr>
          <p:cNvSpPr/>
          <p:nvPr/>
        </p:nvSpPr>
        <p:spPr>
          <a:xfrm>
            <a:off x="0" y="638642"/>
            <a:ext cx="12192000" cy="9680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2000" b="1" dirty="0">
                <a:latin typeface="Times New Roman" panose="02020603050405020304" pitchFamily="18" charset="0"/>
                <a:cs typeface="Times New Roman" panose="02020603050405020304" pitchFamily="18" charset="0"/>
              </a:rPr>
              <a:t>GESTIÓN DEL MANTENIMIENTO ASISTIDO POR COMPUTADORA</a:t>
            </a:r>
          </a:p>
          <a:p>
            <a:pPr algn="ctr"/>
            <a:r>
              <a:rPr lang="es-AR" sz="2000" b="1" dirty="0">
                <a:latin typeface="Times New Roman" panose="02020603050405020304" pitchFamily="18" charset="0"/>
                <a:cs typeface="Times New Roman" panose="02020603050405020304" pitchFamily="18" charset="0"/>
              </a:rPr>
              <a:t>MANTENIMIENTO BASADO EN LA FIABILIDAD </a:t>
            </a:r>
            <a:r>
              <a:rPr lang="es-AR" sz="2800" b="1" dirty="0">
                <a:latin typeface="Times New Roman" panose="02020603050405020304" pitchFamily="18" charset="0"/>
                <a:cs typeface="Times New Roman" panose="02020603050405020304" pitchFamily="18" charset="0"/>
              </a:rPr>
              <a:t>(</a:t>
            </a:r>
            <a:r>
              <a:rPr lang="es-AR" sz="2800" b="1" dirty="0" err="1">
                <a:solidFill>
                  <a:srgbClr val="C00000"/>
                </a:solidFill>
                <a:latin typeface="Times New Roman" panose="02020603050405020304" pitchFamily="18" charset="0"/>
                <a:cs typeface="Times New Roman" panose="02020603050405020304" pitchFamily="18" charset="0"/>
              </a:rPr>
              <a:t>RCM</a:t>
            </a:r>
            <a:r>
              <a:rPr lang="es-AR" sz="2800" b="1" dirty="0">
                <a:latin typeface="Times New Roman" panose="02020603050405020304" pitchFamily="18" charset="0"/>
                <a:cs typeface="Times New Roman" panose="02020603050405020304" pitchFamily="18" charset="0"/>
              </a:rPr>
              <a:t>)</a:t>
            </a:r>
          </a:p>
        </p:txBody>
      </p:sp>
      <p:sp>
        <p:nvSpPr>
          <p:cNvPr id="7" name="Rectángulo 6">
            <a:extLst>
              <a:ext uri="{FF2B5EF4-FFF2-40B4-BE49-F238E27FC236}">
                <a16:creationId xmlns:a16="http://schemas.microsoft.com/office/drawing/2014/main" id="{6383DAC8-8865-408D-93B1-F3380E7E9425}"/>
              </a:ext>
            </a:extLst>
          </p:cNvPr>
          <p:cNvSpPr/>
          <p:nvPr/>
        </p:nvSpPr>
        <p:spPr>
          <a:xfrm>
            <a:off x="0" y="1792488"/>
            <a:ext cx="12192000" cy="9680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es-AR" sz="2000" i="1" dirty="0">
                <a:latin typeface="Comic Sans MS" panose="030F0702030302020204" pitchFamily="66" charset="0"/>
                <a:cs typeface="Times New Roman" panose="02020603050405020304" pitchFamily="18" charset="0"/>
              </a:rPr>
              <a:t>Ya en los 80´ vuelve la idea de que puede ser rentable retomar la idea del mantenimiento que se tenia en su nacimiento. Método en el que el operario hacia él mismo las reparaciones de los equipos.</a:t>
            </a:r>
          </a:p>
        </p:txBody>
      </p:sp>
      <p:sp>
        <p:nvSpPr>
          <p:cNvPr id="8" name="Rectángulo 7">
            <a:extLst>
              <a:ext uri="{FF2B5EF4-FFF2-40B4-BE49-F238E27FC236}">
                <a16:creationId xmlns:a16="http://schemas.microsoft.com/office/drawing/2014/main" id="{21A8E167-D986-4E71-A9ED-0AC539CCD585}"/>
              </a:ext>
            </a:extLst>
          </p:cNvPr>
          <p:cNvSpPr/>
          <p:nvPr/>
        </p:nvSpPr>
        <p:spPr>
          <a:xfrm>
            <a:off x="0" y="2857993"/>
            <a:ext cx="12192000" cy="96802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lang="es-AR" sz="2000" b="1" i="1" dirty="0">
                <a:latin typeface="Comic Sans MS" panose="030F0702030302020204" pitchFamily="66" charset="0"/>
                <a:cs typeface="Times New Roman" panose="02020603050405020304" pitchFamily="18" charset="0"/>
              </a:rPr>
              <a:t>Se desarrolla el Mantenimiento Productivo Total, </a:t>
            </a:r>
            <a:r>
              <a:rPr lang="es-AR" sz="2800" b="1" i="1" dirty="0">
                <a:latin typeface="Comic Sans MS" panose="030F0702030302020204" pitchFamily="66" charset="0"/>
                <a:cs typeface="Times New Roman" panose="02020603050405020304" pitchFamily="18" charset="0"/>
              </a:rPr>
              <a:t>(</a:t>
            </a:r>
            <a:r>
              <a:rPr lang="es-AR" sz="2800" b="1" dirty="0" err="1">
                <a:solidFill>
                  <a:srgbClr val="C00000"/>
                </a:solidFill>
                <a:latin typeface="Times New Roman" panose="02020603050405020304" pitchFamily="18" charset="0"/>
                <a:cs typeface="Times New Roman" panose="02020603050405020304" pitchFamily="18" charset="0"/>
              </a:rPr>
              <a:t>TPM</a:t>
            </a:r>
            <a:r>
              <a:rPr lang="es-AR" sz="2800" b="1" i="1" dirty="0">
                <a:latin typeface="Comic Sans MS" panose="030F0702030302020204" pitchFamily="66" charset="0"/>
                <a:cs typeface="Times New Roman" panose="02020603050405020304" pitchFamily="18" charset="0"/>
              </a:rPr>
              <a:t>)</a:t>
            </a:r>
            <a:r>
              <a:rPr lang="es-AR" sz="2000" b="1" i="1" dirty="0">
                <a:latin typeface="Comic Sans MS" panose="030F0702030302020204" pitchFamily="66" charset="0"/>
                <a:cs typeface="Times New Roman" panose="02020603050405020304" pitchFamily="18" charset="0"/>
              </a:rPr>
              <a:t>, donde algunas tareas del mantenimiento son ahora realizadas por los operarios de producción.</a:t>
            </a:r>
          </a:p>
        </p:txBody>
      </p:sp>
      <p:sp>
        <p:nvSpPr>
          <p:cNvPr id="9" name="Rectángulo 8">
            <a:extLst>
              <a:ext uri="{FF2B5EF4-FFF2-40B4-BE49-F238E27FC236}">
                <a16:creationId xmlns:a16="http://schemas.microsoft.com/office/drawing/2014/main" id="{DC1970AA-298D-4A3C-8148-3E3E2AC7E1D0}"/>
              </a:ext>
            </a:extLst>
          </p:cNvPr>
          <p:cNvSpPr/>
          <p:nvPr/>
        </p:nvSpPr>
        <p:spPr>
          <a:xfrm>
            <a:off x="0" y="3923498"/>
            <a:ext cx="12192000" cy="96802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es-AR" sz="2000" i="1" dirty="0">
                <a:latin typeface="Comic Sans MS" panose="030F0702030302020204" pitchFamily="66" charset="0"/>
                <a:cs typeface="Times New Roman" panose="02020603050405020304" pitchFamily="18" charset="0"/>
              </a:rPr>
              <a:t>Tareas transferidas en el </a:t>
            </a:r>
            <a:r>
              <a:rPr lang="es-AR" sz="2000" i="1" dirty="0" err="1">
                <a:latin typeface="Comic Sans MS" panose="030F0702030302020204" pitchFamily="66" charset="0"/>
                <a:cs typeface="Times New Roman" panose="02020603050405020304" pitchFamily="18" charset="0"/>
              </a:rPr>
              <a:t>TPM</a:t>
            </a:r>
            <a:r>
              <a:rPr lang="es-AR" sz="2000" i="1" dirty="0">
                <a:latin typeface="Comic Sans MS" panose="030F0702030302020204" pitchFamily="66" charset="0"/>
                <a:cs typeface="Times New Roman" panose="02020603050405020304" pitchFamily="18" charset="0"/>
              </a:rPr>
              <a:t>: limpieza, lubricación, ajustes, reaprietes de tornillos, pequeñas reparaciones. </a:t>
            </a:r>
          </a:p>
        </p:txBody>
      </p:sp>
      <p:sp>
        <p:nvSpPr>
          <p:cNvPr id="10" name="Rectángulo 9">
            <a:extLst>
              <a:ext uri="{FF2B5EF4-FFF2-40B4-BE49-F238E27FC236}">
                <a16:creationId xmlns:a16="http://schemas.microsoft.com/office/drawing/2014/main" id="{432DD1BC-5AF6-414B-8D72-00BFB09CD4B6}"/>
              </a:ext>
            </a:extLst>
          </p:cNvPr>
          <p:cNvSpPr/>
          <p:nvPr/>
        </p:nvSpPr>
        <p:spPr>
          <a:xfrm>
            <a:off x="0" y="4989003"/>
            <a:ext cx="12192000" cy="96802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50000"/>
              </a:lnSpc>
            </a:pPr>
            <a:r>
              <a:rPr lang="es-AR" sz="2000" b="1" i="1" dirty="0">
                <a:latin typeface="Comic Sans MS" panose="030F0702030302020204" pitchFamily="66" charset="0"/>
                <a:cs typeface="Times New Roman" panose="02020603050405020304" pitchFamily="18" charset="0"/>
              </a:rPr>
              <a:t>El operario se involucra en el cuidado de la maquina, se busca tener cero averías.</a:t>
            </a:r>
          </a:p>
        </p:txBody>
      </p:sp>
      <p:sp>
        <p:nvSpPr>
          <p:cNvPr id="14" name="Estrella: 10 puntas 13">
            <a:extLst>
              <a:ext uri="{FF2B5EF4-FFF2-40B4-BE49-F238E27FC236}">
                <a16:creationId xmlns:a16="http://schemas.microsoft.com/office/drawing/2014/main" id="{122D616B-23EF-4228-B2CD-936D66AFF6EC}"/>
              </a:ext>
            </a:extLst>
          </p:cNvPr>
          <p:cNvSpPr/>
          <p:nvPr/>
        </p:nvSpPr>
        <p:spPr>
          <a:xfrm rot="643847">
            <a:off x="10190540" y="265336"/>
            <a:ext cx="2299085" cy="1714641"/>
          </a:xfrm>
          <a:prstGeom prst="star1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800" b="1" dirty="0">
                <a:solidFill>
                  <a:srgbClr val="231F20"/>
                </a:solidFill>
                <a:effectLst/>
                <a:latin typeface="Times New Roman" panose="02020603050405020304" pitchFamily="18" charset="0"/>
                <a:ea typeface="Times New Roman" panose="02020603050405020304" pitchFamily="18" charset="0"/>
              </a:rPr>
              <a:t>RCM</a:t>
            </a:r>
            <a:r>
              <a:rPr lang="es-ES" sz="1800" dirty="0">
                <a:solidFill>
                  <a:srgbClr val="231F20"/>
                </a:solidFill>
                <a:effectLst/>
                <a:latin typeface="Times New Roman" panose="02020603050405020304" pitchFamily="18" charset="0"/>
                <a:ea typeface="Times New Roman" panose="02020603050405020304" pitchFamily="18" charset="0"/>
              </a:rPr>
              <a:t> es una filosofía de mantenimiento básicamente</a:t>
            </a:r>
            <a:r>
              <a:rPr lang="es-ES" sz="1800" spc="10" dirty="0">
                <a:solidFill>
                  <a:srgbClr val="231F20"/>
                </a:solidFill>
                <a:effectLst/>
                <a:latin typeface="Times New Roman" panose="02020603050405020304" pitchFamily="18" charset="0"/>
                <a:ea typeface="Times New Roman" panose="02020603050405020304" pitchFamily="18" charset="0"/>
              </a:rPr>
              <a:t> </a:t>
            </a:r>
            <a:r>
              <a:rPr lang="es-ES" sz="1800" dirty="0">
                <a:solidFill>
                  <a:srgbClr val="231F20"/>
                </a:solidFill>
                <a:effectLst/>
                <a:latin typeface="Times New Roman" panose="02020603050405020304" pitchFamily="18" charset="0"/>
                <a:ea typeface="Times New Roman" panose="02020603050405020304" pitchFamily="18" charset="0"/>
              </a:rPr>
              <a:t>tecnológica</a:t>
            </a:r>
            <a:endParaRPr lang="es-AR" dirty="0"/>
          </a:p>
        </p:txBody>
      </p:sp>
      <p:sp>
        <p:nvSpPr>
          <p:cNvPr id="16" name="Estrella: 10 puntas 15">
            <a:extLst>
              <a:ext uri="{FF2B5EF4-FFF2-40B4-BE49-F238E27FC236}">
                <a16:creationId xmlns:a16="http://schemas.microsoft.com/office/drawing/2014/main" id="{2E52892B-0533-4FBD-800D-E0A8CEA7C8F2}"/>
              </a:ext>
            </a:extLst>
          </p:cNvPr>
          <p:cNvSpPr/>
          <p:nvPr/>
        </p:nvSpPr>
        <p:spPr>
          <a:xfrm rot="643847">
            <a:off x="10164499" y="4498441"/>
            <a:ext cx="2299085" cy="2223971"/>
          </a:xfrm>
          <a:prstGeom prst="star1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800" b="1" dirty="0">
                <a:solidFill>
                  <a:srgbClr val="231F20"/>
                </a:solidFill>
                <a:effectLst/>
                <a:latin typeface="Times New Roman" panose="02020603050405020304" pitchFamily="18" charset="0"/>
                <a:ea typeface="Times New Roman" panose="02020603050405020304" pitchFamily="18" charset="0"/>
              </a:rPr>
              <a:t>TPM</a:t>
            </a:r>
            <a:r>
              <a:rPr lang="es-ES" b="1" dirty="0">
                <a:solidFill>
                  <a:srgbClr val="231F20"/>
                </a:solidFill>
                <a:latin typeface="Times New Roman" panose="02020603050405020304" pitchFamily="18" charset="0"/>
                <a:ea typeface="Times New Roman" panose="02020603050405020304" pitchFamily="18" charset="0"/>
              </a:rPr>
              <a:t>, formación, motivación e implicación del equipo humano</a:t>
            </a:r>
            <a:endParaRPr lang="es-AR" dirty="0"/>
          </a:p>
        </p:txBody>
      </p:sp>
      <p:sp>
        <p:nvSpPr>
          <p:cNvPr id="17" name="Rectángulo 16">
            <a:extLst>
              <a:ext uri="{FF2B5EF4-FFF2-40B4-BE49-F238E27FC236}">
                <a16:creationId xmlns:a16="http://schemas.microsoft.com/office/drawing/2014/main" id="{D72B2DF4-E4EA-45D5-B614-92FE0145D9D3}"/>
              </a:ext>
            </a:extLst>
          </p:cNvPr>
          <p:cNvSpPr/>
          <p:nvPr/>
        </p:nvSpPr>
        <p:spPr>
          <a:xfrm>
            <a:off x="0" y="6054508"/>
            <a:ext cx="8963025" cy="44646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s-AR" sz="2400" i="1" dirty="0">
                <a:latin typeface="Comic Sans MS" panose="030F0702030302020204" pitchFamily="66" charset="0"/>
                <a:cs typeface="Times New Roman" panose="02020603050405020304" pitchFamily="18" charset="0"/>
              </a:rPr>
              <a:t>RCM y TPM no son opuestas, se complementan.</a:t>
            </a:r>
          </a:p>
        </p:txBody>
      </p:sp>
      <p:pic>
        <p:nvPicPr>
          <p:cNvPr id="18" name="Imagen 17">
            <a:extLst>
              <a:ext uri="{FF2B5EF4-FFF2-40B4-BE49-F238E27FC236}">
                <a16:creationId xmlns:a16="http://schemas.microsoft.com/office/drawing/2014/main" id="{071B58F0-DDB3-4798-BA20-AB8E43487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150" y="5744300"/>
            <a:ext cx="1066875" cy="1066875"/>
          </a:xfrm>
          <a:prstGeom prst="rect">
            <a:avLst/>
          </a:prstGeom>
          <a:effectLst>
            <a:softEdge rad="203200"/>
          </a:effectLst>
        </p:spPr>
      </p:pic>
    </p:spTree>
    <p:extLst>
      <p:ext uri="{BB962C8B-B14F-4D97-AF65-F5344CB8AC3E}">
        <p14:creationId xmlns:p14="http://schemas.microsoft.com/office/powerpoint/2010/main" val="340880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4" grpId="0" animBg="1"/>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13" name="Rectángulo 12">
            <a:extLst>
              <a:ext uri="{FF2B5EF4-FFF2-40B4-BE49-F238E27FC236}">
                <a16:creationId xmlns:a16="http://schemas.microsoft.com/office/drawing/2014/main" id="{1475BD5E-ECCC-4EFF-97A7-5A8F4A651E8A}"/>
              </a:ext>
            </a:extLst>
          </p:cNvPr>
          <p:cNvSpPr/>
          <p:nvPr/>
        </p:nvSpPr>
        <p:spPr>
          <a:xfrm>
            <a:off x="257335" y="613267"/>
            <a:ext cx="11520058" cy="5777251"/>
          </a:xfrm>
          <a:prstGeom prst="rect">
            <a:avLst/>
          </a:prstGeom>
          <a:effectLst>
            <a:outerShdw blurRad="254000" dist="76200" dir="900000" algn="tl" rotWithShape="0">
              <a:prstClr val="black">
                <a:alpha val="47000"/>
              </a:prstClr>
            </a:outerShdw>
          </a:effectLst>
        </p:spPr>
        <p:style>
          <a:lnRef idx="2">
            <a:schemeClr val="dk1"/>
          </a:lnRef>
          <a:fillRef idx="1">
            <a:schemeClr val="lt1"/>
          </a:fillRef>
          <a:effectRef idx="0">
            <a:schemeClr val="dk1"/>
          </a:effectRef>
          <a:fontRef idx="minor">
            <a:schemeClr val="dk1"/>
          </a:fontRef>
        </p:style>
        <p:txBody>
          <a:bodyPr rtlCol="0" anchor="ctr"/>
          <a:lstStyle/>
          <a:p>
            <a:pPr>
              <a:lnSpc>
                <a:spcPct val="150000"/>
              </a:lnSpc>
              <a:spcBef>
                <a:spcPts val="200"/>
              </a:spcBef>
            </a:pPr>
            <a:r>
              <a:rPr lang="es-AR" sz="1800" b="1" i="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Teoría de la localización de plantas: </a:t>
            </a:r>
            <a:endParaRPr lang="es-AR" sz="1800" b="1" i="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spcAft>
                <a:spcPts val="1000"/>
              </a:spcAft>
              <a:buFont typeface="Arial" panose="020B0604020202020204" pitchFamily="34" charset="0"/>
              <a:buChar char="•"/>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Explicar el concepto de localización de planta.</a:t>
            </a:r>
          </a:p>
          <a:p>
            <a:pPr marL="285750" indent="-285750" algn="just">
              <a:spcAft>
                <a:spcPts val="1000"/>
              </a:spcAft>
              <a:buFont typeface="Arial" panose="020B0604020202020204" pitchFamily="34" charset="0"/>
              <a:buChar char="•"/>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Discutir los factores que afectan a las decisiones de localización de planta.</a:t>
            </a:r>
          </a:p>
          <a:p>
            <a:pPr marL="285750" indent="-285750" algn="just">
              <a:spcAft>
                <a:spcPts val="1000"/>
              </a:spcAft>
              <a:buFont typeface="Arial" panose="020B0604020202020204" pitchFamily="34" charset="0"/>
              <a:buChar char="•"/>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Explicar los procedimientos y técnicas de selección de la ubicación de las instalaciones.</a:t>
            </a:r>
          </a:p>
          <a:p>
            <a:pPr marL="285750" indent="-285750" algn="just">
              <a:spcAft>
                <a:spcPts val="1000"/>
              </a:spcAft>
              <a:buFont typeface="Arial" panose="020B0604020202020204" pitchFamily="34" charset="0"/>
              <a:buChar char="•"/>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Explicar el concepto de disposición de las instalaciones.</a:t>
            </a:r>
          </a:p>
          <a:p>
            <a:pPr marL="285750" indent="-285750" algn="just">
              <a:spcAft>
                <a:spcPts val="1000"/>
              </a:spcAft>
              <a:buFont typeface="Arial" panose="020B0604020202020204" pitchFamily="34" charset="0"/>
              <a:buChar char="•"/>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Enumerar los tipos de disposición de las instalaciones.</a:t>
            </a:r>
          </a:p>
          <a:p>
            <a:pPr marL="285750" indent="-285750" algn="just">
              <a:spcAft>
                <a:spcPts val="1000"/>
              </a:spcAft>
              <a:buFont typeface="Arial" panose="020B0604020202020204" pitchFamily="34" charset="0"/>
              <a:buChar char="•"/>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Describir las disposiciones de las instalaciones de servicio.</a:t>
            </a:r>
          </a:p>
          <a:p>
            <a:pPr marL="285750" indent="-285750" algn="just">
              <a:spcAft>
                <a:spcPts val="1000"/>
              </a:spcAft>
              <a:buFont typeface="Arial" panose="020B0604020202020204" pitchFamily="34" charset="0"/>
              <a:buChar char="•"/>
            </a:pPr>
            <a:r>
              <a:rPr lang="es-AR" sz="1800" b="1" i="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Tema 2: Disposición de las plantas:</a:t>
            </a:r>
            <a:endParaRPr lang="es-AR" sz="1800" b="1" i="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spcAft>
                <a:spcPts val="1000"/>
              </a:spcAft>
              <a:buFont typeface="Arial" panose="020B0604020202020204" pitchFamily="34" charset="0"/>
              <a:buChar char="•"/>
            </a:pPr>
            <a:r>
              <a:rPr lang="es-AR" sz="1800" dirty="0">
                <a:effectLst/>
                <a:latin typeface="Times New Roman" panose="02020603050405020304" pitchFamily="18" charset="0"/>
                <a:ea typeface="Times New Roman" panose="02020603050405020304" pitchFamily="18" charset="0"/>
                <a:cs typeface="Times New Roman" panose="02020603050405020304" pitchFamily="18" charset="0"/>
              </a:rPr>
              <a:t>El producto y el proceso. Planeamiento de medios e instalaciones. </a:t>
            </a:r>
          </a:p>
          <a:p>
            <a:pPr marL="285750" indent="-285750" algn="just">
              <a:spcAft>
                <a:spcPts val="1000"/>
              </a:spcAft>
              <a:buFont typeface="Arial" panose="020B0604020202020204" pitchFamily="34" charset="0"/>
              <a:buChar char="•"/>
            </a:pPr>
            <a:r>
              <a:rPr lang="es-AR" sz="1800" dirty="0">
                <a:effectLst/>
                <a:latin typeface="Times New Roman" panose="02020603050405020304" pitchFamily="18" charset="0"/>
                <a:ea typeface="Times New Roman" panose="02020603050405020304" pitchFamily="18" charset="0"/>
                <a:cs typeface="Times New Roman" panose="02020603050405020304" pitchFamily="18" charset="0"/>
              </a:rPr>
              <a:t>Distribución de las plantas. Elección del proceso. Diagrama de montaje. </a:t>
            </a:r>
          </a:p>
          <a:p>
            <a:pPr marL="285750" indent="-285750" algn="just">
              <a:spcAft>
                <a:spcPts val="1000"/>
              </a:spcAft>
              <a:buFont typeface="Arial" panose="020B0604020202020204" pitchFamily="34" charset="0"/>
              <a:buChar char="•"/>
            </a:pPr>
            <a:r>
              <a:rPr lang="es-AR" sz="1800" dirty="0">
                <a:effectLst/>
                <a:latin typeface="Times New Roman" panose="02020603050405020304" pitchFamily="18" charset="0"/>
                <a:ea typeface="Times New Roman" panose="02020603050405020304" pitchFamily="18" charset="0"/>
                <a:cs typeface="Times New Roman" panose="02020603050405020304" pitchFamily="18" charset="0"/>
              </a:rPr>
              <a:t>Requerimiento de máquinas, equipos y personal. </a:t>
            </a:r>
          </a:p>
          <a:p>
            <a:pPr marL="285750" indent="-285750" algn="just">
              <a:spcAft>
                <a:spcPts val="1000"/>
              </a:spcAft>
              <a:buFont typeface="Arial" panose="020B0604020202020204" pitchFamily="34" charset="0"/>
              <a:buChar char="•"/>
            </a:pPr>
            <a:r>
              <a:rPr lang="es-AR" sz="1800" dirty="0">
                <a:effectLst/>
                <a:latin typeface="Times New Roman" panose="02020603050405020304" pitchFamily="18" charset="0"/>
                <a:ea typeface="Times New Roman" panose="02020603050405020304" pitchFamily="18" charset="0"/>
                <a:cs typeface="Times New Roman" panose="02020603050405020304" pitchFamily="18" charset="0"/>
              </a:rPr>
              <a:t>Equilibrio de las líneas de producción. Organización. </a:t>
            </a:r>
          </a:p>
          <a:p>
            <a:pPr marL="285750" indent="-285750" algn="just">
              <a:spcAft>
                <a:spcPts val="1000"/>
              </a:spcAft>
              <a:buFont typeface="Arial" panose="020B0604020202020204" pitchFamily="34" charset="0"/>
              <a:buChar char="•"/>
            </a:pPr>
            <a:r>
              <a:rPr lang="es-AR" sz="1800" dirty="0">
                <a:effectLst/>
                <a:latin typeface="Times New Roman" panose="02020603050405020304" pitchFamily="18" charset="0"/>
                <a:ea typeface="Times New Roman" panose="02020603050405020304" pitchFamily="18" charset="0"/>
                <a:cs typeface="Times New Roman" panose="02020603050405020304" pitchFamily="18" charset="0"/>
              </a:rPr>
              <a:t>Organigramas.</a:t>
            </a:r>
            <a:endParaRPr lang="es-A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82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0A3F429-B7A0-4734-8677-EDCECAC6AF4D}"/>
              </a:ext>
            </a:extLst>
          </p:cNvPr>
          <p:cNvSpPr/>
          <p:nvPr/>
        </p:nvSpPr>
        <p:spPr>
          <a:xfrm>
            <a:off x="0" y="2343150"/>
            <a:ext cx="12192000" cy="8829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AR" sz="2400" b="1" dirty="0">
                <a:latin typeface="Times New Roman" panose="02020603050405020304" pitchFamily="18" charset="0"/>
                <a:cs typeface="Times New Roman" panose="02020603050405020304" pitchFamily="18" charset="0"/>
              </a:rPr>
              <a:t>Necesidades económicas de la Producción: </a:t>
            </a:r>
            <a:r>
              <a:rPr lang="es-AR" sz="2800" b="1" dirty="0">
                <a:latin typeface="Times New Roman" panose="02020603050405020304" pitchFamily="18" charset="0"/>
                <a:cs typeface="Times New Roman" panose="02020603050405020304" pitchFamily="18" charset="0"/>
              </a:rPr>
              <a:t>Costos.</a:t>
            </a:r>
          </a:p>
          <a:p>
            <a:r>
              <a:rPr lang="es-AR" sz="2400" b="1" dirty="0">
                <a:latin typeface="Times New Roman" panose="02020603050405020304" pitchFamily="18" charset="0"/>
                <a:cs typeface="Times New Roman" panose="02020603050405020304" pitchFamily="18" charset="0"/>
              </a:rPr>
              <a:t>Necesidades económicas del Mantenimiento: </a:t>
            </a:r>
            <a:r>
              <a:rPr lang="es-AR" sz="2800" b="1" dirty="0">
                <a:solidFill>
                  <a:srgbClr val="C00000"/>
                </a:solidFill>
                <a:latin typeface="Times New Roman" panose="02020603050405020304" pitchFamily="18" charset="0"/>
                <a:cs typeface="Times New Roman" panose="02020603050405020304" pitchFamily="18" charset="0"/>
              </a:rPr>
              <a:t>Gastos</a:t>
            </a:r>
            <a:r>
              <a:rPr lang="es-AR" sz="2800" b="1" dirty="0">
                <a:latin typeface="Times New Roman" panose="02020603050405020304" pitchFamily="18" charset="0"/>
                <a:cs typeface="Times New Roman" panose="02020603050405020304" pitchFamily="18" charset="0"/>
              </a:rPr>
              <a:t>. </a:t>
            </a:r>
            <a:endParaRPr lang="es-AR" sz="2400" dirty="0">
              <a:latin typeface="Times New Roman" panose="02020603050405020304" pitchFamily="18" charset="0"/>
              <a:cs typeface="Times New Roman" panose="02020603050405020304" pitchFamily="18" charset="0"/>
            </a:endParaRPr>
          </a:p>
        </p:txBody>
      </p:sp>
      <p:sp>
        <p:nvSpPr>
          <p:cNvPr id="3" name="Explosión: 8 puntos 2">
            <a:extLst>
              <a:ext uri="{FF2B5EF4-FFF2-40B4-BE49-F238E27FC236}">
                <a16:creationId xmlns:a16="http://schemas.microsoft.com/office/drawing/2014/main" id="{9E38B7A7-6988-4517-BF26-8E6480076735}"/>
              </a:ext>
            </a:extLst>
          </p:cNvPr>
          <p:cNvSpPr/>
          <p:nvPr/>
        </p:nvSpPr>
        <p:spPr>
          <a:xfrm rot="20931365">
            <a:off x="7553987" y="1578588"/>
            <a:ext cx="5162550" cy="2646204"/>
          </a:xfrm>
          <a:prstGeom prst="irregularSeal1">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AR" b="1" dirty="0">
                <a:latin typeface="Comic Sans MS" panose="030F0702030302020204" pitchFamily="66" charset="0"/>
              </a:rPr>
              <a:t>Error</a:t>
            </a:r>
            <a:r>
              <a:rPr lang="es-AR" dirty="0">
                <a:latin typeface="Comic Sans MS" panose="030F0702030302020204" pitchFamily="66" charset="0"/>
              </a:rPr>
              <a:t>: El Mantenimiento evoluciona diferente a la actividad Productiva</a:t>
            </a:r>
          </a:p>
        </p:txBody>
      </p:sp>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2" name="Rectángulo 1">
            <a:extLst>
              <a:ext uri="{FF2B5EF4-FFF2-40B4-BE49-F238E27FC236}">
                <a16:creationId xmlns:a16="http://schemas.microsoft.com/office/drawing/2014/main" id="{5722EB4F-39F3-4952-BB2B-5CE6049DE2BE}"/>
              </a:ext>
            </a:extLst>
          </p:cNvPr>
          <p:cNvSpPr/>
          <p:nvPr/>
        </p:nvSpPr>
        <p:spPr>
          <a:xfrm>
            <a:off x="0" y="596769"/>
            <a:ext cx="12192000" cy="5356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dirty="0">
                <a:latin typeface="Comic Sans MS" panose="030F0702030302020204" pitchFamily="66" charset="0"/>
              </a:rPr>
              <a:t>HISTORIA DEL MANTENIMIENTO: LA TÉCNICA Y LA ECONÓMICA</a:t>
            </a:r>
          </a:p>
        </p:txBody>
      </p:sp>
      <p:sp>
        <p:nvSpPr>
          <p:cNvPr id="7" name="Rectángulo 6">
            <a:extLst>
              <a:ext uri="{FF2B5EF4-FFF2-40B4-BE49-F238E27FC236}">
                <a16:creationId xmlns:a16="http://schemas.microsoft.com/office/drawing/2014/main" id="{3189A332-4AE0-4D1A-8789-DCB57105074B}"/>
              </a:ext>
            </a:extLst>
          </p:cNvPr>
          <p:cNvSpPr/>
          <p:nvPr/>
        </p:nvSpPr>
        <p:spPr>
          <a:xfrm>
            <a:off x="0" y="1276350"/>
            <a:ext cx="12192000" cy="88291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s-AR" sz="2400" b="1" dirty="0">
                <a:latin typeface="Times New Roman" panose="02020603050405020304" pitchFamily="18" charset="0"/>
                <a:cs typeface="Times New Roman" panose="02020603050405020304" pitchFamily="18" charset="0"/>
              </a:rPr>
              <a:t>Aspecto Técnico: N</a:t>
            </a:r>
            <a:r>
              <a:rPr lang="es-AR" sz="2400" dirty="0">
                <a:latin typeface="Times New Roman" panose="02020603050405020304" pitchFamily="18" charset="0"/>
                <a:cs typeface="Times New Roman" panose="02020603050405020304" pitchFamily="18" charset="0"/>
              </a:rPr>
              <a:t>ace con la primera Herramienta.</a:t>
            </a:r>
          </a:p>
          <a:p>
            <a:r>
              <a:rPr lang="es-AR" sz="2400" b="1" dirty="0">
                <a:latin typeface="Times New Roman" panose="02020603050405020304" pitchFamily="18" charset="0"/>
                <a:cs typeface="Times New Roman" panose="02020603050405020304" pitchFamily="18" charset="0"/>
              </a:rPr>
              <a:t>Aspecto Económico: </a:t>
            </a:r>
            <a:r>
              <a:rPr lang="es-AR" sz="2400" dirty="0">
                <a:latin typeface="Times New Roman" panose="02020603050405020304" pitchFamily="18" charset="0"/>
                <a:cs typeface="Times New Roman" panose="02020603050405020304" pitchFamily="18" charset="0"/>
              </a:rPr>
              <a:t>Con el Taylorismo, que diferencia la Producción del Mantenimiento.</a:t>
            </a:r>
          </a:p>
        </p:txBody>
      </p:sp>
      <p:pic>
        <p:nvPicPr>
          <p:cNvPr id="10" name="Imagen 9">
            <a:extLst>
              <a:ext uri="{FF2B5EF4-FFF2-40B4-BE49-F238E27FC236}">
                <a16:creationId xmlns:a16="http://schemas.microsoft.com/office/drawing/2014/main" id="{7C66F066-1154-4A95-93B3-B9596AD5D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137386" y="2806962"/>
            <a:ext cx="419100" cy="419100"/>
          </a:xfrm>
          <a:prstGeom prst="rect">
            <a:avLst/>
          </a:prstGeom>
        </p:spPr>
      </p:pic>
      <p:sp>
        <p:nvSpPr>
          <p:cNvPr id="12" name="Rectángulo 11">
            <a:extLst>
              <a:ext uri="{FF2B5EF4-FFF2-40B4-BE49-F238E27FC236}">
                <a16:creationId xmlns:a16="http://schemas.microsoft.com/office/drawing/2014/main" id="{2A830A15-19A2-424A-98F7-C65370B83554}"/>
              </a:ext>
            </a:extLst>
          </p:cNvPr>
          <p:cNvSpPr/>
          <p:nvPr/>
        </p:nvSpPr>
        <p:spPr>
          <a:xfrm>
            <a:off x="0" y="3409950"/>
            <a:ext cx="12192000" cy="88291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s-ES" sz="1400" dirty="0"/>
              <a:t>“</a:t>
            </a:r>
            <a:r>
              <a:rPr lang="es-ES" sz="2400" dirty="0"/>
              <a:t>El mantenimiento ha tenido importancia siempre y ha sido igual a la de los utensilios y máquinas que acompaña y a las consecuencias que pudieran derivarse de un fallo</a:t>
            </a:r>
            <a:r>
              <a:rPr lang="es-ES" sz="1400" dirty="0"/>
              <a:t>”</a:t>
            </a:r>
            <a:r>
              <a:rPr lang="es-ES" sz="2400" dirty="0"/>
              <a:t>. </a:t>
            </a:r>
            <a:r>
              <a:rPr lang="es-ES" sz="1050" i="1" dirty="0">
                <a:latin typeface="Book Antiqua" panose="02040602050305030304" pitchFamily="18" charset="0"/>
              </a:rPr>
              <a:t>(</a:t>
            </a:r>
            <a:r>
              <a:rPr lang="es-AR" sz="1050" b="0" i="1" dirty="0">
                <a:solidFill>
                  <a:srgbClr val="FFFFFF"/>
                </a:solidFill>
                <a:effectLst/>
                <a:latin typeface="Book Antiqua" panose="02040602050305030304" pitchFamily="18" charset="0"/>
              </a:rPr>
              <a:t>CAPITULO 1 - Mant-Definiciones Objetivos)</a:t>
            </a:r>
            <a:endParaRPr lang="es-AR" sz="800" i="1" dirty="0">
              <a:latin typeface="Book Antiqua" panose="0204060205030503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Rectángulo 13">
                <a:extLst>
                  <a:ext uri="{FF2B5EF4-FFF2-40B4-BE49-F238E27FC236}">
                    <a16:creationId xmlns:a16="http://schemas.microsoft.com/office/drawing/2014/main" id="{27C77A95-A79D-4454-8ED2-70BF53CAD624}"/>
                  </a:ext>
                </a:extLst>
              </p:cNvPr>
              <p:cNvSpPr/>
              <p:nvPr/>
            </p:nvSpPr>
            <p:spPr>
              <a:xfrm>
                <a:off x="0" y="4473836"/>
                <a:ext cx="12192000" cy="115651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AR" sz="2400" dirty="0">
                    <a:solidFill>
                      <a:schemeClr val="tx1"/>
                    </a:solidFill>
                    <a:latin typeface="Times New Roman" panose="02020603050405020304" pitchFamily="18" charset="0"/>
                    <a:cs typeface="Times New Roman" panose="02020603050405020304" pitchFamily="18" charset="0"/>
                  </a:rPr>
                  <a:t>Despues de la </a:t>
                </a:r>
                <a14:m>
                  <m:oMath xmlns:m="http://schemas.openxmlformats.org/officeDocument/2006/math">
                    <m:sSup>
                      <m:sSupPr>
                        <m:ctrlPr>
                          <a:rPr lang="es-AR" sz="2400">
                            <a:solidFill>
                              <a:schemeClr val="tx1"/>
                            </a:solidFill>
                            <a:latin typeface="Times New Roman" panose="02020603050405020304" pitchFamily="18" charset="0"/>
                            <a:cs typeface="Times New Roman" panose="02020603050405020304" pitchFamily="18" charset="0"/>
                          </a:rPr>
                        </m:ctrlPr>
                      </m:sSupPr>
                      <m:e>
                        <m:r>
                          <a:rPr lang="es-AR" sz="2400">
                            <a:solidFill>
                              <a:schemeClr val="tx1"/>
                            </a:solidFill>
                            <a:latin typeface="Times New Roman" panose="02020603050405020304" pitchFamily="18" charset="0"/>
                            <a:cs typeface="Times New Roman" panose="02020603050405020304" pitchFamily="18" charset="0"/>
                          </a:rPr>
                          <m:t>𝟐</m:t>
                        </m:r>
                      </m:e>
                      <m:sup>
                        <m:r>
                          <a:rPr lang="es-AR" sz="2400">
                            <a:solidFill>
                              <a:schemeClr val="tx1"/>
                            </a:solidFill>
                            <a:latin typeface="Times New Roman" panose="02020603050405020304" pitchFamily="18" charset="0"/>
                            <a:cs typeface="Times New Roman" panose="02020603050405020304" pitchFamily="18" charset="0"/>
                          </a:rPr>
                          <m:t>𝒅𝒂</m:t>
                        </m:r>
                      </m:sup>
                    </m:sSup>
                  </m:oMath>
                </a14:m>
                <a:r>
                  <a:rPr lang="es-AR" sz="2400" dirty="0">
                    <a:solidFill>
                      <a:schemeClr val="tx1"/>
                    </a:solidFill>
                    <a:latin typeface="Times New Roman" panose="02020603050405020304" pitchFamily="18" charset="0"/>
                    <a:cs typeface="Times New Roman" panose="02020603050405020304" pitchFamily="18" charset="0"/>
                  </a:rPr>
                  <a:t> guerra mundial, sí se tecnifica el mantenimiento, por necesidad de adecuarse a la evolución de aspectos técnicos y sociales de desarrollo.</a:t>
                </a:r>
              </a:p>
            </p:txBody>
          </p:sp>
        </mc:Choice>
        <mc:Fallback>
          <p:sp>
            <p:nvSpPr>
              <p:cNvPr id="14" name="Rectángulo 13">
                <a:extLst>
                  <a:ext uri="{FF2B5EF4-FFF2-40B4-BE49-F238E27FC236}">
                    <a16:creationId xmlns:a16="http://schemas.microsoft.com/office/drawing/2014/main" id="{27C77A95-A79D-4454-8ED2-70BF53CAD624}"/>
                  </a:ext>
                </a:extLst>
              </p:cNvPr>
              <p:cNvSpPr>
                <a:spLocks noRot="1" noChangeAspect="1" noMove="1" noResize="1" noEditPoints="1" noAdjustHandles="1" noChangeArrowheads="1" noChangeShapeType="1" noTextEdit="1"/>
              </p:cNvSpPr>
              <p:nvPr/>
            </p:nvSpPr>
            <p:spPr>
              <a:xfrm>
                <a:off x="0" y="4473836"/>
                <a:ext cx="12192000" cy="1156515"/>
              </a:xfrm>
              <a:prstGeom prst="rect">
                <a:avLst/>
              </a:prstGeom>
              <a:blipFill>
                <a:blip r:embed="rId4"/>
                <a:stretch>
                  <a:fillRect l="-750" r="-100"/>
                </a:stretch>
              </a:blipFill>
            </p:spPr>
            <p:txBody>
              <a:bodyPr/>
              <a:lstStyle/>
              <a:p>
                <a:r>
                  <a:rPr lang="es-AR">
                    <a:noFill/>
                  </a:rPr>
                  <a:t> </a:t>
                </a:r>
              </a:p>
            </p:txBody>
          </p:sp>
        </mc:Fallback>
      </mc:AlternateContent>
    </p:spTree>
    <p:extLst>
      <p:ext uri="{BB962C8B-B14F-4D97-AF65-F5344CB8AC3E}">
        <p14:creationId xmlns:p14="http://schemas.microsoft.com/office/powerpoint/2010/main" val="150638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2" grpId="0" animBg="1"/>
      <p:bldP spid="7"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sp>
        <p:nvSpPr>
          <p:cNvPr id="2" name="Rectángulo 1">
            <a:extLst>
              <a:ext uri="{FF2B5EF4-FFF2-40B4-BE49-F238E27FC236}">
                <a16:creationId xmlns:a16="http://schemas.microsoft.com/office/drawing/2014/main" id="{5722EB4F-39F3-4952-BB2B-5CE6049DE2BE}"/>
              </a:ext>
            </a:extLst>
          </p:cNvPr>
          <p:cNvSpPr/>
          <p:nvPr/>
        </p:nvSpPr>
        <p:spPr>
          <a:xfrm>
            <a:off x="0" y="596769"/>
            <a:ext cx="12192000" cy="5356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2400" b="1" dirty="0">
                <a:latin typeface="Comic Sans MS" panose="030F0702030302020204" pitchFamily="66" charset="0"/>
              </a:rPr>
              <a:t>HISTORIA DEL MANTENIMIENTO: LA TÉCNICA Y LA ECONÓMICA</a:t>
            </a:r>
          </a:p>
        </p:txBody>
      </p:sp>
      <p:sp>
        <p:nvSpPr>
          <p:cNvPr id="14" name="Rectángulo 13">
            <a:extLst>
              <a:ext uri="{FF2B5EF4-FFF2-40B4-BE49-F238E27FC236}">
                <a16:creationId xmlns:a16="http://schemas.microsoft.com/office/drawing/2014/main" id="{27C77A95-A79D-4454-8ED2-70BF53CAD624}"/>
              </a:ext>
            </a:extLst>
          </p:cNvPr>
          <p:cNvSpPr/>
          <p:nvPr/>
        </p:nvSpPr>
        <p:spPr>
          <a:xfrm>
            <a:off x="0" y="1292486"/>
            <a:ext cx="12192000" cy="5356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AR" sz="2400" b="1" dirty="0">
                <a:solidFill>
                  <a:schemeClr val="tx1"/>
                </a:solidFill>
                <a:latin typeface="Times New Roman" panose="02020603050405020304" pitchFamily="18" charset="0"/>
                <a:cs typeface="Times New Roman" panose="02020603050405020304" pitchFamily="18" charset="0"/>
              </a:rPr>
              <a:t>ASPECTOS TÉCNICOS Y SOCIALES DE DESARROLLO:</a:t>
            </a:r>
          </a:p>
        </p:txBody>
      </p:sp>
      <p:sp>
        <p:nvSpPr>
          <p:cNvPr id="13" name="Rectángulo 12">
            <a:extLst>
              <a:ext uri="{FF2B5EF4-FFF2-40B4-BE49-F238E27FC236}">
                <a16:creationId xmlns:a16="http://schemas.microsoft.com/office/drawing/2014/main" id="{1286D68D-BA53-4B82-8052-64DE6589C5E8}"/>
              </a:ext>
            </a:extLst>
          </p:cNvPr>
          <p:cNvSpPr/>
          <p:nvPr/>
        </p:nvSpPr>
        <p:spPr>
          <a:xfrm>
            <a:off x="0" y="1977992"/>
            <a:ext cx="12192000" cy="370843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nSpc>
                <a:spcPct val="150000"/>
              </a:lnSpc>
              <a:buFont typeface="Arial" panose="020B0604020202020204" pitchFamily="34" charset="0"/>
              <a:buChar char="•"/>
            </a:pPr>
            <a:r>
              <a:rPr lang="es-ES" sz="2600" dirty="0">
                <a:latin typeface="Times New Roman" panose="02020603050405020304" pitchFamily="18" charset="0"/>
                <a:cs typeface="Times New Roman" panose="02020603050405020304" pitchFamily="18" charset="0"/>
              </a:rPr>
              <a:t>El desarrollo técnico de las máquinas.</a:t>
            </a:r>
          </a:p>
          <a:p>
            <a:pPr marL="342900" indent="-342900">
              <a:lnSpc>
                <a:spcPct val="150000"/>
              </a:lnSpc>
              <a:buFont typeface="Arial" panose="020B0604020202020204" pitchFamily="34" charset="0"/>
              <a:buChar char="•"/>
            </a:pPr>
            <a:r>
              <a:rPr lang="es-ES" sz="2600" dirty="0">
                <a:latin typeface="Times New Roman" panose="02020603050405020304" pitchFamily="18" charset="0"/>
                <a:cs typeface="Times New Roman" panose="02020603050405020304" pitchFamily="18" charset="0"/>
              </a:rPr>
              <a:t>El desarrollo socio cultural de la población.</a:t>
            </a:r>
          </a:p>
          <a:p>
            <a:pPr marL="342900" indent="-342900">
              <a:lnSpc>
                <a:spcPct val="150000"/>
              </a:lnSpc>
              <a:buFont typeface="Arial" panose="020B0604020202020204" pitchFamily="34" charset="0"/>
              <a:buChar char="•"/>
            </a:pPr>
            <a:r>
              <a:rPr lang="es-ES" sz="2600" dirty="0">
                <a:latin typeface="Times New Roman" panose="02020603050405020304" pitchFamily="18" charset="0"/>
                <a:cs typeface="Times New Roman" panose="02020603050405020304" pitchFamily="18" charset="0"/>
              </a:rPr>
              <a:t>El desarrollo de la población.</a:t>
            </a:r>
          </a:p>
          <a:p>
            <a:pPr marL="342900" indent="-342900">
              <a:lnSpc>
                <a:spcPct val="150000"/>
              </a:lnSpc>
              <a:buFont typeface="Arial" panose="020B0604020202020204" pitchFamily="34" charset="0"/>
              <a:buChar char="•"/>
            </a:pPr>
            <a:r>
              <a:rPr lang="es-ES" sz="2600" dirty="0">
                <a:latin typeface="Times New Roman" panose="02020603050405020304" pitchFamily="18" charset="0"/>
                <a:cs typeface="Times New Roman" panose="02020603050405020304" pitchFamily="18" charset="0"/>
              </a:rPr>
              <a:t>La situación político-militar del mundo.</a:t>
            </a:r>
          </a:p>
          <a:p>
            <a:pPr marL="342900" indent="-342900">
              <a:lnSpc>
                <a:spcPct val="150000"/>
              </a:lnSpc>
              <a:buFont typeface="Arial" panose="020B0604020202020204" pitchFamily="34" charset="0"/>
              <a:buChar char="•"/>
            </a:pPr>
            <a:r>
              <a:rPr lang="es-ES" sz="2600" dirty="0">
                <a:latin typeface="Times New Roman" panose="02020603050405020304" pitchFamily="18" charset="0"/>
                <a:cs typeface="Times New Roman" panose="02020603050405020304" pitchFamily="18" charset="0"/>
              </a:rPr>
              <a:t>El desarrollo de la ciencia y la técnica (la física, la electrónica, la computación, otros)</a:t>
            </a:r>
          </a:p>
          <a:p>
            <a:pPr marL="342900" indent="-342900">
              <a:lnSpc>
                <a:spcPct val="150000"/>
              </a:lnSpc>
              <a:buFont typeface="Arial" panose="020B0604020202020204" pitchFamily="34" charset="0"/>
              <a:buChar char="•"/>
            </a:pPr>
            <a:r>
              <a:rPr lang="es-ES" sz="2600" dirty="0">
                <a:latin typeface="Times New Roman" panose="02020603050405020304" pitchFamily="18" charset="0"/>
                <a:cs typeface="Times New Roman" panose="02020603050405020304" pitchFamily="18" charset="0"/>
              </a:rPr>
              <a:t>La protección del medio ambiente.</a:t>
            </a:r>
            <a:endParaRPr lang="es-AR"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99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iversidad Nacional de Misiones - La Universidad | Universidad nacional,  Pinturas de peces, Facultad de artes">
            <a:extLst>
              <a:ext uri="{FF2B5EF4-FFF2-40B4-BE49-F238E27FC236}">
                <a16:creationId xmlns:a16="http://schemas.microsoft.com/office/drawing/2014/main" id="{912E2F1D-01D6-494E-901A-B5C7D80CD0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10" y="77638"/>
            <a:ext cx="866616" cy="457991"/>
          </a:xfrm>
          <a:prstGeom prst="rect">
            <a:avLst/>
          </a:prstGeom>
          <a:noFill/>
          <a:ln>
            <a:noFill/>
          </a:ln>
        </p:spPr>
      </p:pic>
      <p:sp>
        <p:nvSpPr>
          <p:cNvPr id="5" name="Rectángulo 4">
            <a:extLst>
              <a:ext uri="{FF2B5EF4-FFF2-40B4-BE49-F238E27FC236}">
                <a16:creationId xmlns:a16="http://schemas.microsoft.com/office/drawing/2014/main" id="{15ABF12F-7D61-4F80-9D95-BF92FB82A42A}"/>
              </a:ext>
            </a:extLst>
          </p:cNvPr>
          <p:cNvSpPr/>
          <p:nvPr/>
        </p:nvSpPr>
        <p:spPr>
          <a:xfrm>
            <a:off x="1121433" y="0"/>
            <a:ext cx="11070567" cy="535629"/>
          </a:xfrm>
          <a:prstGeom prst="rect">
            <a:avLst/>
          </a:prstGeom>
          <a:gradFill flip="none" rotWithShape="1">
            <a:gsLst>
              <a:gs pos="0">
                <a:schemeClr val="accent1">
                  <a:lumMod val="0"/>
                  <a:lumOff val="100000"/>
                </a:schemeClr>
              </a:gs>
              <a:gs pos="4000">
                <a:schemeClr val="accent1">
                  <a:lumMod val="0"/>
                  <a:lumOff val="100000"/>
                </a:schemeClr>
              </a:gs>
              <a:gs pos="100000">
                <a:schemeClr val="accent1">
                  <a:lumMod val="10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b="1" kern="0" cap="small" dirty="0">
                <a:solidFill>
                  <a:schemeClr val="tx1"/>
                </a:solidFill>
                <a:effectLst/>
                <a:latin typeface="Comic Sans MS" panose="030F0702030302020204" pitchFamily="66" charset="0"/>
                <a:ea typeface="DejaVu Sans"/>
                <a:cs typeface="Times New Roman" panose="02020603050405020304" pitchFamily="18" charset="0"/>
              </a:rPr>
              <a:t>ORGANIZACIÓN Y GESTIÓN DEL MANTENIMIENTO – </a:t>
            </a:r>
            <a:r>
              <a:rPr lang="es-AR" sz="1800" dirty="0">
                <a:effectLst/>
                <a:latin typeface="Times New Roman" panose="02020603050405020304" pitchFamily="18" charset="0"/>
                <a:ea typeface="Times New Roman" panose="02020603050405020304" pitchFamily="18" charset="0"/>
              </a:rPr>
              <a:t>Teoría de la localización de plantas</a:t>
            </a:r>
            <a:endParaRPr lang="es-AR" sz="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515EFE2F-4346-4915-88BC-801263A2C4D3}"/>
              </a:ext>
            </a:extLst>
          </p:cNvPr>
          <p:cNvSpPr/>
          <p:nvPr/>
        </p:nvSpPr>
        <p:spPr>
          <a:xfrm>
            <a:off x="0" y="6697152"/>
            <a:ext cx="12192000" cy="1608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s-AR" sz="1100" dirty="0">
                <a:latin typeface="Times New Roman" panose="02020603050405020304" pitchFamily="18" charset="0"/>
                <a:cs typeface="Times New Roman" panose="02020603050405020304" pitchFamily="18" charset="0"/>
              </a:rPr>
              <a:t>Prof. Reinaldo L. Palavecino</a:t>
            </a:r>
          </a:p>
        </p:txBody>
      </p:sp>
      <p:pic>
        <p:nvPicPr>
          <p:cNvPr id="7" name="Imagen 6">
            <a:extLst>
              <a:ext uri="{FF2B5EF4-FFF2-40B4-BE49-F238E27FC236}">
                <a16:creationId xmlns:a16="http://schemas.microsoft.com/office/drawing/2014/main" id="{0E54D6B5-A372-4A7C-95F0-C2932B0E8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19160" y="953482"/>
            <a:ext cx="5829359" cy="5543770"/>
          </a:xfrm>
          <a:prstGeom prst="rect">
            <a:avLst/>
          </a:prstGeom>
        </p:spPr>
      </p:pic>
      <p:sp>
        <p:nvSpPr>
          <p:cNvPr id="8" name="Explosión: 8 puntos 7">
            <a:extLst>
              <a:ext uri="{FF2B5EF4-FFF2-40B4-BE49-F238E27FC236}">
                <a16:creationId xmlns:a16="http://schemas.microsoft.com/office/drawing/2014/main" id="{68F8969E-A034-4B56-AC59-07B09DF56E8D}"/>
              </a:ext>
            </a:extLst>
          </p:cNvPr>
          <p:cNvSpPr/>
          <p:nvPr/>
        </p:nvSpPr>
        <p:spPr>
          <a:xfrm rot="20577648">
            <a:off x="1261785" y="1703106"/>
            <a:ext cx="4152740" cy="2981581"/>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Desarrollo de la teoría de la fiabilidad, la electrónica y la computación.</a:t>
            </a:r>
          </a:p>
        </p:txBody>
      </p:sp>
      <p:sp>
        <p:nvSpPr>
          <p:cNvPr id="9" name="Flecha: a la derecha 8">
            <a:extLst>
              <a:ext uri="{FF2B5EF4-FFF2-40B4-BE49-F238E27FC236}">
                <a16:creationId xmlns:a16="http://schemas.microsoft.com/office/drawing/2014/main" id="{8992BAC4-AB0E-4658-A38A-ED6231A837E4}"/>
              </a:ext>
            </a:extLst>
          </p:cNvPr>
          <p:cNvSpPr/>
          <p:nvPr/>
        </p:nvSpPr>
        <p:spPr>
          <a:xfrm rot="3660673">
            <a:off x="3668024" y="3828331"/>
            <a:ext cx="905119" cy="80962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Explosión: 8 puntos 14">
            <a:extLst>
              <a:ext uri="{FF2B5EF4-FFF2-40B4-BE49-F238E27FC236}">
                <a16:creationId xmlns:a16="http://schemas.microsoft.com/office/drawing/2014/main" id="{E436B8D8-5DA4-4EC0-B295-A7B22B5A83BF}"/>
              </a:ext>
            </a:extLst>
          </p:cNvPr>
          <p:cNvSpPr/>
          <p:nvPr/>
        </p:nvSpPr>
        <p:spPr>
          <a:xfrm rot="557913">
            <a:off x="6896492" y="535629"/>
            <a:ext cx="4705533" cy="4340410"/>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El Departamento de Mantenimiento es relegado a un plano de inferioridad en la </a:t>
            </a:r>
            <a:r>
              <a:rPr lang="es-AR" dirty="0" err="1"/>
              <a:t>Jerarquia</a:t>
            </a:r>
            <a:r>
              <a:rPr lang="es-AR" dirty="0"/>
              <a:t> de Planta.</a:t>
            </a:r>
          </a:p>
          <a:p>
            <a:pPr algn="ctr"/>
            <a:endParaRPr lang="es-AR" dirty="0"/>
          </a:p>
        </p:txBody>
      </p:sp>
      <p:sp>
        <p:nvSpPr>
          <p:cNvPr id="16" name="Flecha: a la derecha 15">
            <a:extLst>
              <a:ext uri="{FF2B5EF4-FFF2-40B4-BE49-F238E27FC236}">
                <a16:creationId xmlns:a16="http://schemas.microsoft.com/office/drawing/2014/main" id="{F89636C2-5DCE-48D7-ACE4-D3E1108D2C11}"/>
              </a:ext>
            </a:extLst>
          </p:cNvPr>
          <p:cNvSpPr/>
          <p:nvPr/>
        </p:nvSpPr>
        <p:spPr>
          <a:xfrm rot="8388165">
            <a:off x="6799420" y="3573486"/>
            <a:ext cx="1472521" cy="80962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a:extLst>
              <a:ext uri="{FF2B5EF4-FFF2-40B4-BE49-F238E27FC236}">
                <a16:creationId xmlns:a16="http://schemas.microsoft.com/office/drawing/2014/main" id="{27C77A95-A79D-4454-8ED2-70BF53CAD624}"/>
              </a:ext>
            </a:extLst>
          </p:cNvPr>
          <p:cNvSpPr/>
          <p:nvPr/>
        </p:nvSpPr>
        <p:spPr>
          <a:xfrm>
            <a:off x="0" y="613268"/>
            <a:ext cx="12192000" cy="3297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AR" sz="1600" b="1" dirty="0">
                <a:solidFill>
                  <a:schemeClr val="tx1"/>
                </a:solidFill>
                <a:latin typeface="Times New Roman" panose="02020603050405020304" pitchFamily="18" charset="0"/>
                <a:cs typeface="Times New Roman" panose="02020603050405020304" pitchFamily="18" charset="0"/>
              </a:rPr>
              <a:t>ASPECTOS TÉCNICOS Y SOCIALES DE DESARROLLO:</a:t>
            </a:r>
          </a:p>
        </p:txBody>
      </p:sp>
    </p:spTree>
    <p:extLst>
      <p:ext uri="{BB962C8B-B14F-4D97-AF65-F5344CB8AC3E}">
        <p14:creationId xmlns:p14="http://schemas.microsoft.com/office/powerpoint/2010/main" val="25970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P spid="1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4481</TotalTime>
  <Words>5308</Words>
  <Application>Microsoft Office PowerPoint</Application>
  <PresentationFormat>Panorámica</PresentationFormat>
  <Paragraphs>442</Paragraphs>
  <Slides>39</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39</vt:i4>
      </vt:variant>
    </vt:vector>
  </HeadingPairs>
  <TitlesOfParts>
    <vt:vector size="54" baseType="lpstr">
      <vt:lpstr>Arial</vt:lpstr>
      <vt:lpstr>Book Antiqua</vt:lpstr>
      <vt:lpstr>Calibri</vt:lpstr>
      <vt:lpstr>Calibri Light</vt:lpstr>
      <vt:lpstr>Cambria</vt:lpstr>
      <vt:lpstr>Cambria Math</vt:lpstr>
      <vt:lpstr>Century</vt:lpstr>
      <vt:lpstr>Comic Sans MS</vt:lpstr>
      <vt:lpstr>Liberation Sans</vt:lpstr>
      <vt:lpstr>SymbolMT</vt:lpstr>
      <vt:lpstr>Times New Roman</vt:lpstr>
      <vt:lpstr>TimesNewRomanPS-BoldMT</vt:lpstr>
      <vt:lpstr>TimesNewRomanPS-ItalicMT</vt:lpstr>
      <vt:lpstr>TimesNewRomanPSMT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 Reinaldo L. Palavecino</dc:creator>
  <cp:lastModifiedBy>Ing. Reinaldo L. Palavecino</cp:lastModifiedBy>
  <cp:revision>97</cp:revision>
  <dcterms:created xsi:type="dcterms:W3CDTF">2021-03-19T14:33:30Z</dcterms:created>
  <dcterms:modified xsi:type="dcterms:W3CDTF">2021-03-22T18:54:16Z</dcterms:modified>
</cp:coreProperties>
</file>