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4" r:id="rId3"/>
    <p:sldId id="265" r:id="rId4"/>
    <p:sldId id="266" r:id="rId5"/>
    <p:sldId id="267" r:id="rId6"/>
    <p:sldId id="268" r:id="rId7"/>
    <p:sldId id="26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5/22/2025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5/22/2025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B742FA-EEFC-1966-84DE-75D3E485AE6C}"/>
              </a:ext>
            </a:extLst>
          </p:cNvPr>
          <p:cNvSpPr>
            <a:spLocks noGrp="1"/>
          </p:cNvSpPr>
          <p:nvPr>
            <p:ph type="title"/>
          </p:nvPr>
        </p:nvSpPr>
        <p:spPr/>
        <p:txBody>
          <a:bodyPr>
            <a:normAutofit/>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Mantenimiento predictivo</a:t>
            </a:r>
            <a:endParaRPr lang="es-AR" dirty="0"/>
          </a:p>
        </p:txBody>
      </p:sp>
      <p:sp>
        <p:nvSpPr>
          <p:cNvPr id="3" name="Marcador de contenido 2">
            <a:extLst>
              <a:ext uri="{FF2B5EF4-FFF2-40B4-BE49-F238E27FC236}">
                <a16:creationId xmlns:a16="http://schemas.microsoft.com/office/drawing/2014/main" id="{F5040703-E8E5-38D4-1A1E-2FE75274D057}"/>
              </a:ext>
            </a:extLst>
          </p:cNvPr>
          <p:cNvSpPr>
            <a:spLocks noGrp="1"/>
          </p:cNvSpPr>
          <p:nvPr>
            <p:ph idx="1"/>
          </p:nvPr>
        </p:nvSpPr>
        <p:spPr/>
        <p:txBody>
          <a:bodyPr>
            <a:normAutofit/>
          </a:bodyPr>
          <a:lstStyle/>
          <a:p>
            <a:pPr marL="0" indent="0">
              <a:buNone/>
            </a:pPr>
            <a:r>
              <a:rPr lang="es-AR" sz="2800" dirty="0">
                <a:effectLst/>
                <a:latin typeface="Calibri" panose="020F0502020204030204" pitchFamily="34" charset="0"/>
                <a:ea typeface="Calibri" panose="020F0502020204030204" pitchFamily="34" charset="0"/>
                <a:cs typeface="Times New Roman" panose="02020603050405020304" pitchFamily="18" charset="0"/>
              </a:rPr>
              <a:t>1. Definición y principios básicos.</a:t>
            </a:r>
          </a:p>
          <a:p>
            <a:pPr marL="0" indent="0">
              <a:buNone/>
            </a:pPr>
            <a:r>
              <a:rPr lang="es-AR" sz="2800" dirty="0">
                <a:effectLst/>
                <a:latin typeface="Calibri" panose="020F0502020204030204" pitchFamily="34" charset="0"/>
                <a:ea typeface="Calibri" panose="020F0502020204030204" pitchFamily="34" charset="0"/>
                <a:cs typeface="Times New Roman" panose="02020603050405020304" pitchFamily="18" charset="0"/>
              </a:rPr>
              <a:t>2. Establecimiento de un plan de Mantenimiento Predictivo.</a:t>
            </a:r>
          </a:p>
          <a:p>
            <a:pPr marL="0" indent="0">
              <a:buNone/>
            </a:pPr>
            <a:r>
              <a:rPr lang="es-AR" sz="2800" dirty="0">
                <a:latin typeface="Calibri" panose="020F0502020204030204" pitchFamily="34" charset="0"/>
                <a:ea typeface="Calibri" panose="020F0502020204030204" pitchFamily="34" charset="0"/>
                <a:cs typeface="Times New Roman" panose="02020603050405020304" pitchFamily="18" charset="0"/>
              </a:rPr>
              <a:t>3. Técnicas de Mantenimiento Predictivo</a:t>
            </a:r>
            <a:endParaRPr lang="es-AR" dirty="0"/>
          </a:p>
        </p:txBody>
      </p:sp>
    </p:spTree>
    <p:extLst>
      <p:ext uri="{BB962C8B-B14F-4D97-AF65-F5344CB8AC3E}">
        <p14:creationId xmlns:p14="http://schemas.microsoft.com/office/powerpoint/2010/main" val="3000132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4E97-9EFC-C4B9-08B1-A5D094494F9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82C6EA6-45CD-84BD-70EA-63519C25727F}"/>
              </a:ext>
            </a:extLst>
          </p:cNvPr>
          <p:cNvSpPr>
            <a:spLocks noGrp="1"/>
          </p:cNvSpPr>
          <p:nvPr>
            <p:ph type="title"/>
          </p:nvPr>
        </p:nvSpPr>
        <p:spPr>
          <a:xfrm>
            <a:off x="1451579" y="804520"/>
            <a:ext cx="9603275" cy="825498"/>
          </a:xfrm>
        </p:spPr>
        <p:txBody>
          <a:bodyPr>
            <a:normAutofit/>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Definición de Mantenimiento predictivo</a:t>
            </a:r>
            <a:endParaRPr lang="es-AR" dirty="0"/>
          </a:p>
        </p:txBody>
      </p:sp>
      <p:sp>
        <p:nvSpPr>
          <p:cNvPr id="3" name="Marcador de contenido 2">
            <a:extLst>
              <a:ext uri="{FF2B5EF4-FFF2-40B4-BE49-F238E27FC236}">
                <a16:creationId xmlns:a16="http://schemas.microsoft.com/office/drawing/2014/main" id="{AFE091A5-23F4-A333-F36B-091E37F48F15}"/>
              </a:ext>
            </a:extLst>
          </p:cNvPr>
          <p:cNvSpPr>
            <a:spLocks noGrp="1"/>
          </p:cNvSpPr>
          <p:nvPr>
            <p:ph idx="1"/>
          </p:nvPr>
        </p:nvSpPr>
        <p:spPr>
          <a:xfrm>
            <a:off x="1451579" y="1853754"/>
            <a:ext cx="10144073" cy="4732576"/>
          </a:xfrm>
        </p:spPr>
        <p:txBody>
          <a:bodyPr>
            <a:noAutofit/>
          </a:bodyPr>
          <a:lstStyle/>
          <a:p>
            <a:pPr marL="0" indent="0">
              <a:buNone/>
            </a:pPr>
            <a:r>
              <a:rPr lang="es-AR" sz="1800" dirty="0">
                <a:effectLst/>
                <a:latin typeface="Calibri" panose="020F0502020204030204" pitchFamily="34" charset="0"/>
                <a:ea typeface="Calibri" panose="020F0502020204030204" pitchFamily="34" charset="0"/>
                <a:cs typeface="Times New Roman" panose="02020603050405020304" pitchFamily="18" charset="0"/>
              </a:rPr>
              <a:t>1. Se llama </a:t>
            </a:r>
            <a:r>
              <a:rPr lang="es-AR" sz="1800" u="sng" dirty="0">
                <a:effectLst/>
                <a:latin typeface="Calibri" panose="020F0502020204030204" pitchFamily="34" charset="0"/>
                <a:ea typeface="Calibri" panose="020F0502020204030204" pitchFamily="34" charset="0"/>
                <a:cs typeface="Times New Roman" panose="02020603050405020304" pitchFamily="18" charset="0"/>
              </a:rPr>
              <a:t>Mantenimiento Predictivo</a:t>
            </a:r>
            <a:r>
              <a:rPr lang="es-AR" sz="18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u="sng" dirty="0">
                <a:effectLst/>
                <a:latin typeface="Calibri" panose="020F0502020204030204" pitchFamily="34" charset="0"/>
                <a:ea typeface="Calibri" panose="020F0502020204030204" pitchFamily="34" charset="0"/>
                <a:cs typeface="Times New Roman" panose="02020603050405020304" pitchFamily="18" charset="0"/>
              </a:rPr>
              <a:t>Mantenimiento Condicional</a:t>
            </a:r>
            <a:r>
              <a:rPr lang="es-AR" sz="1800" dirty="0">
                <a:effectLst/>
                <a:latin typeface="Calibri" panose="020F0502020204030204" pitchFamily="34" charset="0"/>
                <a:ea typeface="Calibri" panose="020F0502020204030204" pitchFamily="34" charset="0"/>
                <a:cs typeface="Times New Roman" panose="02020603050405020304" pitchFamily="18" charset="0"/>
              </a:rPr>
              <a:t> o </a:t>
            </a:r>
            <a:r>
              <a:rPr lang="es-AR" sz="1800" u="sng" dirty="0">
                <a:effectLst/>
                <a:latin typeface="Calibri" panose="020F0502020204030204" pitchFamily="34" charset="0"/>
                <a:ea typeface="Calibri" panose="020F0502020204030204" pitchFamily="34" charset="0"/>
                <a:cs typeface="Times New Roman" panose="02020603050405020304" pitchFamily="18" charset="0"/>
              </a:rPr>
              <a:t>Mantenimiento Basado en la Condición,</a:t>
            </a:r>
            <a:r>
              <a:rPr lang="es-AR" sz="18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b="1" dirty="0">
                <a:effectLst/>
                <a:latin typeface="Calibri" panose="020F0502020204030204" pitchFamily="34" charset="0"/>
                <a:ea typeface="Calibri" panose="020F0502020204030204" pitchFamily="34" charset="0"/>
                <a:cs typeface="Times New Roman" panose="02020603050405020304" pitchFamily="18" charset="0"/>
              </a:rPr>
              <a:t>el </a:t>
            </a:r>
            <a:r>
              <a:rPr lang="es-AR" sz="1800" b="1" u="sng" dirty="0">
                <a:effectLst/>
                <a:latin typeface="Calibri" panose="020F0502020204030204" pitchFamily="34" charset="0"/>
                <a:ea typeface="Calibri" panose="020F0502020204030204" pitchFamily="34" charset="0"/>
                <a:cs typeface="Times New Roman" panose="02020603050405020304" pitchFamily="18" charset="0"/>
              </a:rPr>
              <a:t>mantenimiento preventivo </a:t>
            </a:r>
            <a:r>
              <a:rPr lang="es-AR" sz="1800" dirty="0">
                <a:effectLst/>
                <a:latin typeface="Calibri" panose="020F0502020204030204" pitchFamily="34" charset="0"/>
                <a:ea typeface="Calibri" panose="020F0502020204030204" pitchFamily="34" charset="0"/>
                <a:cs typeface="Times New Roman" panose="02020603050405020304" pitchFamily="18" charset="0"/>
              </a:rPr>
              <a:t>subordinado a la superación de un umbral predeterminado y significativo del estado de deterioro de un bien.-Se trata de un </a:t>
            </a:r>
            <a:r>
              <a:rPr lang="es-AR" sz="1800" u="sng" dirty="0">
                <a:effectLst/>
                <a:latin typeface="Calibri" panose="020F0502020204030204" pitchFamily="34" charset="0"/>
                <a:ea typeface="Calibri" panose="020F0502020204030204" pitchFamily="34" charset="0"/>
                <a:cs typeface="Times New Roman" panose="02020603050405020304" pitchFamily="18" charset="0"/>
              </a:rPr>
              <a:t>conjunto de técnicas</a:t>
            </a:r>
            <a:r>
              <a:rPr lang="es-AR" sz="1800" dirty="0">
                <a:effectLst/>
                <a:latin typeface="Calibri" panose="020F0502020204030204" pitchFamily="34" charset="0"/>
                <a:ea typeface="Calibri" panose="020F0502020204030204" pitchFamily="34" charset="0"/>
                <a:cs typeface="Times New Roman" panose="02020603050405020304" pitchFamily="18" charset="0"/>
              </a:rPr>
              <a:t> que, debidamente seleccionadas, </a:t>
            </a:r>
            <a:r>
              <a:rPr lang="es-AR" sz="1800" u="sng" dirty="0">
                <a:effectLst/>
                <a:latin typeface="Calibri" panose="020F0502020204030204" pitchFamily="34" charset="0"/>
                <a:ea typeface="Calibri" panose="020F0502020204030204" pitchFamily="34" charset="0"/>
                <a:cs typeface="Times New Roman" panose="02020603050405020304" pitchFamily="18" charset="0"/>
              </a:rPr>
              <a:t>permiten el seguimiento y examen de ciertos parámetros característicos del equipo en estudio</a:t>
            </a:r>
            <a:r>
              <a:rPr lang="es-AR" sz="1800" dirty="0">
                <a:effectLst/>
                <a:latin typeface="Calibri" panose="020F0502020204030204" pitchFamily="34" charset="0"/>
                <a:ea typeface="Calibri" panose="020F0502020204030204" pitchFamily="34" charset="0"/>
                <a:cs typeface="Times New Roman" panose="02020603050405020304" pitchFamily="18" charset="0"/>
              </a:rPr>
              <a:t>, que manifiestan algún tipo de modificación al aparecer una anomalía en el mismo..</a:t>
            </a:r>
          </a:p>
          <a:p>
            <a:pPr>
              <a:lnSpc>
                <a:spcPct val="115000"/>
              </a:lnSpc>
              <a:spcAft>
                <a:spcPts val="800"/>
              </a:spcAft>
              <a:buNone/>
            </a:pPr>
            <a:r>
              <a:rPr lang="es-AR" sz="1800" dirty="0">
                <a:effectLst/>
                <a:latin typeface="Calibri" panose="020F0502020204030204" pitchFamily="34" charset="0"/>
                <a:ea typeface="Calibri" panose="020F0502020204030204" pitchFamily="34" charset="0"/>
                <a:cs typeface="Times New Roman" panose="02020603050405020304" pitchFamily="18" charset="0"/>
              </a:rPr>
              <a:t>2.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La mayoría de los fallos en máquinas aparecen de forma incipiente, en un grado en que es posible su detección antes que el mismo se convierta en un hecho consumado con repercusiones irreversibles tanto en la producción como en los costes de mantenimiento. Se precisa para ello establecer un seguimiento de aquellos parámetros que nos pueden avisar del comienzo de un deterioro y establecer para cada uno de ellos qué nivel vamos a admitir como normal y cuál inadmisible, de tal forma que su detección desencadene la actuación pertinente.</a:t>
            </a:r>
          </a:p>
        </p:txBody>
      </p:sp>
    </p:spTree>
    <p:extLst>
      <p:ext uri="{BB962C8B-B14F-4D97-AF65-F5344CB8AC3E}">
        <p14:creationId xmlns:p14="http://schemas.microsoft.com/office/powerpoint/2010/main" val="206842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7903E-3EFE-A813-8471-F8CFE0EE43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EE24D44-FAB5-6D4F-7FC4-A1EB784B9B59}"/>
              </a:ext>
            </a:extLst>
          </p:cNvPr>
          <p:cNvSpPr>
            <a:spLocks noGrp="1"/>
          </p:cNvSpPr>
          <p:nvPr>
            <p:ph type="title"/>
          </p:nvPr>
        </p:nvSpPr>
        <p:spPr>
          <a:xfrm>
            <a:off x="1451579" y="804520"/>
            <a:ext cx="9603275" cy="825498"/>
          </a:xfrm>
        </p:spPr>
        <p:txBody>
          <a:bodyPr>
            <a:normAutofit/>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Definición de Mantenimiento predictivo</a:t>
            </a:r>
            <a:endParaRPr lang="es-AR" dirty="0"/>
          </a:p>
        </p:txBody>
      </p:sp>
      <p:sp>
        <p:nvSpPr>
          <p:cNvPr id="3" name="Marcador de contenido 2">
            <a:extLst>
              <a:ext uri="{FF2B5EF4-FFF2-40B4-BE49-F238E27FC236}">
                <a16:creationId xmlns:a16="http://schemas.microsoft.com/office/drawing/2014/main" id="{AB674898-F4B2-4FEA-D3CD-157808973C8C}"/>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La figura muestra éste proceso. Se le denomina curva P F porque muestra cómo un fallo comienza y prosigue el deterioro hasta un punto en el que puede ser detectado (el punto P de fallo potencial). A partir de </a:t>
            </a:r>
            <a:r>
              <a:rPr lang="es-AR" sz="1800" kern="100" dirty="0" err="1">
                <a:effectLst/>
                <a:latin typeface="Calibri" panose="020F0502020204030204" pitchFamily="34" charset="0"/>
                <a:ea typeface="Calibri" panose="020F0502020204030204" pitchFamily="34" charset="0"/>
                <a:cs typeface="Times New Roman" panose="02020603050405020304" pitchFamily="18" charset="0"/>
              </a:rPr>
              <a:t>alli</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si no se detecta y no se toman las medidas oportunas, el deterioro continua hasta alcanzar el punto F de fallo funcional</a:t>
            </a:r>
          </a:p>
        </p:txBody>
      </p:sp>
    </p:spTree>
    <p:extLst>
      <p:ext uri="{BB962C8B-B14F-4D97-AF65-F5344CB8AC3E}">
        <p14:creationId xmlns:p14="http://schemas.microsoft.com/office/powerpoint/2010/main" val="133904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6120D-4842-C311-A7F6-25898438BDA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774DEC5-E84A-506E-42DB-E5220F30E256}"/>
              </a:ext>
            </a:extLst>
          </p:cNvPr>
          <p:cNvSpPr>
            <a:spLocks noGrp="1"/>
          </p:cNvSpPr>
          <p:nvPr>
            <p:ph type="title"/>
          </p:nvPr>
        </p:nvSpPr>
        <p:spPr>
          <a:xfrm>
            <a:off x="1451579" y="804520"/>
            <a:ext cx="9603275" cy="825498"/>
          </a:xfrm>
        </p:spPr>
        <p:txBody>
          <a:bodyPr>
            <a:normAutofit fontScale="90000"/>
          </a:bodyPr>
          <a:lstStyle/>
          <a:p>
            <a:r>
              <a:rPr lang="es-AR" sz="2700" dirty="0">
                <a:effectLst/>
                <a:latin typeface="Calibri" panose="020F0502020204030204" pitchFamily="34" charset="0"/>
                <a:ea typeface="Calibri" panose="020F0502020204030204" pitchFamily="34" charset="0"/>
                <a:cs typeface="Times New Roman" panose="02020603050405020304" pitchFamily="18" charset="0"/>
              </a:rPr>
              <a:t> Importancia de la máquina en el proceso productivo </a:t>
            </a:r>
            <a:br>
              <a:rPr lang="es-AR" sz="2700" dirty="0">
                <a:effectLst/>
                <a:latin typeface="Calibri" panose="020F0502020204030204" pitchFamily="34" charset="0"/>
                <a:ea typeface="Calibri" panose="020F0502020204030204" pitchFamily="34" charset="0"/>
                <a:cs typeface="Times New Roman" panose="02020603050405020304" pitchFamily="18" charset="0"/>
              </a:rPr>
            </a:br>
            <a:r>
              <a:rPr lang="es-AR" sz="2700" kern="100" dirty="0">
                <a:effectLst/>
                <a:latin typeface="Calibri" panose="020F0502020204030204" pitchFamily="34" charset="0"/>
                <a:ea typeface="Calibri" panose="020F0502020204030204" pitchFamily="34" charset="0"/>
                <a:cs typeface="Times New Roman" panose="02020603050405020304" pitchFamily="18" charset="0"/>
              </a:rPr>
              <a:t>Instrumentación necesaria para el control</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77006E94-C8DB-BCBA-3EC9-179BD00C2EFB}"/>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AR" dirty="0">
                <a:effectLst/>
                <a:latin typeface="Calibri" panose="020F0502020204030204" pitchFamily="34" charset="0"/>
                <a:ea typeface="Calibri" panose="020F0502020204030204" pitchFamily="34" charset="0"/>
                <a:cs typeface="Times New Roman" panose="02020603050405020304" pitchFamily="18" charset="0"/>
              </a:rPr>
              <a:t>Los equipos a los que actualmente se les puede aplicar distintas técnicas de control de estado con probada eficacia son básicamente los siguientes: </a:t>
            </a:r>
          </a:p>
          <a:p>
            <a:pPr marL="0" indent="0">
              <a:lnSpc>
                <a:spcPct val="115000"/>
              </a:lnSpc>
              <a:spcAft>
                <a:spcPts val="800"/>
              </a:spcAft>
              <a:buNone/>
            </a:pPr>
            <a:r>
              <a:rPr lang="es-AR" dirty="0">
                <a:effectLst/>
                <a:latin typeface="Calibri" panose="020F0502020204030204" pitchFamily="34" charset="0"/>
                <a:ea typeface="Calibri" panose="020F0502020204030204" pitchFamily="34" charset="0"/>
                <a:cs typeface="Times New Roman" panose="02020603050405020304" pitchFamily="18" charset="0"/>
              </a:rPr>
              <a:t>1.Máquinas rotativas </a:t>
            </a:r>
          </a:p>
          <a:p>
            <a:pPr marL="0" indent="0">
              <a:lnSpc>
                <a:spcPct val="115000"/>
              </a:lnSpc>
              <a:spcAft>
                <a:spcPts val="800"/>
              </a:spcAft>
              <a:buNone/>
            </a:pPr>
            <a:r>
              <a:rPr lang="es-AR" dirty="0">
                <a:latin typeface="Calibri" panose="020F0502020204030204" pitchFamily="34" charset="0"/>
                <a:ea typeface="Calibri" panose="020F0502020204030204" pitchFamily="34" charset="0"/>
                <a:cs typeface="Times New Roman" panose="02020603050405020304" pitchFamily="18" charset="0"/>
              </a:rPr>
              <a:t>2. </a:t>
            </a:r>
            <a:r>
              <a:rPr lang="es-AR" dirty="0">
                <a:effectLst/>
                <a:latin typeface="Calibri" panose="020F0502020204030204" pitchFamily="34" charset="0"/>
                <a:ea typeface="Calibri" panose="020F0502020204030204" pitchFamily="34" charset="0"/>
                <a:cs typeface="Times New Roman" panose="02020603050405020304" pitchFamily="18" charset="0"/>
              </a:rPr>
              <a:t>Motores eléctricos </a:t>
            </a:r>
          </a:p>
          <a:p>
            <a:pPr marL="0" indent="0">
              <a:lnSpc>
                <a:spcPct val="115000"/>
              </a:lnSpc>
              <a:spcAft>
                <a:spcPts val="800"/>
              </a:spcAft>
              <a:buNone/>
            </a:pPr>
            <a:r>
              <a:rPr lang="es-AR" dirty="0">
                <a:latin typeface="Calibri" panose="020F0502020204030204" pitchFamily="34" charset="0"/>
                <a:ea typeface="Calibri" panose="020F0502020204030204" pitchFamily="34" charset="0"/>
                <a:cs typeface="Times New Roman" panose="02020603050405020304" pitchFamily="18" charset="0"/>
              </a:rPr>
              <a:t>3. </a:t>
            </a:r>
            <a:r>
              <a:rPr lang="es-AR" dirty="0">
                <a:effectLst/>
                <a:latin typeface="Calibri" panose="020F0502020204030204" pitchFamily="34" charset="0"/>
                <a:ea typeface="Calibri" panose="020F0502020204030204" pitchFamily="34" charset="0"/>
                <a:cs typeface="Times New Roman" panose="02020603050405020304" pitchFamily="18" charset="0"/>
              </a:rPr>
              <a:t>Equipos estáticos </a:t>
            </a:r>
          </a:p>
          <a:p>
            <a:pPr marL="0" indent="0">
              <a:lnSpc>
                <a:spcPct val="115000"/>
              </a:lnSpc>
              <a:spcAft>
                <a:spcPts val="800"/>
              </a:spcAft>
              <a:buNone/>
            </a:pPr>
            <a:r>
              <a:rPr lang="es-AR" dirty="0">
                <a:latin typeface="Calibri" panose="020F0502020204030204" pitchFamily="34" charset="0"/>
                <a:ea typeface="Calibri" panose="020F0502020204030204" pitchFamily="34" charset="0"/>
                <a:cs typeface="Times New Roman" panose="02020603050405020304" pitchFamily="18" charset="0"/>
              </a:rPr>
              <a:t>4. </a:t>
            </a:r>
            <a:r>
              <a:rPr lang="es-AR" dirty="0">
                <a:effectLst/>
                <a:latin typeface="Calibri" panose="020F0502020204030204" pitchFamily="34" charset="0"/>
                <a:ea typeface="Calibri" panose="020F0502020204030204" pitchFamily="34" charset="0"/>
                <a:cs typeface="Times New Roman" panose="02020603050405020304" pitchFamily="18" charset="0"/>
              </a:rPr>
              <a:t>Máquinas eléctricas </a:t>
            </a:r>
          </a:p>
          <a:p>
            <a:pPr marL="0" indent="0">
              <a:lnSpc>
                <a:spcPct val="115000"/>
              </a:lnSpc>
              <a:spcAft>
                <a:spcPts val="800"/>
              </a:spcAft>
              <a:buNone/>
            </a:pPr>
            <a:r>
              <a:rPr lang="es-AR" dirty="0">
                <a:latin typeface="Calibri" panose="020F0502020204030204" pitchFamily="34" charset="0"/>
                <a:ea typeface="Calibri" panose="020F0502020204030204" pitchFamily="34" charset="0"/>
                <a:cs typeface="Times New Roman" panose="02020603050405020304" pitchFamily="18" charset="0"/>
              </a:rPr>
              <a:t>5. </a:t>
            </a:r>
            <a:r>
              <a:rPr lang="es-AR" dirty="0">
                <a:effectLst/>
                <a:latin typeface="Calibri" panose="020F0502020204030204" pitchFamily="34" charset="0"/>
                <a:ea typeface="Calibri" panose="020F0502020204030204" pitchFamily="34" charset="0"/>
                <a:cs typeface="Times New Roman" panose="02020603050405020304" pitchFamily="18" charset="0"/>
              </a:rPr>
              <a:t>Instrumentación</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2703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1D857-9730-EAC4-4090-0CE6366FD97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BA2B0F8-26E5-7D29-71C8-81F13EB027D2}"/>
              </a:ext>
            </a:extLst>
          </p:cNvPr>
          <p:cNvSpPr>
            <a:spLocks noGrp="1"/>
          </p:cNvSpPr>
          <p:nvPr>
            <p:ph type="title"/>
          </p:nvPr>
        </p:nvSpPr>
        <p:spPr>
          <a:xfrm>
            <a:off x="1451579" y="804520"/>
            <a:ext cx="9603275" cy="825498"/>
          </a:xfrm>
        </p:spPr>
        <p:txBody>
          <a:bodyPr>
            <a:normAutofit fontScale="90000"/>
          </a:bodyPr>
          <a:lstStyle/>
          <a:p>
            <a:r>
              <a:rPr lang="es-AR" sz="2700" dirty="0">
                <a:effectLst/>
                <a:latin typeface="Calibri" panose="020F0502020204030204" pitchFamily="34" charset="0"/>
                <a:ea typeface="Calibri" panose="020F0502020204030204" pitchFamily="34" charset="0"/>
                <a:cs typeface="Times New Roman" panose="02020603050405020304" pitchFamily="18" charset="0"/>
              </a:rPr>
              <a:t>VENTAJAS DEL MANTENIMIENTO PREDICTIVO</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920E7AC4-7469-6C99-F2E7-F19FF325E71F}"/>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AR" kern="100" dirty="0">
                <a:effectLst/>
                <a:latin typeface="Calibri" panose="020F0502020204030204" pitchFamily="34" charset="0"/>
                <a:ea typeface="Calibri" panose="020F0502020204030204" pitchFamily="34" charset="0"/>
                <a:cs typeface="Times New Roman" panose="02020603050405020304" pitchFamily="18" charset="0"/>
              </a:rPr>
              <a:t>Las ventajas que aporta este tipo de mantenimiento son que, al conocerse en todo momento el estado de los equipos, permite detectar fallos en estado incipiente, lo que impide que éste alcance proporciones indeseables. </a:t>
            </a:r>
          </a:p>
          <a:p>
            <a:pPr>
              <a:lnSpc>
                <a:spcPct val="115000"/>
              </a:lnSpc>
              <a:spcAft>
                <a:spcPts val="800"/>
              </a:spcAft>
            </a:pPr>
            <a:r>
              <a:rPr lang="es-AR" kern="100" dirty="0">
                <a:effectLst/>
                <a:latin typeface="Calibri" panose="020F0502020204030204" pitchFamily="34" charset="0"/>
                <a:ea typeface="Calibri" panose="020F0502020204030204" pitchFamily="34" charset="0"/>
                <a:cs typeface="Times New Roman" panose="02020603050405020304" pitchFamily="18" charset="0"/>
              </a:rPr>
              <a:t>Por otra parte permite aumentar la vida útil de los componentes, evitando el reemplazo antes de que se encuentren dañados. </a:t>
            </a:r>
          </a:p>
          <a:p>
            <a:pPr>
              <a:lnSpc>
                <a:spcPct val="115000"/>
              </a:lnSpc>
              <a:spcAft>
                <a:spcPts val="800"/>
              </a:spcAft>
            </a:pPr>
            <a:r>
              <a:rPr lang="es-AR" kern="100" dirty="0">
                <a:effectLst/>
                <a:latin typeface="Calibri" panose="020F0502020204030204" pitchFamily="34" charset="0"/>
                <a:ea typeface="Calibri" panose="020F0502020204030204" pitchFamily="34" charset="0"/>
                <a:cs typeface="Times New Roman" panose="02020603050405020304" pitchFamily="18" charset="0"/>
              </a:rPr>
              <a:t>Por ultimo, al conocerse el estado de un defecto, pueden programarse las paradas y reparaciones previéndose los repuestos necesarios, lo que hace disminuir los tiempos de indisponibilidad</a:t>
            </a:r>
          </a:p>
        </p:txBody>
      </p:sp>
    </p:spTree>
    <p:extLst>
      <p:ext uri="{BB962C8B-B14F-4D97-AF65-F5344CB8AC3E}">
        <p14:creationId xmlns:p14="http://schemas.microsoft.com/office/powerpoint/2010/main" val="242381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0CCF2-D9C2-FF37-82DF-F8B8DA6553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D5111CE-F384-B92F-9FC9-D5DAD1E53C5D}"/>
              </a:ext>
            </a:extLst>
          </p:cNvPr>
          <p:cNvSpPr>
            <a:spLocks noGrp="1"/>
          </p:cNvSpPr>
          <p:nvPr>
            <p:ph type="title"/>
          </p:nvPr>
        </p:nvSpPr>
        <p:spPr>
          <a:xfrm>
            <a:off x="1451579" y="804520"/>
            <a:ext cx="9603275" cy="825498"/>
          </a:xfrm>
        </p:spPr>
        <p:txBody>
          <a:bodyPr>
            <a:normAutofit/>
          </a:bodyPr>
          <a:lstStyle/>
          <a:p>
            <a:r>
              <a:rPr lang="es-AR" sz="2400" dirty="0">
                <a:effectLst/>
                <a:latin typeface="Calibri" panose="020F0502020204030204" pitchFamily="34" charset="0"/>
                <a:ea typeface="Calibri" panose="020F0502020204030204" pitchFamily="34" charset="0"/>
                <a:cs typeface="Times New Roman" panose="02020603050405020304" pitchFamily="18" charset="0"/>
              </a:rPr>
              <a:t>Estrategias de mantenimiento preventivo (PREDICTIVO) </a:t>
            </a:r>
            <a:br>
              <a:rPr lang="es-AR"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sz="2400" dirty="0"/>
          </a:p>
        </p:txBody>
      </p:sp>
      <p:sp>
        <p:nvSpPr>
          <p:cNvPr id="3" name="Marcador de contenido 2">
            <a:extLst>
              <a:ext uri="{FF2B5EF4-FFF2-40B4-BE49-F238E27FC236}">
                <a16:creationId xmlns:a16="http://schemas.microsoft.com/office/drawing/2014/main" id="{4681BE7F-0D15-D166-A929-276F483A8846}"/>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AR" dirty="0">
                <a:effectLst/>
                <a:latin typeface="Calibri" panose="020F0502020204030204" pitchFamily="34" charset="0"/>
                <a:ea typeface="Calibri" panose="020F0502020204030204" pitchFamily="34" charset="0"/>
                <a:cs typeface="Times New Roman" panose="02020603050405020304" pitchFamily="18" charset="0"/>
              </a:rPr>
              <a:t>La base del mantenimiento predictivo radica en la monitorización de los equipos, ya que debemos evaluar los parámetros antes comentados con la instalación en funcionamiento normal. </a:t>
            </a:r>
          </a:p>
          <a:p>
            <a:pPr>
              <a:lnSpc>
                <a:spcPct val="115000"/>
              </a:lnSpc>
              <a:spcAft>
                <a:spcPts val="800"/>
              </a:spcAft>
            </a:pPr>
            <a:r>
              <a:rPr lang="es-AR" dirty="0">
                <a:effectLst/>
                <a:latin typeface="Calibri" panose="020F0502020204030204" pitchFamily="34" charset="0"/>
                <a:ea typeface="Calibri" panose="020F0502020204030204" pitchFamily="34" charset="0"/>
                <a:cs typeface="Times New Roman" panose="02020603050405020304" pitchFamily="18" charset="0"/>
              </a:rPr>
              <a:t>No es por tanto necesario hacer una parada para poder evaluar la condición de los mismos, conocemos el estado de nuestras máquinas mientras están trabajando. </a:t>
            </a:r>
          </a:p>
          <a:p>
            <a:pPr>
              <a:lnSpc>
                <a:spcPct val="115000"/>
              </a:lnSpc>
              <a:spcAft>
                <a:spcPts val="800"/>
              </a:spcAft>
            </a:pPr>
            <a:r>
              <a:rPr lang="es-AR" dirty="0">
                <a:effectLst/>
                <a:latin typeface="Calibri" panose="020F0502020204030204" pitchFamily="34" charset="0"/>
                <a:ea typeface="Calibri" panose="020F0502020204030204" pitchFamily="34" charset="0"/>
                <a:cs typeface="Times New Roman" panose="02020603050405020304" pitchFamily="18" charset="0"/>
              </a:rPr>
              <a:t>Con las diferentes técnicas disponibles podemos evaluar los fallos en los componentes y seguir su evolución durante largos periodos de tiempo (a veces meses) antes de decidir nuestra intervención, de esta manera podemos coordinar con producción el momento más adecuado para la intervención de mantenimiento</a:t>
            </a:r>
            <a:r>
              <a:rPr lang="es-AR" sz="1800" dirty="0">
                <a:effectLst/>
                <a:latin typeface="Calibri" panose="020F0502020204030204" pitchFamily="34" charset="0"/>
                <a:ea typeface="Calibri" panose="020F0502020204030204" pitchFamily="34" charset="0"/>
                <a:cs typeface="Times New Roman" panose="02020603050405020304" pitchFamily="18" charset="0"/>
              </a:rPr>
              <a:t>.</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388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F599-7FEE-A6E5-0415-CBCBA4C5667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CF85A2C-401D-041F-19EA-00720E95312B}"/>
              </a:ext>
            </a:extLst>
          </p:cNvPr>
          <p:cNvSpPr>
            <a:spLocks noGrp="1"/>
          </p:cNvSpPr>
          <p:nvPr>
            <p:ph type="title"/>
          </p:nvPr>
        </p:nvSpPr>
        <p:spPr>
          <a:xfrm>
            <a:off x="1451579" y="804520"/>
            <a:ext cx="9603275" cy="547202"/>
          </a:xfrm>
        </p:spPr>
        <p:txBody>
          <a:bodyPr>
            <a:normAutofit/>
          </a:bodyPr>
          <a:lstStyle/>
          <a:p>
            <a:pPr>
              <a:lnSpc>
                <a:spcPct val="115000"/>
              </a:lnSpc>
              <a:spcAft>
                <a:spcPts val="800"/>
              </a:spcAft>
            </a:pPr>
            <a:r>
              <a:rPr lang="es-AR" sz="2000" kern="100" dirty="0">
                <a:effectLst/>
                <a:latin typeface="Calibri" panose="020F0502020204030204" pitchFamily="34" charset="0"/>
                <a:ea typeface="Calibri" panose="020F0502020204030204" pitchFamily="34" charset="0"/>
                <a:cs typeface="Times New Roman" panose="02020603050405020304" pitchFamily="18" charset="0"/>
              </a:rPr>
              <a:t>JUSTIFICACION TÉCNICA Y ECONÓMICA DEL MANTENIMIENTO PREDICTIVO</a:t>
            </a:r>
          </a:p>
        </p:txBody>
      </p:sp>
      <p:sp>
        <p:nvSpPr>
          <p:cNvPr id="3" name="Marcador de contenido 2">
            <a:extLst>
              <a:ext uri="{FF2B5EF4-FFF2-40B4-BE49-F238E27FC236}">
                <a16:creationId xmlns:a16="http://schemas.microsoft.com/office/drawing/2014/main" id="{3B6EE954-58BB-8364-F298-06F8BAFC472D}"/>
              </a:ext>
            </a:extLst>
          </p:cNvPr>
          <p:cNvSpPr>
            <a:spLocks noGrp="1"/>
          </p:cNvSpPr>
          <p:nvPr>
            <p:ph idx="1"/>
          </p:nvPr>
        </p:nvSpPr>
        <p:spPr>
          <a:xfrm>
            <a:off x="1451579" y="1853754"/>
            <a:ext cx="9603275" cy="4003707"/>
          </a:xfrm>
        </p:spPr>
        <p:txBody>
          <a:bodyPr>
            <a:noAutofit/>
          </a:bodyPr>
          <a:lstStyle/>
          <a:p>
            <a:pPr>
              <a:lnSpc>
                <a:spcPct val="115000"/>
              </a:lnSpc>
              <a:spcAft>
                <a:spcPts val="800"/>
              </a:spcAft>
              <a:buNone/>
            </a:pPr>
            <a:r>
              <a:rPr lang="es-AR" sz="1600" kern="100" dirty="0">
                <a:effectLst/>
                <a:latin typeface="Calibri" panose="020F0502020204030204" pitchFamily="34" charset="0"/>
                <a:ea typeface="Calibri" panose="020F0502020204030204" pitchFamily="34" charset="0"/>
                <a:cs typeface="Times New Roman" panose="02020603050405020304" pitchFamily="18" charset="0"/>
              </a:rPr>
              <a:t>La justificación técnica del mantenimiento predictivo es evidente, basta para ello comparar las que realizamos cuando efectuamos un mantenimiento preventivo o correctivo en nuestras instalaciones con las que </a:t>
            </a:r>
            <a:r>
              <a:rPr lang="es-AR" sz="1600" kern="100" dirty="0" err="1">
                <a:effectLst/>
                <a:latin typeface="Calibri" panose="020F0502020204030204" pitchFamily="34" charset="0"/>
                <a:ea typeface="Calibri" panose="020F0502020204030204" pitchFamily="34" charset="0"/>
                <a:cs typeface="Times New Roman" panose="02020603050405020304" pitchFamily="18" charset="0"/>
              </a:rPr>
              <a:t>tendriamos</a:t>
            </a:r>
            <a:r>
              <a:rPr lang="es-AR" sz="1600" kern="100" dirty="0">
                <a:effectLst/>
                <a:latin typeface="Calibri" panose="020F0502020204030204" pitchFamily="34" charset="0"/>
                <a:ea typeface="Calibri" panose="020F0502020204030204" pitchFamily="34" charset="0"/>
                <a:cs typeface="Times New Roman" panose="02020603050405020304" pitchFamily="18" charset="0"/>
              </a:rPr>
              <a:t> que realizar cuando tuviésemos monitoreadas nuestras máquinas, realizando un seguimiento de los parámetros a medir.</a:t>
            </a:r>
          </a:p>
          <a:p>
            <a:pPr>
              <a:lnSpc>
                <a:spcPct val="115000"/>
              </a:lnSpc>
              <a:spcAft>
                <a:spcPts val="800"/>
              </a:spcAft>
              <a:buNone/>
            </a:pPr>
            <a:r>
              <a:rPr lang="es-AR" sz="1600" kern="100" dirty="0">
                <a:effectLst/>
                <a:latin typeface="Calibri" panose="020F0502020204030204" pitchFamily="34" charset="0"/>
                <a:ea typeface="Calibri" panose="020F0502020204030204" pitchFamily="34" charset="0"/>
                <a:cs typeface="Times New Roman" panose="02020603050405020304" pitchFamily="18" charset="0"/>
              </a:rPr>
              <a:t>El mantenimiento preventivo o programado se basa en la sustitución de componentes cuando suponemos que se ha agotado la vida de los mismos. El estudio teórico de sus vidas lo suele suministrar el fabricante del equipo, quien normalmente incluye una gama de mantenimiento preventivo, con indicación de sustitución de componentes y cambios en la lubricación.</a:t>
            </a:r>
          </a:p>
          <a:p>
            <a:pPr>
              <a:buNone/>
            </a:pPr>
            <a:r>
              <a:rPr lang="es-AR" sz="1600" dirty="0">
                <a:effectLst/>
                <a:latin typeface="Calibri" panose="020F0502020204030204" pitchFamily="34" charset="0"/>
                <a:ea typeface="Calibri" panose="020F0502020204030204" pitchFamily="34" charset="0"/>
                <a:cs typeface="Times New Roman" panose="02020603050405020304" pitchFamily="18" charset="0"/>
              </a:rPr>
              <a:t>Claramente de esta forma conseguimos evitar </a:t>
            </a:r>
            <a:r>
              <a:rPr lang="es-AR" sz="1600" dirty="0" err="1">
                <a:effectLst/>
                <a:latin typeface="Calibri" panose="020F0502020204030204" pitchFamily="34" charset="0"/>
                <a:ea typeface="Calibri" panose="020F0502020204030204" pitchFamily="34" charset="0"/>
                <a:cs typeface="Times New Roman" panose="02020603050405020304" pitchFamily="18" charset="0"/>
              </a:rPr>
              <a:t>averias</a:t>
            </a:r>
            <a:r>
              <a:rPr lang="es-AR" sz="1600" dirty="0">
                <a:effectLst/>
                <a:latin typeface="Calibri" panose="020F0502020204030204" pitchFamily="34" charset="0"/>
                <a:ea typeface="Calibri" panose="020F0502020204030204" pitchFamily="34" charset="0"/>
                <a:cs typeface="Times New Roman" panose="02020603050405020304" pitchFamily="18" charset="0"/>
              </a:rPr>
              <a:t>, pero debemos tener cuidado con su aplicación, por ejemplo, los fabricantes de rodamientos indican en sus catálogos que “la vida media de los rodamientos es aproximadamente cinco veces la vida nominal (Catálogo General SKF 4000/</a:t>
            </a:r>
            <a:r>
              <a:rPr lang="es-AR" sz="1600" dirty="0" err="1">
                <a:effectLst/>
                <a:latin typeface="Calibri" panose="020F0502020204030204" pitchFamily="34" charset="0"/>
                <a:ea typeface="Calibri" panose="020F0502020204030204" pitchFamily="34" charset="0"/>
                <a:cs typeface="Times New Roman" panose="02020603050405020304" pitchFamily="18" charset="0"/>
              </a:rPr>
              <a:t>IISp</a:t>
            </a:r>
            <a:r>
              <a:rPr lang="es-AR" sz="1600" dirty="0">
                <a:effectLst/>
                <a:latin typeface="Calibri" panose="020F0502020204030204" pitchFamily="34" charset="0"/>
                <a:ea typeface="Calibri" panose="020F0502020204030204" pitchFamily="34" charset="0"/>
                <a:cs typeface="Times New Roman" panose="02020603050405020304" pitchFamily="18" charset="0"/>
              </a:rPr>
              <a:t>, pág. 27)”. Quiere esto decir que si prolongásemos la vida de los rodamientos a su duración real </a:t>
            </a:r>
            <a:r>
              <a:rPr lang="es-AR" sz="1600" dirty="0" err="1">
                <a:effectLst/>
                <a:latin typeface="Calibri" panose="020F0502020204030204" pitchFamily="34" charset="0"/>
                <a:ea typeface="Calibri" panose="020F0502020204030204" pitchFamily="34" charset="0"/>
                <a:cs typeface="Times New Roman" panose="02020603050405020304" pitchFamily="18" charset="0"/>
              </a:rPr>
              <a:t>conseguiriamos</a:t>
            </a:r>
            <a:r>
              <a:rPr lang="es-AR" sz="1600" dirty="0">
                <a:effectLst/>
                <a:latin typeface="Calibri" panose="020F0502020204030204" pitchFamily="34" charset="0"/>
                <a:ea typeface="Calibri" panose="020F0502020204030204" pitchFamily="34" charset="0"/>
                <a:cs typeface="Times New Roman" panose="02020603050405020304" pitchFamily="18" charset="0"/>
              </a:rPr>
              <a:t> quintuplicar la duración de los mismos, este argumento por si solo es valido para querer monitoreo en muchas ocasiones. .</a:t>
            </a:r>
            <a:endParaRPr lang="es-AR"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5199300"/>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284</TotalTime>
  <Words>743</Words>
  <Application>Microsoft Office PowerPoint</Application>
  <PresentationFormat>Panorámica</PresentationFormat>
  <Paragraphs>28</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Gill Sans MT</vt:lpstr>
      <vt:lpstr>Galería</vt:lpstr>
      <vt:lpstr>Mantenimiento predictivo</vt:lpstr>
      <vt:lpstr>Definición de Mantenimiento predictivo</vt:lpstr>
      <vt:lpstr>Definición de Mantenimiento predictivo</vt:lpstr>
      <vt:lpstr> Importancia de la máquina en el proceso productivo  Instrumentación necesaria para el control </vt:lpstr>
      <vt:lpstr>VENTAJAS DEL MANTENIMIENTO PREDICTIVO </vt:lpstr>
      <vt:lpstr>Estrategias de mantenimiento preventivo (PREDICTIVO)  </vt:lpstr>
      <vt:lpstr>JUSTIFICACION TÉCNICA Y ECONÓMICA DEL MANTENIMIENTO PREDICTIVO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costo del mantenimiento industrial</dc:title>
  <dc:creator>Juan</dc:creator>
  <cp:lastModifiedBy>Juan Carlos Muñoz</cp:lastModifiedBy>
  <cp:revision>7</cp:revision>
  <dcterms:created xsi:type="dcterms:W3CDTF">2022-10-18T01:12:25Z</dcterms:created>
  <dcterms:modified xsi:type="dcterms:W3CDTF">2025-05-23T00:11:28Z</dcterms:modified>
</cp:coreProperties>
</file>