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5" r:id="rId3"/>
    <p:sldId id="286" r:id="rId4"/>
    <p:sldId id="287" r:id="rId5"/>
    <p:sldId id="288" r:id="rId6"/>
  </p:sldIdLst>
  <p:sldSz cx="9144000" cy="5143500" type="screen16x9"/>
  <p:notesSz cx="7315200" cy="96012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06666"/>
    <a:srgbClr val="54381C"/>
    <a:srgbClr val="A50021"/>
    <a:srgbClr val="FFFFA3"/>
    <a:srgbClr val="E6E6C4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107" d="100"/>
          <a:sy n="107" d="100"/>
        </p:scale>
        <p:origin x="677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404D6A0E-2D42-4FEE-A1E0-A6C9C349B5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B00203F6-5ED0-434B-A28D-AD4DF00499B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A811D47-5F0E-4EB2-9617-6C766F389AC4}" type="datetimeFigureOut">
              <a:rPr lang="es-AR"/>
              <a:pPr>
                <a:defRPr/>
              </a:pPr>
              <a:t>26/4/2024</a:t>
            </a:fld>
            <a:endParaRPr lang="es-AR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188A24A0-92FD-48C2-A9C8-2F384ABED4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E93AED0C-79AC-421F-9246-CDBAA09C19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FF61B3C6-19B7-496A-B054-EB2F3C3D38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3BDE5869-6406-4F88-A200-A1AB5ADF52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844831D5-1A4B-417D-B05F-04F0405D70B2}" type="slidenum">
              <a:rPr lang="es-AR" altLang="es-AR"/>
              <a:pPr/>
              <a:t>‹Nº›</a:t>
            </a:fld>
            <a:endParaRPr lang="es-AR" alt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9B03BB-C839-472E-B303-A12BEAEDC4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8D9881-DFA4-4376-9A8A-95376FA028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2653CD-15EA-4585-9C5D-5E5118FE01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75332B-4204-47EB-8677-4A32092160AC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12526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7B760B-69D7-4FB2-8157-9AAB943534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886CFE-6320-4AB8-B13A-2C8882FCC9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5E7673-3E01-4707-B984-99AC870369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99E86-C88F-4DAE-B581-4D5DD99B2C57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46176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88F441-1ECB-46A1-8E56-94CCE5D90E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0C2102-09E5-419B-A6BC-4CD2779D40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4B68D4-56AA-444B-9567-67BFB5F824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D7A9D-CE6A-4928-A50F-20CFCF1DBCFB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01478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742B2-B1E7-4951-B808-6FB74BBB9C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0CE450-88D7-4208-9A1F-B692C7699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0536A2-736B-4CEA-9D5F-5FFCE48BBB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ED4A8-BADD-4FE0-A679-CC18961B4372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04702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BD5DCC-C380-4777-9D2D-CDE496B865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131836-6320-42FE-82C5-5338D57CBA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51883B-170C-4225-9DE2-3C8C91AEF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E5C0D-A375-4F4F-8C36-2121F7C76DF4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83351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701F8-D5CE-4774-BE88-AF1772E9CA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62B650-8C43-4ACD-B063-49D55693BB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A22400-5B81-423F-A621-87DE3D74DE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2FF7F0-C8C0-4A1B-8217-15E7E2C9D2CA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54941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F86355B-D352-4F9C-A508-218C394511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1157294-62B6-4936-908B-7FEBAD40D0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AEBA25C-E35F-4FA1-9857-2DCA565ABA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A7C678-6902-4358-A240-005B8D8F4A54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59434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DE6C260-AAAB-442C-95FC-968F6485FD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E090B0-05B9-4D88-B8BB-A6092DF42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573481-0177-4AE3-B0F6-54B61B427D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C12A3B-DE74-4912-9A76-0CE2CA585150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25499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F2267C9-DBDF-4BAE-88E2-0AECF572C9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5DF066-1134-415D-B429-4261AAE731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662E98-3A94-40C9-A0E0-0B3D7B606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866E1-CEB7-4733-83FF-EEB08D0BD0A0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23216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215C2B-8659-4399-A8E8-83E0E5F532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709360-3F9C-4459-AC7F-DE8E6381B0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2DC3B7-5ADA-466E-969E-6B0368EB23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FBA64-18BB-4406-8E26-E409C3C878C6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02172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92559D-BE1F-414F-86ED-A2ED9DF17C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FDA020-08E1-48F4-842F-10871AC839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60D2F-2E19-44F9-92EE-B3B5DE4C60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ECD08E-83E3-4D66-8611-06761775BE9E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39080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97655FE-5CEE-4997-B3B1-1A98FFEEE4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8EBCF0-3505-48AD-9AC9-A9C603439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texto del patrón</a:t>
            </a:r>
          </a:p>
          <a:p>
            <a:pPr lvl="1"/>
            <a:r>
              <a:rPr lang="es-ES" altLang="es-AR"/>
              <a:t>Segundo nivel</a:t>
            </a:r>
          </a:p>
          <a:p>
            <a:pPr lvl="2"/>
            <a:r>
              <a:rPr lang="es-ES" altLang="es-AR"/>
              <a:t>Tercer nivel</a:t>
            </a:r>
          </a:p>
          <a:p>
            <a:pPr lvl="3"/>
            <a:r>
              <a:rPr lang="es-ES" altLang="es-AR"/>
              <a:t>Cuarto nivel</a:t>
            </a:r>
          </a:p>
          <a:p>
            <a:pPr lvl="4"/>
            <a:r>
              <a:rPr lang="es-ES" altLang="es-AR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FA5B99-1397-45D4-9D5B-5ACD902139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98868-D58B-4246-A880-E0081D48844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B6F26C-2328-4408-B8A1-A5315A758C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6FBD037-07A8-4B71-900C-E54F17929441}" type="slidenum">
              <a:rPr lang="es-ES" altLang="es-AR"/>
              <a:pPr/>
              <a:t>‹Nº›</a:t>
            </a:fld>
            <a:endParaRPr lang="es-ES" alt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0">
            <a:extLst>
              <a:ext uri="{FF2B5EF4-FFF2-40B4-BE49-F238E27FC236}">
                <a16:creationId xmlns:a16="http://schemas.microsoft.com/office/drawing/2014/main" id="{E8363884-6865-4F70-8EEA-1F004BC416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36512" y="3544888"/>
            <a:ext cx="9073008" cy="485775"/>
          </a:xfrm>
        </p:spPr>
        <p:txBody>
          <a:bodyPr/>
          <a:lstStyle/>
          <a:p>
            <a:pPr algn="r" eaLnBrk="1" hangingPunct="1"/>
            <a:r>
              <a:rPr lang="es-UY" altLang="es-AR" sz="3600" b="1" dirty="0">
                <a:solidFill>
                  <a:schemeClr val="bg1"/>
                </a:solidFill>
              </a:rPr>
              <a:t>IC 512 Procesamiento Digital de Señales</a:t>
            </a:r>
            <a:endParaRPr lang="es-ES" altLang="es-AR" sz="3600" b="1" dirty="0">
              <a:solidFill>
                <a:schemeClr val="bg1"/>
              </a:solidFill>
            </a:endParaRPr>
          </a:p>
        </p:txBody>
      </p:sp>
      <p:sp>
        <p:nvSpPr>
          <p:cNvPr id="3075" name="Rectangle 168">
            <a:extLst>
              <a:ext uri="{FF2B5EF4-FFF2-40B4-BE49-F238E27FC236}">
                <a16:creationId xmlns:a16="http://schemas.microsoft.com/office/drawing/2014/main" id="{51FF4BCE-AEB2-4685-A91C-C633C27F7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318000"/>
            <a:ext cx="85693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800" b="1" dirty="0">
                <a:solidFill>
                  <a:schemeClr val="bg1"/>
                </a:solidFill>
              </a:rPr>
              <a:t>Unidad 3: Banco de Filtros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469A14-A600-4334-B1E1-383EC1159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72235"/>
            <a:ext cx="8229600" cy="3394075"/>
          </a:xfrm>
        </p:spPr>
        <p:txBody>
          <a:bodyPr/>
          <a:lstStyle/>
          <a:p>
            <a:r>
              <a:rPr lang="es-AR" sz="2400" dirty="0"/>
              <a:t>Esquema general</a:t>
            </a:r>
          </a:p>
          <a:p>
            <a:r>
              <a:rPr lang="es-AR" sz="2400" dirty="0"/>
              <a:t>Aplicaciones:</a:t>
            </a:r>
          </a:p>
          <a:p>
            <a:pPr lvl="1"/>
            <a:r>
              <a:rPr lang="es-AR" sz="2000" dirty="0"/>
              <a:t>Audio</a:t>
            </a:r>
          </a:p>
          <a:p>
            <a:pPr lvl="1"/>
            <a:r>
              <a:rPr lang="es-AR" sz="2000" dirty="0"/>
              <a:t>Voz</a:t>
            </a:r>
          </a:p>
          <a:p>
            <a:pPr lvl="1"/>
            <a:r>
              <a:rPr lang="es-AR" sz="2000" dirty="0"/>
              <a:t>Comunicaciones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1211EC4-D16E-46CB-83CA-EE47CF479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4797423"/>
            <a:ext cx="79692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>
            <a:extLst>
              <a:ext uri="{FF2B5EF4-FFF2-40B4-BE49-F238E27FC236}">
                <a16:creationId xmlns:a16="http://schemas.microsoft.com/office/drawing/2014/main" id="{4F831CA4-9C41-4CAE-B288-3EAFD40FC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57250"/>
          </a:xfrm>
        </p:spPr>
        <p:txBody>
          <a:bodyPr/>
          <a:lstStyle/>
          <a:p>
            <a:r>
              <a:rPr lang="es-AR" altLang="es-AR" sz="3200" b="1" dirty="0">
                <a:solidFill>
                  <a:schemeClr val="bg1"/>
                </a:solidFill>
              </a:rPr>
              <a:t>Banco de Filtros o Ecualizador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AD26E2F-2D06-4E4E-A467-D09BEFD8B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011" y="1287671"/>
            <a:ext cx="5890989" cy="382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31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469A14-A600-4334-B1E1-383EC1159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72235"/>
            <a:ext cx="8229600" cy="3394075"/>
          </a:xfrm>
        </p:spPr>
        <p:txBody>
          <a:bodyPr/>
          <a:lstStyle/>
          <a:p>
            <a:r>
              <a:rPr lang="es-AR" sz="2000" dirty="0"/>
              <a:t>Respuesta en frecuencia complementaria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1211EC4-D16E-46CB-83CA-EE47CF479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4797423"/>
            <a:ext cx="79692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>
            <a:extLst>
              <a:ext uri="{FF2B5EF4-FFF2-40B4-BE49-F238E27FC236}">
                <a16:creationId xmlns:a16="http://schemas.microsoft.com/office/drawing/2014/main" id="{4F831CA4-9C41-4CAE-B288-3EAFD40FC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57250"/>
          </a:xfrm>
        </p:spPr>
        <p:txBody>
          <a:bodyPr/>
          <a:lstStyle/>
          <a:p>
            <a:r>
              <a:rPr lang="es-AR" altLang="es-AR" sz="3200" b="1" dirty="0">
                <a:solidFill>
                  <a:schemeClr val="bg1"/>
                </a:solidFill>
              </a:rPr>
              <a:t>Banco de Filtros o Ecualizador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57BD7E5-574A-49B0-A787-C8CB1F2BD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475" y="1364177"/>
            <a:ext cx="4973049" cy="379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3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469A14-A600-4334-B1E1-383EC1159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72235"/>
            <a:ext cx="8229600" cy="3394075"/>
          </a:xfrm>
        </p:spPr>
        <p:txBody>
          <a:bodyPr/>
          <a:lstStyle/>
          <a:p>
            <a:r>
              <a:rPr lang="es-AR" sz="2000" dirty="0"/>
              <a:t>Ejemplo: Ecualizador de siete bandas con las siguientes frecuencias centrales:</a:t>
            </a:r>
          </a:p>
          <a:p>
            <a:endParaRPr lang="es-AR" sz="2000" dirty="0"/>
          </a:p>
          <a:p>
            <a:endParaRPr lang="es-AR" sz="2000" dirty="0"/>
          </a:p>
          <a:p>
            <a:endParaRPr lang="es-AR" sz="2000" dirty="0"/>
          </a:p>
          <a:p>
            <a:pPr marL="0" indent="0">
              <a:buNone/>
            </a:pPr>
            <a:r>
              <a:rPr lang="en-US" sz="2000" dirty="0"/>
              <a:t>El ancho de </a:t>
            </a:r>
            <a:r>
              <a:rPr lang="en-US" sz="2000" dirty="0" err="1"/>
              <a:t>banda</a:t>
            </a:r>
            <a:r>
              <a:rPr lang="en-US" sz="2000" dirty="0"/>
              <a:t> a 3dB para </a:t>
            </a:r>
            <a:r>
              <a:rPr lang="en-US" sz="2000" dirty="0" err="1"/>
              <a:t>cada</a:t>
            </a:r>
            <a:r>
              <a:rPr lang="en-US" sz="2000" dirty="0"/>
              <a:t> </a:t>
            </a:r>
            <a:r>
              <a:rPr lang="en-US" sz="2000" dirty="0" err="1"/>
              <a:t>filtro</a:t>
            </a:r>
            <a:r>
              <a:rPr lang="en-US" sz="2000" dirty="0"/>
              <a:t> </a:t>
            </a:r>
            <a:r>
              <a:rPr lang="en-US" sz="2000" dirty="0" err="1"/>
              <a:t>pasabanda</a:t>
            </a:r>
            <a:r>
              <a:rPr lang="en-US" sz="2000" dirty="0"/>
              <a:t> es </a:t>
            </a:r>
            <a:r>
              <a:rPr lang="en-US" sz="2000" dirty="0" err="1"/>
              <a:t>elegido</a:t>
            </a:r>
            <a:r>
              <a:rPr lang="en-US" sz="2000" dirty="0"/>
              <a:t> para ser el 50% de la </a:t>
            </a:r>
            <a:r>
              <a:rPr lang="en-US" sz="2000" dirty="0" err="1"/>
              <a:t>frecuencia</a:t>
            </a:r>
            <a:r>
              <a:rPr lang="en-US" sz="2000" dirty="0"/>
              <a:t> central.</a:t>
            </a:r>
            <a:endParaRPr lang="es-AR" sz="2000" dirty="0"/>
          </a:p>
          <a:p>
            <a:pPr marL="0" indent="0">
              <a:buNone/>
            </a:pPr>
            <a:r>
              <a:rPr lang="es-AR" sz="2000" dirty="0"/>
              <a:t>Considerando una frecuencia de muestreo de 44,1 KHz</a:t>
            </a:r>
          </a:p>
          <a:p>
            <a:pPr marL="0" indent="0">
              <a:buNone/>
            </a:pPr>
            <a:endParaRPr lang="es-AR" sz="2000" dirty="0"/>
          </a:p>
          <a:p>
            <a:pPr marL="0" indent="0">
              <a:buNone/>
            </a:pPr>
            <a:r>
              <a:rPr lang="es-AR" sz="2000" dirty="0"/>
              <a:t>El diseño se logra en este caso aplicando la TB a filtros Butterworth pasa banda de segundo orden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1211EC4-D16E-46CB-83CA-EE47CF479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4797423"/>
            <a:ext cx="79692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>
            <a:extLst>
              <a:ext uri="{FF2B5EF4-FFF2-40B4-BE49-F238E27FC236}">
                <a16:creationId xmlns:a16="http://schemas.microsoft.com/office/drawing/2014/main" id="{4F831CA4-9C41-4CAE-B288-3EAFD40FC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57250"/>
          </a:xfrm>
        </p:spPr>
        <p:txBody>
          <a:bodyPr/>
          <a:lstStyle/>
          <a:p>
            <a:r>
              <a:rPr lang="es-AR" altLang="es-AR" sz="3200" b="1" dirty="0">
                <a:solidFill>
                  <a:schemeClr val="bg1"/>
                </a:solidFill>
              </a:rPr>
              <a:t>Banco de Filtros o Ecualizador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A5D5F68-E16E-434E-B061-6F2D8D0D3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07654"/>
            <a:ext cx="9144000" cy="104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20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469A14-A600-4334-B1E1-383EC1159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72235"/>
            <a:ext cx="8229600" cy="3394075"/>
          </a:xfrm>
        </p:spPr>
        <p:txBody>
          <a:bodyPr/>
          <a:lstStyle/>
          <a:p>
            <a:r>
              <a:rPr lang="es-AR" sz="2000" dirty="0"/>
              <a:t>Ejemplo: Ecualizador de siete bandas con las siguientes</a:t>
            </a:r>
          </a:p>
          <a:p>
            <a:pPr marL="0" indent="0">
              <a:buNone/>
            </a:pPr>
            <a:r>
              <a:rPr lang="en-US" sz="2000" dirty="0"/>
              <a:t>La </a:t>
            </a:r>
            <a:r>
              <a:rPr lang="en-US" sz="2000" dirty="0" err="1"/>
              <a:t>señal</a:t>
            </a:r>
            <a:r>
              <a:rPr lang="en-US" sz="2000" dirty="0"/>
              <a:t> de </a:t>
            </a:r>
            <a:r>
              <a:rPr lang="en-US" sz="2000" dirty="0" err="1"/>
              <a:t>prueba</a:t>
            </a:r>
            <a:r>
              <a:rPr lang="en-US" sz="2000" dirty="0"/>
              <a:t> </a:t>
            </a:r>
            <a:r>
              <a:rPr lang="en-US" sz="2000" dirty="0" err="1"/>
              <a:t>tiene</a:t>
            </a:r>
            <a:r>
              <a:rPr lang="en-US" sz="2000" dirty="0"/>
              <a:t> components </a:t>
            </a:r>
            <a:r>
              <a:rPr lang="en-US" sz="2000" dirty="0" err="1"/>
              <a:t>en</a:t>
            </a:r>
            <a:r>
              <a:rPr lang="en-US" sz="2000" dirty="0"/>
              <a:t> 100 Hz, 200 Hz, 400 Hz,</a:t>
            </a:r>
          </a:p>
          <a:p>
            <a:pPr marL="0" indent="0">
              <a:buNone/>
            </a:pPr>
            <a:r>
              <a:rPr lang="en-US" sz="2000" dirty="0"/>
              <a:t>1.000 Hz, 2.500 Hz, 6.000 Hz, y 15.000 Hz y es </a:t>
            </a:r>
            <a:r>
              <a:rPr lang="en-US" sz="2000" dirty="0" err="1"/>
              <a:t>generada</a:t>
            </a:r>
            <a:r>
              <a:rPr lang="en-US" sz="2000" dirty="0"/>
              <a:t> </a:t>
            </a:r>
            <a:r>
              <a:rPr lang="en-US" sz="2000" dirty="0" err="1"/>
              <a:t>desde</a:t>
            </a:r>
            <a:r>
              <a:rPr lang="en-US" sz="2000" dirty="0"/>
              <a:t> la </a:t>
            </a:r>
            <a:r>
              <a:rPr lang="en-US" sz="2000" dirty="0" err="1"/>
              <a:t>ecuación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Las </a:t>
            </a:r>
            <a:r>
              <a:rPr lang="en-US" sz="2000" dirty="0" err="1"/>
              <a:t>ganancias</a:t>
            </a:r>
            <a:r>
              <a:rPr lang="en-US" sz="2000" dirty="0"/>
              <a:t> </a:t>
            </a:r>
            <a:r>
              <a:rPr lang="en-US" sz="2000" dirty="0" err="1"/>
              <a:t>utilizadas</a:t>
            </a:r>
            <a:r>
              <a:rPr lang="en-US" sz="2000" dirty="0"/>
              <a:t> son:</a:t>
            </a:r>
          </a:p>
          <a:p>
            <a:pPr marL="0" indent="0">
              <a:buNone/>
            </a:pPr>
            <a:endParaRPr lang="es-AR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1211EC4-D16E-46CB-83CA-EE47CF479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4797423"/>
            <a:ext cx="79692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>
            <a:extLst>
              <a:ext uri="{FF2B5EF4-FFF2-40B4-BE49-F238E27FC236}">
                <a16:creationId xmlns:a16="http://schemas.microsoft.com/office/drawing/2014/main" id="{4F831CA4-9C41-4CAE-B288-3EAFD40FC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57250"/>
          </a:xfrm>
        </p:spPr>
        <p:txBody>
          <a:bodyPr/>
          <a:lstStyle/>
          <a:p>
            <a:r>
              <a:rPr lang="es-AR" altLang="es-AR" sz="3200" b="1" dirty="0">
                <a:solidFill>
                  <a:schemeClr val="bg1"/>
                </a:solidFill>
              </a:rPr>
              <a:t>Banco de Filtros o Ecualizador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4439730-9A74-4586-B4AB-886B2BE86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8533" y="2067694"/>
            <a:ext cx="7717963" cy="190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84AF291-4D0E-4CF8-84F7-15834BD30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0749" y="4695825"/>
            <a:ext cx="785812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242369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17020</TotalTime>
  <Words>152</Words>
  <Application>Microsoft Office PowerPoint</Application>
  <PresentationFormat>Presentación en pantalla (16:9)</PresentationFormat>
  <Paragraphs>29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Diseño predeterminado</vt:lpstr>
      <vt:lpstr>IC 512 Procesamiento Digital de Señales</vt:lpstr>
      <vt:lpstr>Banco de Filtros o Ecualizador</vt:lpstr>
      <vt:lpstr>Banco de Filtros o Ecualizador</vt:lpstr>
      <vt:lpstr>Banco de Filtros o Ecualizador</vt:lpstr>
      <vt:lpstr>Banco de Filtros o Ecualizador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Usuario</cp:lastModifiedBy>
  <cp:revision>1102</cp:revision>
  <dcterms:created xsi:type="dcterms:W3CDTF">2010-05-23T14:28:12Z</dcterms:created>
  <dcterms:modified xsi:type="dcterms:W3CDTF">2024-04-26T12:02:19Z</dcterms:modified>
</cp:coreProperties>
</file>