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317" r:id="rId3"/>
    <p:sldId id="318" r:id="rId4"/>
    <p:sldId id="319" r:id="rId5"/>
    <p:sldId id="292" r:id="rId6"/>
    <p:sldId id="293" r:id="rId7"/>
    <p:sldId id="321" r:id="rId8"/>
    <p:sldId id="322" r:id="rId9"/>
    <p:sldId id="320" r:id="rId10"/>
    <p:sldId id="291" r:id="rId11"/>
    <p:sldId id="323" r:id="rId12"/>
    <p:sldId id="324" r:id="rId13"/>
    <p:sldId id="325" r:id="rId14"/>
    <p:sldId id="326" r:id="rId15"/>
    <p:sldId id="327" r:id="rId16"/>
    <p:sldId id="328" r:id="rId17"/>
    <p:sldId id="336" r:id="rId18"/>
    <p:sldId id="329" r:id="rId19"/>
    <p:sldId id="337" r:id="rId20"/>
    <p:sldId id="330" r:id="rId21"/>
    <p:sldId id="331" r:id="rId22"/>
    <p:sldId id="332" r:id="rId23"/>
    <p:sldId id="335" r:id="rId24"/>
    <p:sldId id="333" r:id="rId25"/>
    <p:sldId id="334" r:id="rId26"/>
    <p:sldId id="294" r:id="rId27"/>
    <p:sldId id="295" r:id="rId28"/>
    <p:sldId id="296" r:id="rId29"/>
    <p:sldId id="297" r:id="rId30"/>
    <p:sldId id="298"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p:cViewPr varScale="1">
        <p:scale>
          <a:sx n="88" d="100"/>
          <a:sy n="88" d="100"/>
        </p:scale>
        <p:origin x="37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AR"/>
          </a:p>
        </p:txBody>
      </p:sp>
      <p:sp>
        <p:nvSpPr>
          <p:cNvPr id="4" name="Marcador de fecha 3"/>
          <p:cNvSpPr>
            <a:spLocks noGrp="1"/>
          </p:cNvSpPr>
          <p:nvPr>
            <p:ph type="dt" sz="half" idx="10"/>
          </p:nvPr>
        </p:nvSpPr>
        <p:spPr/>
        <p:txBody>
          <a:bodyPr/>
          <a:lstStyle/>
          <a:p>
            <a:fld id="{D0BAEF62-5346-4AD4-8218-9B48B91043D0}" type="datetimeFigureOut">
              <a:rPr lang="es-AR" smtClean="0"/>
              <a:t>26/5/2026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4283730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D0BAEF62-5346-4AD4-8218-9B48B91043D0}" type="datetimeFigureOut">
              <a:rPr lang="es-AR" smtClean="0"/>
              <a:t>26/5/2026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394703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D0BAEF62-5346-4AD4-8218-9B48B91043D0}" type="datetimeFigureOut">
              <a:rPr lang="es-AR" smtClean="0"/>
              <a:t>26/5/2026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3880831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D0BAEF62-5346-4AD4-8218-9B48B91043D0}" type="datetimeFigureOut">
              <a:rPr lang="es-AR" smtClean="0"/>
              <a:t>26/5/2026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181828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0BAEF62-5346-4AD4-8218-9B48B91043D0}" type="datetimeFigureOut">
              <a:rPr lang="es-AR" smtClean="0"/>
              <a:t>26/5/2026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96613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D0BAEF62-5346-4AD4-8218-9B48B91043D0}" type="datetimeFigureOut">
              <a:rPr lang="es-AR" smtClean="0"/>
              <a:t>26/5/2026</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1201124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D0BAEF62-5346-4AD4-8218-9B48B91043D0}" type="datetimeFigureOut">
              <a:rPr lang="es-AR" smtClean="0"/>
              <a:t>26/5/2026</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422242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fld id="{D0BAEF62-5346-4AD4-8218-9B48B91043D0}" type="datetimeFigureOut">
              <a:rPr lang="es-AR" smtClean="0"/>
              <a:t>26/5/2026</a:t>
            </a:fld>
            <a:endParaRPr lang="es-AR"/>
          </a:p>
        </p:txBody>
      </p:sp>
      <p:sp>
        <p:nvSpPr>
          <p:cNvPr id="4" name="Marcador de pie de página 3"/>
          <p:cNvSpPr>
            <a:spLocks noGrp="1"/>
          </p:cNvSpPr>
          <p:nvPr>
            <p:ph type="ftr" sz="quarter" idx="11"/>
          </p:nvPr>
        </p:nvSpPr>
        <p:spPr/>
        <p:txBody>
          <a:bodyPr/>
          <a:lstStyle/>
          <a:p>
            <a:endParaRPr lang="es-AR"/>
          </a:p>
        </p:txBody>
      </p:sp>
      <p:sp>
        <p:nvSpPr>
          <p:cNvPr id="5" name="Marcador de número de diapositiva 4"/>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2978098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0BAEF62-5346-4AD4-8218-9B48B91043D0}" type="datetimeFigureOut">
              <a:rPr lang="es-AR" smtClean="0"/>
              <a:t>26/5/2026</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85298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0BAEF62-5346-4AD4-8218-9B48B91043D0}" type="datetimeFigureOut">
              <a:rPr lang="es-AR" smtClean="0"/>
              <a:t>26/5/2026</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462471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0BAEF62-5346-4AD4-8218-9B48B91043D0}" type="datetimeFigureOut">
              <a:rPr lang="es-AR" smtClean="0"/>
              <a:t>26/5/2026</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C1C40620-95CB-49F9-92C3-8945D3DAFC67}" type="slidenum">
              <a:rPr lang="es-AR" smtClean="0"/>
              <a:t>‹Nº›</a:t>
            </a:fld>
            <a:endParaRPr lang="es-AR"/>
          </a:p>
        </p:txBody>
      </p:sp>
    </p:spTree>
    <p:extLst>
      <p:ext uri="{BB962C8B-B14F-4D97-AF65-F5344CB8AC3E}">
        <p14:creationId xmlns:p14="http://schemas.microsoft.com/office/powerpoint/2010/main" val="4064577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AEF62-5346-4AD4-8218-9B48B91043D0}" type="datetimeFigureOut">
              <a:rPr lang="es-AR" smtClean="0"/>
              <a:t>26/5/2026</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40620-95CB-49F9-92C3-8945D3DAFC67}" type="slidenum">
              <a:rPr lang="es-AR" smtClean="0"/>
              <a:t>‹Nº›</a:t>
            </a:fld>
            <a:endParaRPr lang="es-AR"/>
          </a:p>
        </p:txBody>
      </p:sp>
    </p:spTree>
    <p:extLst>
      <p:ext uri="{BB962C8B-B14F-4D97-AF65-F5344CB8AC3E}">
        <p14:creationId xmlns:p14="http://schemas.microsoft.com/office/powerpoint/2010/main" val="1253681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3" name="Rectángulo 2"/>
          <p:cNvSpPr/>
          <p:nvPr/>
        </p:nvSpPr>
        <p:spPr>
          <a:xfrm>
            <a:off x="2605141" y="2384699"/>
            <a:ext cx="7019109" cy="2862322"/>
          </a:xfrm>
          <a:prstGeom prst="rect">
            <a:avLst/>
          </a:prstGeom>
        </p:spPr>
        <p:txBody>
          <a:bodyPr wrap="square">
            <a:spAutoFit/>
          </a:bodyPr>
          <a:lstStyle/>
          <a:p>
            <a:pPr algn="ctr"/>
            <a:r>
              <a:rPr lang="es-ES" sz="3600" b="1" dirty="0">
                <a:solidFill>
                  <a:srgbClr val="000000"/>
                </a:solidFill>
                <a:latin typeface="Arial" panose="020B0604020202020204" pitchFamily="34" charset="0"/>
                <a:cs typeface="Arial" panose="020B0604020202020204" pitchFamily="34" charset="0"/>
              </a:rPr>
              <a:t>HIGIENE Y SEGURIDAD EN EL TRABAJO</a:t>
            </a:r>
          </a:p>
          <a:p>
            <a:pPr algn="ctr"/>
            <a:r>
              <a:rPr lang="es-ES" sz="3600" b="1" dirty="0">
                <a:solidFill>
                  <a:srgbClr val="000000"/>
                </a:solidFill>
                <a:latin typeface="Arial" panose="020B0604020202020204" pitchFamily="34" charset="0"/>
                <a:cs typeface="Arial" panose="020B0604020202020204" pitchFamily="34" charset="0"/>
              </a:rPr>
              <a:t>Decreto 911/96</a:t>
            </a:r>
          </a:p>
          <a:p>
            <a:pPr algn="ctr"/>
            <a:r>
              <a:rPr lang="es-ES" sz="3600" b="1" dirty="0" smtClean="0">
                <a:solidFill>
                  <a:srgbClr val="000000"/>
                </a:solidFill>
                <a:latin typeface="Arial" panose="020B0604020202020204" pitchFamily="34" charset="0"/>
                <a:cs typeface="Arial" panose="020B0604020202020204" pitchFamily="34" charset="0"/>
              </a:rPr>
              <a:t>Reglamento </a:t>
            </a:r>
            <a:r>
              <a:rPr lang="es-ES" sz="3600" b="1" dirty="0">
                <a:solidFill>
                  <a:srgbClr val="000000"/>
                </a:solidFill>
                <a:latin typeface="Arial" panose="020B0604020202020204" pitchFamily="34" charset="0"/>
                <a:cs typeface="Arial" panose="020B0604020202020204" pitchFamily="34" charset="0"/>
              </a:rPr>
              <a:t>para la industria de la Construcción</a:t>
            </a:r>
            <a:endParaRPr lang="es-ES" sz="3600" b="1"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5608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3" name="Rectángulo 2"/>
          <p:cNvSpPr/>
          <p:nvPr/>
        </p:nvSpPr>
        <p:spPr>
          <a:xfrm>
            <a:off x="898975" y="1226568"/>
            <a:ext cx="10305599" cy="5324535"/>
          </a:xfrm>
          <a:prstGeom prst="rect">
            <a:avLst/>
          </a:prstGeom>
        </p:spPr>
        <p:txBody>
          <a:bodyPr wrap="square">
            <a:spAutoFit/>
          </a:bodyPr>
          <a:lstStyle/>
          <a:p>
            <a:pPr algn="ctr"/>
            <a:r>
              <a:rPr lang="es-ES" sz="2800" b="1" dirty="0" smtClean="0">
                <a:latin typeface="Arial" panose="020B0604020202020204" pitchFamily="34" charset="0"/>
                <a:cs typeface="Arial" panose="020B0604020202020204" pitchFamily="34" charset="0"/>
              </a:rPr>
              <a:t>Túneles y Galerías Subterráneas (Arts. 151 a 153)</a:t>
            </a:r>
          </a:p>
          <a:p>
            <a:pPr algn="just"/>
            <a:endParaRPr lang="es-ES" sz="2400" b="1"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400" b="1" dirty="0">
                <a:latin typeface="Arial" panose="020B0604020202020204" pitchFamily="34" charset="0"/>
                <a:cs typeface="Arial" panose="020B0604020202020204" pitchFamily="34" charset="0"/>
              </a:rPr>
              <a:t>Planificación:</a:t>
            </a:r>
            <a:r>
              <a:rPr lang="es-ES" sz="2400" dirty="0">
                <a:latin typeface="Arial" panose="020B0604020202020204" pitchFamily="34" charset="0"/>
                <a:cs typeface="Arial" panose="020B0604020202020204" pitchFamily="34" charset="0"/>
              </a:rPr>
              <a:t> Todo trabajo debe estar planificado de antemano, incluyendo manuales de procedimiento y capacitación sobre riesgos para el personal</a:t>
            </a:r>
            <a:r>
              <a:rPr lang="es-ES" sz="24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400" b="1" dirty="0">
                <a:latin typeface="Arial" panose="020B0604020202020204" pitchFamily="34" charset="0"/>
                <a:cs typeface="Arial" panose="020B0604020202020204" pitchFamily="34" charset="0"/>
              </a:rPr>
              <a:t>Comunicación:</a:t>
            </a:r>
            <a:r>
              <a:rPr lang="es-ES" sz="2400" dirty="0">
                <a:latin typeface="Arial" panose="020B0604020202020204" pitchFamily="34" charset="0"/>
                <a:cs typeface="Arial" panose="020B0604020202020204" pitchFamily="34" charset="0"/>
              </a:rPr>
              <a:t> Es obligatorio contar con al menos </a:t>
            </a:r>
            <a:r>
              <a:rPr lang="es-ES" sz="2400" b="1" dirty="0">
                <a:latin typeface="Arial" panose="020B0604020202020204" pitchFamily="34" charset="0"/>
                <a:cs typeface="Arial" panose="020B0604020202020204" pitchFamily="34" charset="0"/>
              </a:rPr>
              <a:t>dos sistemas de comunicación independientes</a:t>
            </a:r>
            <a:r>
              <a:rPr lang="es-ES" sz="2400" dirty="0">
                <a:latin typeface="Arial" panose="020B0604020202020204" pitchFamily="34" charset="0"/>
                <a:cs typeface="Arial" panose="020B0604020202020204" pitchFamily="34" charset="0"/>
              </a:rPr>
              <a:t> y permanentes entre el frente de trabajo y el exterior</a:t>
            </a:r>
            <a:r>
              <a:rPr lang="es-ES" sz="24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400" b="1" dirty="0">
                <a:latin typeface="Arial" panose="020B0604020202020204" pitchFamily="34" charset="0"/>
                <a:cs typeface="Arial" panose="020B0604020202020204" pitchFamily="34" charset="0"/>
              </a:rPr>
              <a:t>Post-voladura:</a:t>
            </a:r>
            <a:r>
              <a:rPr lang="es-ES" sz="2400" dirty="0">
                <a:latin typeface="Arial" panose="020B0604020202020204" pitchFamily="34" charset="0"/>
                <a:cs typeface="Arial" panose="020B0604020202020204" pitchFamily="34" charset="0"/>
              </a:rPr>
              <a:t> Después de una explosión, el encargado y el responsable de Higiene y Seguridad deben verificar la contaminación ambiental y los riesgos del lugar antes de permitir que los operarios vuelvan a ingresar.</a:t>
            </a:r>
          </a:p>
        </p:txBody>
      </p:sp>
    </p:spTree>
    <p:extLst>
      <p:ext uri="{BB962C8B-B14F-4D97-AF65-F5344CB8AC3E}">
        <p14:creationId xmlns:p14="http://schemas.microsoft.com/office/powerpoint/2010/main" val="2130168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Rectángulo 1"/>
          <p:cNvSpPr/>
          <p:nvPr/>
        </p:nvSpPr>
        <p:spPr>
          <a:xfrm>
            <a:off x="1193073" y="1361276"/>
            <a:ext cx="9762309" cy="3847207"/>
          </a:xfrm>
          <a:prstGeom prst="rect">
            <a:avLst/>
          </a:prstGeom>
        </p:spPr>
        <p:txBody>
          <a:bodyPr wrap="square">
            <a:spAutoFit/>
          </a:bodyPr>
          <a:lstStyle/>
          <a:p>
            <a:pPr algn="ctr"/>
            <a:r>
              <a:rPr lang="es-ES" sz="2800" b="1" dirty="0" err="1">
                <a:latin typeface="Arial" panose="020B0604020202020204" pitchFamily="34" charset="0"/>
                <a:cs typeface="Arial" panose="020B0604020202020204" pitchFamily="34" charset="0"/>
              </a:rPr>
              <a:t>Submuración</a:t>
            </a:r>
            <a:r>
              <a:rPr lang="es-ES" sz="2800" b="1" dirty="0">
                <a:latin typeface="Arial" panose="020B0604020202020204" pitchFamily="34" charset="0"/>
                <a:cs typeface="Arial" panose="020B0604020202020204" pitchFamily="34" charset="0"/>
              </a:rPr>
              <a:t> (Arts. 154 y 155</a:t>
            </a:r>
            <a:r>
              <a:rPr lang="es-ES" sz="2800" b="1" dirty="0" smtClean="0">
                <a:latin typeface="Arial" panose="020B0604020202020204" pitchFamily="34" charset="0"/>
                <a:cs typeface="Arial" panose="020B0604020202020204" pitchFamily="34" charset="0"/>
              </a:rPr>
              <a:t>)</a:t>
            </a:r>
          </a:p>
          <a:p>
            <a:endParaRPr lang="es-ES" sz="2400" b="1" dirty="0">
              <a:latin typeface="Arial" panose="020B0604020202020204" pitchFamily="34" charset="0"/>
              <a:cs typeface="Arial" panose="020B0604020202020204" pitchFamily="34" charset="0"/>
            </a:endParaRPr>
          </a:p>
          <a:p>
            <a:pPr>
              <a:buFont typeface="Arial" panose="020B0604020202020204" pitchFamily="34" charset="0"/>
              <a:buChar char="•"/>
            </a:pPr>
            <a:r>
              <a:rPr lang="es-ES" sz="2400" b="1" dirty="0">
                <a:latin typeface="Arial" panose="020B0604020202020204" pitchFamily="34" charset="0"/>
                <a:cs typeface="Arial" panose="020B0604020202020204" pitchFamily="34" charset="0"/>
              </a:rPr>
              <a:t>Planificación por tramos:</a:t>
            </a:r>
            <a:r>
              <a:rPr lang="es-ES" sz="2400" dirty="0">
                <a:latin typeface="Arial" panose="020B0604020202020204" pitchFamily="34" charset="0"/>
                <a:cs typeface="Arial" panose="020B0604020202020204" pitchFamily="34" charset="0"/>
              </a:rPr>
              <a:t> Los trabajos de </a:t>
            </a:r>
            <a:r>
              <a:rPr lang="es-ES" sz="2400" dirty="0" err="1">
                <a:latin typeface="Arial" panose="020B0604020202020204" pitchFamily="34" charset="0"/>
                <a:cs typeface="Arial" panose="020B0604020202020204" pitchFamily="34" charset="0"/>
              </a:rPr>
              <a:t>submuración</a:t>
            </a:r>
            <a:r>
              <a:rPr lang="es-ES" sz="2400" dirty="0">
                <a:latin typeface="Arial" panose="020B0604020202020204" pitchFamily="34" charset="0"/>
                <a:cs typeface="Arial" panose="020B0604020202020204" pitchFamily="34" charset="0"/>
              </a:rPr>
              <a:t> deben programarse y ejecutarse por etapas, evaluando previamente si se afecta a los edificios vecinos</a:t>
            </a:r>
            <a:r>
              <a:rPr lang="es-ES" sz="2400" dirty="0" smtClean="0">
                <a:latin typeface="Arial" panose="020B0604020202020204" pitchFamily="34" charset="0"/>
                <a:cs typeface="Arial" panose="020B0604020202020204" pitchFamily="34" charset="0"/>
              </a:rPr>
              <a:t>.</a:t>
            </a:r>
          </a:p>
          <a:p>
            <a:pPr>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s-ES" sz="2400" b="1" dirty="0">
                <a:latin typeface="Arial" panose="020B0604020202020204" pitchFamily="34" charset="0"/>
                <a:cs typeface="Arial" panose="020B0604020202020204" pitchFamily="34" charset="0"/>
              </a:rPr>
              <a:t>Apuntalamiento:</a:t>
            </a:r>
            <a:r>
              <a:rPr lang="es-ES" sz="2400" dirty="0">
                <a:latin typeface="Arial" panose="020B0604020202020204" pitchFamily="34" charset="0"/>
                <a:cs typeface="Arial" panose="020B0604020202020204" pitchFamily="34" charset="0"/>
              </a:rPr>
              <a:t> Los muros deben ser apuntalados firmemente antes de realizar recalces. Los tramos que se ejecuten al mismo tiempo deben mantener una distancia mínima equivalente al espesor del muro que se está reforzando.</a:t>
            </a:r>
          </a:p>
        </p:txBody>
      </p:sp>
    </p:spTree>
    <p:extLst>
      <p:ext uri="{BB962C8B-B14F-4D97-AF65-F5344CB8AC3E}">
        <p14:creationId xmlns:p14="http://schemas.microsoft.com/office/powerpoint/2010/main" val="4236485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115203" y="1513572"/>
            <a:ext cx="5327715" cy="4692968"/>
          </a:xfrm>
          <a:prstGeom prst="rect">
            <a:avLst/>
          </a:prstGeom>
        </p:spPr>
      </p:pic>
      <p:pic>
        <p:nvPicPr>
          <p:cNvPr id="3" name="Imagen 2"/>
          <p:cNvPicPr>
            <a:picLocks noChangeAspect="1"/>
          </p:cNvPicPr>
          <p:nvPr/>
        </p:nvPicPr>
        <p:blipFill rotWithShape="1">
          <a:blip r:embed="rId5"/>
          <a:srcRect l="5215" t="12181" r="3627"/>
          <a:stretch/>
        </p:blipFill>
        <p:spPr>
          <a:xfrm>
            <a:off x="5895703" y="2034333"/>
            <a:ext cx="6035041" cy="3651445"/>
          </a:xfrm>
          <a:prstGeom prst="rect">
            <a:avLst/>
          </a:prstGeom>
        </p:spPr>
      </p:pic>
      <p:sp>
        <p:nvSpPr>
          <p:cNvPr id="6" name="Rectángulo 5"/>
          <p:cNvSpPr/>
          <p:nvPr/>
        </p:nvSpPr>
        <p:spPr>
          <a:xfrm>
            <a:off x="8139920" y="5685778"/>
            <a:ext cx="4521003" cy="307777"/>
          </a:xfrm>
          <a:prstGeom prst="rect">
            <a:avLst/>
          </a:prstGeom>
        </p:spPr>
        <p:txBody>
          <a:bodyPr wrap="square">
            <a:spAutoFit/>
          </a:bodyPr>
          <a:lstStyle/>
          <a:p>
            <a:r>
              <a:rPr lang="es-AR" sz="1400" dirty="0"/>
              <a:t>https://www.youtube.com/watch?v=frSQjzHYxwQ</a:t>
            </a:r>
          </a:p>
        </p:txBody>
      </p:sp>
    </p:spTree>
    <p:extLst>
      <p:ext uri="{BB962C8B-B14F-4D97-AF65-F5344CB8AC3E}">
        <p14:creationId xmlns:p14="http://schemas.microsoft.com/office/powerpoint/2010/main" val="989508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1924594" y="1326425"/>
            <a:ext cx="8033657" cy="5021036"/>
          </a:xfrm>
          <a:prstGeom prst="rect">
            <a:avLst/>
          </a:prstGeom>
        </p:spPr>
      </p:pic>
    </p:spTree>
    <p:extLst>
      <p:ext uri="{BB962C8B-B14F-4D97-AF65-F5344CB8AC3E}">
        <p14:creationId xmlns:p14="http://schemas.microsoft.com/office/powerpoint/2010/main" val="390513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Rectángulo 1"/>
          <p:cNvSpPr/>
          <p:nvPr/>
        </p:nvSpPr>
        <p:spPr>
          <a:xfrm>
            <a:off x="365760" y="743146"/>
            <a:ext cx="11460480" cy="6263253"/>
          </a:xfrm>
          <a:prstGeom prst="rect">
            <a:avLst/>
          </a:prstGeom>
        </p:spPr>
        <p:txBody>
          <a:bodyPr wrap="square">
            <a:spAutoFit/>
          </a:bodyPr>
          <a:lstStyle/>
          <a:p>
            <a:pPr algn="ctr"/>
            <a:r>
              <a:rPr lang="es-ES" sz="2800" b="1" dirty="0">
                <a:latin typeface="Arial" panose="020B0604020202020204" pitchFamily="34" charset="0"/>
                <a:cs typeface="Arial" panose="020B0604020202020204" pitchFamily="34" charset="0"/>
              </a:rPr>
              <a:t>Estructuras, Encofrados y Apuntalamientos (Arts. 167 a 171</a:t>
            </a:r>
            <a:r>
              <a:rPr lang="es-ES" sz="2800" b="1" dirty="0" smtClean="0">
                <a:latin typeface="Arial" panose="020B0604020202020204" pitchFamily="34" charset="0"/>
                <a:cs typeface="Arial" panose="020B0604020202020204" pitchFamily="34" charset="0"/>
              </a:rPr>
              <a:t>)</a:t>
            </a:r>
          </a:p>
          <a:p>
            <a:pPr algn="ctr"/>
            <a:endParaRPr lang="es-ES" sz="2800" b="1"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300" b="1" dirty="0">
                <a:latin typeface="Arial" panose="020B0604020202020204" pitchFamily="34" charset="0"/>
                <a:cs typeface="Arial" panose="020B0604020202020204" pitchFamily="34" charset="0"/>
              </a:rPr>
              <a:t>Calidad de materiales:</a:t>
            </a:r>
            <a:r>
              <a:rPr lang="es-ES" sz="2300" dirty="0">
                <a:latin typeface="Arial" panose="020B0604020202020204" pitchFamily="34" charset="0"/>
                <a:cs typeface="Arial" panose="020B0604020202020204" pitchFamily="34" charset="0"/>
              </a:rPr>
              <a:t> Los materiales de los encofrados deben ser resistentes, sin defectos visibles y no se debe usar madera que no esté bien estacionada. Está prohibido combinar apuntalamientos de acero con apuntalamientos de madera ajustable.</a:t>
            </a:r>
          </a:p>
          <a:p>
            <a:pPr algn="just">
              <a:buFont typeface="Arial" panose="020B0604020202020204" pitchFamily="34" charset="0"/>
              <a:buChar char="•"/>
            </a:pPr>
            <a:r>
              <a:rPr lang="es-ES" sz="2300" b="1" dirty="0">
                <a:latin typeface="Arial" panose="020B0604020202020204" pitchFamily="34" charset="0"/>
                <a:cs typeface="Arial" panose="020B0604020202020204" pitchFamily="34" charset="0"/>
              </a:rPr>
              <a:t>Supervisión y cargas:</a:t>
            </a:r>
            <a:r>
              <a:rPr lang="es-ES" sz="2300" dirty="0">
                <a:latin typeface="Arial" panose="020B0604020202020204" pitchFamily="34" charset="0"/>
                <a:cs typeface="Arial" panose="020B0604020202020204" pitchFamily="34" charset="0"/>
              </a:rPr>
              <a:t> El responsable de la tarea debe supervisar todo el proceso y el equipo. Una vez montada la estructura básica, se debe verificar que sea segura hasta su retiro. No se permite acumular cargas, materiales o equipos que pongan en riesgo la estabilidad de la estructura (esto aplica también para estructuras recién desencofradas).</a:t>
            </a:r>
          </a:p>
          <a:p>
            <a:pPr algn="just">
              <a:buFont typeface="Arial" panose="020B0604020202020204" pitchFamily="34" charset="0"/>
              <a:buChar char="•"/>
            </a:pPr>
            <a:r>
              <a:rPr lang="es-ES" sz="2300" b="1" dirty="0">
                <a:latin typeface="Arial" panose="020B0604020202020204" pitchFamily="34" charset="0"/>
                <a:cs typeface="Arial" panose="020B0604020202020204" pitchFamily="34" charset="0"/>
              </a:rPr>
              <a:t>Puntales empalmados:</a:t>
            </a:r>
            <a:r>
              <a:rPr lang="es-ES" sz="2300" dirty="0">
                <a:latin typeface="Arial" panose="020B0604020202020204" pitchFamily="34" charset="0"/>
                <a:cs typeface="Arial" panose="020B0604020202020204" pitchFamily="34" charset="0"/>
              </a:rPr>
              <a:t> Si se usan puntales de madera empalmados, deben estar distribuidos, tener </a:t>
            </a:r>
            <a:r>
              <a:rPr lang="es-ES" sz="2300" b="1" dirty="0">
                <a:latin typeface="Arial" panose="020B0604020202020204" pitchFamily="34" charset="0"/>
                <a:cs typeface="Arial" panose="020B0604020202020204" pitchFamily="34" charset="0"/>
              </a:rPr>
              <a:t>como máximo un empalme por puntal</a:t>
            </a:r>
            <a:r>
              <a:rPr lang="es-ES" sz="2300" dirty="0">
                <a:latin typeface="Arial" panose="020B0604020202020204" pitchFamily="34" charset="0"/>
                <a:cs typeface="Arial" panose="020B0604020202020204" pitchFamily="34" charset="0"/>
              </a:rPr>
              <a:t> y estar reforzados para evitar deformaciones.</a:t>
            </a:r>
          </a:p>
          <a:p>
            <a:pPr algn="just">
              <a:buFont typeface="Arial" panose="020B0604020202020204" pitchFamily="34" charset="0"/>
              <a:buChar char="•"/>
            </a:pPr>
            <a:r>
              <a:rPr lang="es-ES" sz="2300" b="1" dirty="0">
                <a:latin typeface="Arial" panose="020B0604020202020204" pitchFamily="34" charset="0"/>
                <a:cs typeface="Arial" panose="020B0604020202020204" pitchFamily="34" charset="0"/>
              </a:rPr>
              <a:t>Prevención de incendios:</a:t>
            </a:r>
            <a:r>
              <a:rPr lang="es-ES" sz="2300" dirty="0">
                <a:latin typeface="Arial" panose="020B0604020202020204" pitchFamily="34" charset="0"/>
                <a:cs typeface="Arial" panose="020B0604020202020204" pitchFamily="34" charset="0"/>
              </a:rPr>
              <a:t> Se deben tomar precauciones para evitar que los encofrados combustibles se incendien durante las tareas de soldadura de las armaduras.</a:t>
            </a:r>
          </a:p>
        </p:txBody>
      </p:sp>
    </p:spTree>
    <p:extLst>
      <p:ext uri="{BB962C8B-B14F-4D97-AF65-F5344CB8AC3E}">
        <p14:creationId xmlns:p14="http://schemas.microsoft.com/office/powerpoint/2010/main" val="2264437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239486" y="2026103"/>
            <a:ext cx="6126480" cy="3446145"/>
          </a:xfrm>
          <a:prstGeom prst="rect">
            <a:avLst/>
          </a:prstGeom>
        </p:spPr>
      </p:pic>
      <p:pic>
        <p:nvPicPr>
          <p:cNvPr id="3" name="Imagen 2"/>
          <p:cNvPicPr>
            <a:picLocks noChangeAspect="1"/>
          </p:cNvPicPr>
          <p:nvPr/>
        </p:nvPicPr>
        <p:blipFill rotWithShape="1">
          <a:blip r:embed="rId5"/>
          <a:srcRect l="9809"/>
          <a:stretch/>
        </p:blipFill>
        <p:spPr>
          <a:xfrm>
            <a:off x="6725920" y="1733004"/>
            <a:ext cx="5204824" cy="4328161"/>
          </a:xfrm>
          <a:prstGeom prst="rect">
            <a:avLst/>
          </a:prstGeom>
        </p:spPr>
      </p:pic>
    </p:spTree>
    <p:extLst>
      <p:ext uri="{BB962C8B-B14F-4D97-AF65-F5344CB8AC3E}">
        <p14:creationId xmlns:p14="http://schemas.microsoft.com/office/powerpoint/2010/main" val="4054093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Rectángulo 1"/>
          <p:cNvSpPr/>
          <p:nvPr/>
        </p:nvSpPr>
        <p:spPr>
          <a:xfrm>
            <a:off x="330784" y="897318"/>
            <a:ext cx="11460622" cy="5324535"/>
          </a:xfrm>
          <a:prstGeom prst="rect">
            <a:avLst/>
          </a:prstGeom>
        </p:spPr>
        <p:txBody>
          <a:bodyPr wrap="square">
            <a:spAutoFit/>
          </a:bodyPr>
          <a:lstStyle/>
          <a:p>
            <a:pPr algn="ctr"/>
            <a:r>
              <a:rPr lang="es-ES" sz="2800" b="1" dirty="0">
                <a:latin typeface="Arial" panose="020B0604020202020204" pitchFamily="34" charset="0"/>
                <a:cs typeface="Arial" panose="020B0604020202020204" pitchFamily="34" charset="0"/>
              </a:rPr>
              <a:t>REGLAMENTACIÓN PARA ESCALERAS (Arts. 210 a 220)</a:t>
            </a:r>
          </a:p>
          <a:p>
            <a:pPr algn="just"/>
            <a:endParaRPr lang="es-ES" sz="2400" b="1" dirty="0" smtClean="0">
              <a:latin typeface="Arial" panose="020B0604020202020204" pitchFamily="34" charset="0"/>
              <a:cs typeface="Arial" panose="020B0604020202020204" pitchFamily="34" charset="0"/>
            </a:endParaRPr>
          </a:p>
          <a:p>
            <a:pPr algn="just"/>
            <a:r>
              <a:rPr lang="es-ES" sz="2400" b="1" dirty="0" smtClean="0">
                <a:latin typeface="Arial" panose="020B0604020202020204" pitchFamily="34" charset="0"/>
                <a:cs typeface="Arial" panose="020B0604020202020204" pitchFamily="34" charset="0"/>
              </a:rPr>
              <a:t>Normas </a:t>
            </a:r>
            <a:r>
              <a:rPr lang="es-ES" sz="2400" b="1" dirty="0">
                <a:latin typeface="Arial" panose="020B0604020202020204" pitchFamily="34" charset="0"/>
                <a:cs typeface="Arial" panose="020B0604020202020204" pitchFamily="34" charset="0"/>
              </a:rPr>
              <a:t>Generales</a:t>
            </a:r>
          </a:p>
          <a:p>
            <a:pPr algn="just">
              <a:buFont typeface="Arial" panose="020B0604020202020204" pitchFamily="34" charset="0"/>
              <a:buChar char="•"/>
            </a:pPr>
            <a:r>
              <a:rPr lang="es-ES" sz="2400" b="1" dirty="0">
                <a:latin typeface="Arial" panose="020B0604020202020204" pitchFamily="34" charset="0"/>
                <a:cs typeface="Arial" panose="020B0604020202020204" pitchFamily="34" charset="0"/>
              </a:rPr>
              <a:t>Uso exclusivo:</a:t>
            </a:r>
            <a:r>
              <a:rPr lang="es-ES" sz="2400" dirty="0">
                <a:latin typeface="Arial" panose="020B0604020202020204" pitchFamily="34" charset="0"/>
                <a:cs typeface="Arial" panose="020B0604020202020204" pitchFamily="34" charset="0"/>
              </a:rPr>
              <a:t> Las escaleras móviles solo sirven para subir y bajar; </a:t>
            </a:r>
            <a:r>
              <a:rPr lang="es-ES" sz="2400" b="1" dirty="0">
                <a:latin typeface="Arial" panose="020B0604020202020204" pitchFamily="34" charset="0"/>
                <a:cs typeface="Arial" panose="020B0604020202020204" pitchFamily="34" charset="0"/>
              </a:rPr>
              <a:t>está prohibido usarlas como puntos de apoyo para trabajar</a:t>
            </a:r>
            <a:r>
              <a:rPr lang="es-ES" sz="2400" dirty="0">
                <a:latin typeface="Arial" panose="020B0604020202020204" pitchFamily="34" charset="0"/>
                <a:cs typeface="Arial" panose="020B0604020202020204" pitchFamily="34" charset="0"/>
              </a:rPr>
              <a:t>. El operario debe sujetarse con ambas manos al subir o bajar</a:t>
            </a:r>
            <a:r>
              <a:rPr lang="es-ES" sz="24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400" b="1" dirty="0">
                <a:latin typeface="Arial" panose="020B0604020202020204" pitchFamily="34" charset="0"/>
                <a:cs typeface="Arial" panose="020B0604020202020204" pitchFamily="34" charset="0"/>
              </a:rPr>
              <a:t>Cargas:</a:t>
            </a:r>
            <a:r>
              <a:rPr lang="es-ES" sz="2400" dirty="0">
                <a:latin typeface="Arial" panose="020B0604020202020204" pitchFamily="34" charset="0"/>
                <a:cs typeface="Arial" panose="020B0604020202020204" pitchFamily="34" charset="0"/>
              </a:rPr>
              <a:t> No se deben transportar materiales manualmente si comprometen la seguridad; se deben izar con herramientas eficaces</a:t>
            </a:r>
            <a:r>
              <a:rPr lang="es-ES" sz="24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400" b="1" dirty="0">
                <a:latin typeface="Arial" panose="020B0604020202020204" pitchFamily="34" charset="0"/>
                <a:cs typeface="Arial" panose="020B0604020202020204" pitchFamily="34" charset="0"/>
              </a:rPr>
              <a:t>Mantenimiento y materiales:</a:t>
            </a:r>
            <a:r>
              <a:rPr lang="es-ES" sz="2400" dirty="0">
                <a:latin typeface="Arial" panose="020B0604020202020204" pitchFamily="34" charset="0"/>
                <a:cs typeface="Arial" panose="020B0604020202020204" pitchFamily="34" charset="0"/>
              </a:rPr>
              <a:t> Las escaleras de madera </a:t>
            </a:r>
            <a:r>
              <a:rPr lang="es-ES" sz="2400" b="1" dirty="0">
                <a:latin typeface="Arial" panose="020B0604020202020204" pitchFamily="34" charset="0"/>
                <a:cs typeface="Arial" panose="020B0604020202020204" pitchFamily="34" charset="0"/>
              </a:rPr>
              <a:t>no se deben pintar con colores opacos</a:t>
            </a:r>
            <a:r>
              <a:rPr lang="es-ES" sz="2400" dirty="0">
                <a:latin typeface="Arial" panose="020B0604020202020204" pitchFamily="34" charset="0"/>
                <a:cs typeface="Arial" panose="020B0604020202020204" pitchFamily="34" charset="0"/>
              </a:rPr>
              <a:t> (solo barniz o recubrimiento transparente) para no ocultar defectos. Las metálicas deben estar protegidas contra la corrosión</a:t>
            </a:r>
            <a:r>
              <a:rPr lang="es-ES" sz="24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3768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4"/>
          <a:srcRect l="4245" t="12881" r="3802" b="920"/>
          <a:stretch/>
        </p:blipFill>
        <p:spPr>
          <a:xfrm>
            <a:off x="1389814" y="678639"/>
            <a:ext cx="9313021" cy="6179361"/>
          </a:xfrm>
          <a:prstGeom prst="rect">
            <a:avLst/>
          </a:prstGeom>
        </p:spPr>
      </p:pic>
    </p:spTree>
    <p:extLst>
      <p:ext uri="{BB962C8B-B14F-4D97-AF65-F5344CB8AC3E}">
        <p14:creationId xmlns:p14="http://schemas.microsoft.com/office/powerpoint/2010/main" val="3035134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Rectángulo 1"/>
          <p:cNvSpPr/>
          <p:nvPr/>
        </p:nvSpPr>
        <p:spPr>
          <a:xfrm>
            <a:off x="280891" y="1436285"/>
            <a:ext cx="11527934" cy="4678204"/>
          </a:xfrm>
          <a:prstGeom prst="rect">
            <a:avLst/>
          </a:prstGeom>
        </p:spPr>
        <p:txBody>
          <a:bodyPr wrap="square">
            <a:spAutoFit/>
          </a:bodyPr>
          <a:lstStyle/>
          <a:p>
            <a:pPr algn="ctr"/>
            <a:r>
              <a:rPr lang="es-ES" sz="2800" b="1" dirty="0">
                <a:latin typeface="Arial" panose="020B0604020202020204" pitchFamily="34" charset="0"/>
                <a:cs typeface="Arial" panose="020B0604020202020204" pitchFamily="34" charset="0"/>
              </a:rPr>
              <a:t>Tipos de Escaleras </a:t>
            </a:r>
            <a:r>
              <a:rPr lang="es-ES" sz="2800" b="1" dirty="0" smtClean="0">
                <a:latin typeface="Arial" panose="020B0604020202020204" pitchFamily="34" charset="0"/>
                <a:cs typeface="Arial" panose="020B0604020202020204" pitchFamily="34" charset="0"/>
              </a:rPr>
              <a:t>Móviles</a:t>
            </a:r>
          </a:p>
          <a:p>
            <a:pPr algn="just"/>
            <a:endParaRPr lang="es-ES" sz="2800" b="1"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De mano:</a:t>
            </a:r>
            <a:r>
              <a:rPr lang="es-ES" sz="2200" dirty="0">
                <a:latin typeface="Arial" panose="020B0604020202020204" pitchFamily="34" charset="0"/>
                <a:cs typeface="Arial" panose="020B0604020202020204" pitchFamily="34" charset="0"/>
              </a:rPr>
              <a:t> Los peldaños deben tener una separación máxima de 30 cm. Al usarse como medio de acceso, debe sobrepasar por 1 m el punto más alto a alcanzar y estar firmemente asegurada en sus apoyos</a:t>
            </a:r>
            <a:r>
              <a:rPr lang="es-ES" sz="22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2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De dos hojas:</a:t>
            </a:r>
            <a:r>
              <a:rPr lang="es-ES" sz="2200" dirty="0">
                <a:latin typeface="Arial" panose="020B0604020202020204" pitchFamily="34" charset="0"/>
                <a:cs typeface="Arial" panose="020B0604020202020204" pitchFamily="34" charset="0"/>
              </a:rPr>
              <a:t> No deben superar los 6 m de longitud. Deben tener un sistema limitador de apertura que garantice que los peldaños queden perfectamente horizontales</a:t>
            </a:r>
            <a:r>
              <a:rPr lang="es-ES" sz="22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2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Extensibles:</a:t>
            </a:r>
            <a:r>
              <a:rPr lang="es-ES" sz="2200" dirty="0">
                <a:latin typeface="Arial" panose="020B0604020202020204" pitchFamily="34" charset="0"/>
                <a:cs typeface="Arial" panose="020B0604020202020204" pitchFamily="34" charset="0"/>
              </a:rPr>
              <a:t> Deben contar con dispositivos de enclavamiento mecánicos. La superposición mínima entre tramos debe ser de </a:t>
            </a:r>
            <a:r>
              <a:rPr lang="es-ES" sz="2200" b="1" dirty="0">
                <a:latin typeface="Arial" panose="020B0604020202020204" pitchFamily="34" charset="0"/>
                <a:cs typeface="Arial" panose="020B0604020202020204" pitchFamily="34" charset="0"/>
              </a:rPr>
              <a:t>1 metro</a:t>
            </a:r>
            <a:r>
              <a:rPr lang="es-ES" sz="2200" dirty="0">
                <a:latin typeface="Arial" panose="020B0604020202020204" pitchFamily="34" charset="0"/>
                <a:cs typeface="Arial" panose="020B0604020202020204" pitchFamily="34" charset="0"/>
              </a:rPr>
              <a:t> y los peldaños superpuestos deben coincidir (formando escalón doble</a:t>
            </a:r>
            <a:r>
              <a:rPr lang="es-ES" sz="22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053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1269279" y="1087344"/>
            <a:ext cx="4693991" cy="5483845"/>
          </a:xfrm>
          <a:prstGeom prst="rect">
            <a:avLst/>
          </a:prstGeom>
        </p:spPr>
      </p:pic>
      <p:pic>
        <p:nvPicPr>
          <p:cNvPr id="3" name="Imagen 2"/>
          <p:cNvPicPr>
            <a:picLocks noChangeAspect="1"/>
          </p:cNvPicPr>
          <p:nvPr/>
        </p:nvPicPr>
        <p:blipFill>
          <a:blip r:embed="rId5"/>
          <a:stretch>
            <a:fillRect/>
          </a:stretch>
        </p:blipFill>
        <p:spPr>
          <a:xfrm>
            <a:off x="6461019" y="3951193"/>
            <a:ext cx="3244800" cy="2728281"/>
          </a:xfrm>
          <a:prstGeom prst="rect">
            <a:avLst/>
          </a:prstGeom>
        </p:spPr>
      </p:pic>
      <p:pic>
        <p:nvPicPr>
          <p:cNvPr id="6" name="Imagen 5"/>
          <p:cNvPicPr>
            <a:picLocks noChangeAspect="1"/>
          </p:cNvPicPr>
          <p:nvPr/>
        </p:nvPicPr>
        <p:blipFill>
          <a:blip r:embed="rId6"/>
          <a:stretch>
            <a:fillRect/>
          </a:stretch>
        </p:blipFill>
        <p:spPr>
          <a:xfrm>
            <a:off x="6383109" y="1007065"/>
            <a:ext cx="3138842" cy="2615702"/>
          </a:xfrm>
          <a:prstGeom prst="rect">
            <a:avLst/>
          </a:prstGeom>
        </p:spPr>
      </p:pic>
    </p:spTree>
    <p:extLst>
      <p:ext uri="{BB962C8B-B14F-4D97-AF65-F5344CB8AC3E}">
        <p14:creationId xmlns:p14="http://schemas.microsoft.com/office/powerpoint/2010/main" val="2316725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8" name="Rectangle 2"/>
          <p:cNvSpPr txBox="1">
            <a:spLocks noChangeArrowheads="1"/>
          </p:cNvSpPr>
          <p:nvPr/>
        </p:nvSpPr>
        <p:spPr bwMode="auto">
          <a:xfrm>
            <a:off x="-288139" y="966651"/>
            <a:ext cx="12805670" cy="125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eaLnBrk="1" hangingPunct="1">
              <a:defRPr/>
            </a:pPr>
            <a:endPar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819884" y="1185281"/>
            <a:ext cx="10553510" cy="5408674"/>
          </a:xfrm>
          <a:prstGeom prst="rect">
            <a:avLst/>
          </a:prstGeom>
        </p:spPr>
      </p:pic>
    </p:spTree>
    <p:extLst>
      <p:ext uri="{BB962C8B-B14F-4D97-AF65-F5344CB8AC3E}">
        <p14:creationId xmlns:p14="http://schemas.microsoft.com/office/powerpoint/2010/main" val="3033381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Rectángulo 1"/>
          <p:cNvSpPr/>
          <p:nvPr/>
        </p:nvSpPr>
        <p:spPr>
          <a:xfrm>
            <a:off x="470121" y="1167604"/>
            <a:ext cx="11242908" cy="3908762"/>
          </a:xfrm>
          <a:prstGeom prst="rect">
            <a:avLst/>
          </a:prstGeom>
        </p:spPr>
        <p:txBody>
          <a:bodyPr wrap="square">
            <a:spAutoFit/>
          </a:bodyPr>
          <a:lstStyle/>
          <a:p>
            <a:pPr algn="ctr"/>
            <a:r>
              <a:rPr lang="es-ES" sz="2800" b="1" dirty="0">
                <a:latin typeface="Arial" panose="020B0604020202020204" pitchFamily="34" charset="0"/>
                <a:cs typeface="Arial" panose="020B0604020202020204" pitchFamily="34" charset="0"/>
              </a:rPr>
              <a:t>Escaleras Fijas y </a:t>
            </a:r>
            <a:r>
              <a:rPr lang="es-ES" sz="2800" b="1" dirty="0" smtClean="0">
                <a:latin typeface="Arial" panose="020B0604020202020204" pitchFamily="34" charset="0"/>
                <a:cs typeface="Arial" panose="020B0604020202020204" pitchFamily="34" charset="0"/>
              </a:rPr>
              <a:t>Estructurales</a:t>
            </a:r>
          </a:p>
          <a:p>
            <a:pPr algn="just"/>
            <a:endParaRPr lang="es-ES" sz="2800" b="1"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400" b="1" dirty="0">
                <a:latin typeface="Arial" panose="020B0604020202020204" pitchFamily="34" charset="0"/>
                <a:cs typeface="Arial" panose="020B0604020202020204" pitchFamily="34" charset="0"/>
              </a:rPr>
              <a:t>Verticales fijas:</a:t>
            </a:r>
            <a:r>
              <a:rPr lang="es-ES" sz="2400" dirty="0">
                <a:latin typeface="Arial" panose="020B0604020202020204" pitchFamily="34" charset="0"/>
                <a:cs typeface="Arial" panose="020B0604020202020204" pitchFamily="34" charset="0"/>
              </a:rPr>
              <a:t> Distancia mínima entre largueros de 45 cm; espacio libre detrás de los peldaños de 15 cm y delante de la escalera de 75 cm. Si tienen menos de 30° respecto a la vertical, los largueros deben prolongarse 1 m en la llegada como asidero</a:t>
            </a:r>
            <a:r>
              <a:rPr lang="es-ES" sz="24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400" b="1" dirty="0">
                <a:latin typeface="Arial" panose="020B0604020202020204" pitchFamily="34" charset="0"/>
                <a:cs typeface="Arial" panose="020B0604020202020204" pitchFamily="34" charset="0"/>
              </a:rPr>
              <a:t>Estructurales temporarias:</a:t>
            </a:r>
            <a:r>
              <a:rPr lang="es-ES" sz="2400" dirty="0">
                <a:latin typeface="Arial" panose="020B0604020202020204" pitchFamily="34" charset="0"/>
                <a:cs typeface="Arial" panose="020B0604020202020204" pitchFamily="34" charset="0"/>
              </a:rPr>
              <a:t> Ancho libre mínimo de 60 cm. Alzada máxima de 20 cm y </a:t>
            </a:r>
            <a:r>
              <a:rPr lang="es-ES" sz="2400" dirty="0" err="1">
                <a:latin typeface="Arial" panose="020B0604020202020204" pitchFamily="34" charset="0"/>
                <a:cs typeface="Arial" panose="020B0604020202020204" pitchFamily="34" charset="0"/>
              </a:rPr>
              <a:t>pedada</a:t>
            </a:r>
            <a:r>
              <a:rPr lang="es-ES" sz="2400" dirty="0">
                <a:latin typeface="Arial" panose="020B0604020202020204" pitchFamily="34" charset="0"/>
                <a:cs typeface="Arial" panose="020B0604020202020204" pitchFamily="34" charset="0"/>
              </a:rPr>
              <a:t> mínima de 25 cm. Si superan 1 m de altura, requieren barandas; si el ancho excede los 1,20 m, deben llevar doble pasamanos.</a:t>
            </a:r>
          </a:p>
        </p:txBody>
      </p:sp>
    </p:spTree>
    <p:extLst>
      <p:ext uri="{BB962C8B-B14F-4D97-AF65-F5344CB8AC3E}">
        <p14:creationId xmlns:p14="http://schemas.microsoft.com/office/powerpoint/2010/main" val="3354537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Rectángulo 1"/>
          <p:cNvSpPr/>
          <p:nvPr/>
        </p:nvSpPr>
        <p:spPr>
          <a:xfrm>
            <a:off x="269967" y="855847"/>
            <a:ext cx="11660777" cy="5539978"/>
          </a:xfrm>
          <a:prstGeom prst="rect">
            <a:avLst/>
          </a:prstGeom>
        </p:spPr>
        <p:txBody>
          <a:bodyPr wrap="square">
            <a:spAutoFit/>
          </a:bodyPr>
          <a:lstStyle/>
          <a:p>
            <a:pPr algn="ctr"/>
            <a:r>
              <a:rPr lang="es-ES" sz="2400" b="1" dirty="0">
                <a:latin typeface="Arial" panose="020B0604020202020204" pitchFamily="34" charset="0"/>
                <a:cs typeface="Arial" panose="020B0604020202020204" pitchFamily="34" charset="0"/>
              </a:rPr>
              <a:t>REGLAMENTACIÓN PARA ANDAMIOS (Arts. 221 a 238)</a:t>
            </a:r>
          </a:p>
          <a:p>
            <a:pPr algn="just"/>
            <a:endParaRPr lang="es-ES" sz="2200" b="1" dirty="0">
              <a:latin typeface="Arial" panose="020B0604020202020204" pitchFamily="34" charset="0"/>
              <a:cs typeface="Arial" panose="020B0604020202020204" pitchFamily="34" charset="0"/>
            </a:endParaRPr>
          </a:p>
          <a:p>
            <a:pPr algn="just"/>
            <a:r>
              <a:rPr lang="es-ES" sz="2200" b="1" dirty="0" smtClean="0">
                <a:latin typeface="Arial" panose="020B0604020202020204" pitchFamily="34" charset="0"/>
                <a:cs typeface="Arial" panose="020B0604020202020204" pitchFamily="34" charset="0"/>
              </a:rPr>
              <a:t>Requisitos </a:t>
            </a:r>
            <a:r>
              <a:rPr lang="es-ES" sz="2200" b="1" dirty="0">
                <a:latin typeface="Arial" panose="020B0604020202020204" pitchFamily="34" charset="0"/>
                <a:cs typeface="Arial" panose="020B0604020202020204" pitchFamily="34" charset="0"/>
              </a:rPr>
              <a:t>Generales de Estructura y Plataforma</a:t>
            </a: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Cálculo técnico:</a:t>
            </a:r>
            <a:r>
              <a:rPr lang="es-ES" sz="2200" dirty="0">
                <a:latin typeface="Arial" panose="020B0604020202020204" pitchFamily="34" charset="0"/>
                <a:cs typeface="Arial" panose="020B0604020202020204" pitchFamily="34" charset="0"/>
              </a:rPr>
              <a:t> Todo andamio que supere los </a:t>
            </a:r>
            <a:r>
              <a:rPr lang="es-ES" sz="2200" b="1" dirty="0">
                <a:latin typeface="Arial" panose="020B0604020202020204" pitchFamily="34" charset="0"/>
                <a:cs typeface="Arial" panose="020B0604020202020204" pitchFamily="34" charset="0"/>
              </a:rPr>
              <a:t>6 metros de altura</a:t>
            </a:r>
            <a:r>
              <a:rPr lang="es-ES" sz="2200" dirty="0">
                <a:latin typeface="Arial" panose="020B0604020202020204" pitchFamily="34" charset="0"/>
                <a:cs typeface="Arial" panose="020B0604020202020204" pitchFamily="34" charset="0"/>
              </a:rPr>
              <a:t> (excepto colgantes) debe diseñarse mediante cálculos de ingeniería. Su montaje debe realizarlo personal competente.</a:t>
            </a: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Protección perimetral:</a:t>
            </a:r>
            <a:r>
              <a:rPr lang="es-ES" sz="2200" dirty="0">
                <a:latin typeface="Arial" panose="020B0604020202020204" pitchFamily="34" charset="0"/>
                <a:cs typeface="Arial" panose="020B0604020202020204" pitchFamily="34" charset="0"/>
              </a:rPr>
              <a:t> Las plataformas a más de 2 m de altura deben tener obligatoriamente: una baranda superior a 1 m, una intermedia a 50 cm y un zócalo.</a:t>
            </a: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Dimensiones:</a:t>
            </a:r>
            <a:r>
              <a:rPr lang="es-ES" sz="2200" dirty="0">
                <a:latin typeface="Arial" panose="020B0604020202020204" pitchFamily="34" charset="0"/>
                <a:cs typeface="Arial" panose="020B0604020202020204" pitchFamily="34" charset="0"/>
              </a:rPr>
              <a:t> El ancho mínimo de la plataforma debe ser de 60 cm (libre de obstáculos mínimo 30 cm). El espacio máximo admisible entre el andamio y el muro es de </a:t>
            </a:r>
            <a:r>
              <a:rPr lang="es-ES" sz="2200" b="1" dirty="0">
                <a:latin typeface="Arial" panose="020B0604020202020204" pitchFamily="34" charset="0"/>
                <a:cs typeface="Arial" panose="020B0604020202020204" pitchFamily="34" charset="0"/>
              </a:rPr>
              <a:t>20 cm</a:t>
            </a:r>
            <a:r>
              <a:rPr lang="es-ES" sz="2200" dirty="0">
                <a:latin typeface="Arial" panose="020B0604020202020204" pitchFamily="34" charset="0"/>
                <a:cs typeface="Arial" panose="020B0604020202020204" pitchFamily="34" charset="0"/>
              </a:rPr>
              <a:t> (si es mayor, se exige colocar una baranda interior a 70 cm de altura).</a:t>
            </a: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Tablones:</a:t>
            </a:r>
            <a:r>
              <a:rPr lang="es-ES" sz="2200" dirty="0">
                <a:latin typeface="Arial" panose="020B0604020202020204" pitchFamily="34" charset="0"/>
                <a:cs typeface="Arial" panose="020B0604020202020204" pitchFamily="34" charset="0"/>
              </a:rPr>
              <a:t> Deben estar amarrados firmemente sin usar clavos. Los empalmes se hacen sobre los apoyos (a tope o superpuestos un mínimo de 50 cm). Ningún tablón puede sobresalir más de 20 cm de su soporte extremo.</a:t>
            </a: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Montantes (Postes):</a:t>
            </a:r>
            <a:r>
              <a:rPr lang="es-ES" sz="2200" dirty="0">
                <a:latin typeface="Arial" panose="020B0604020202020204" pitchFamily="34" charset="0"/>
                <a:cs typeface="Arial" panose="020B0604020202020204" pitchFamily="34" charset="0"/>
              </a:rPr>
              <a:t> Deben ser verticales, apoyados sobre calces firmes y ubicarse a una distancia máxima de 3 m entre sí (salvo cálculo técnico que justifique más).</a:t>
            </a:r>
          </a:p>
        </p:txBody>
      </p:sp>
    </p:spTree>
    <p:extLst>
      <p:ext uri="{BB962C8B-B14F-4D97-AF65-F5344CB8AC3E}">
        <p14:creationId xmlns:p14="http://schemas.microsoft.com/office/powerpoint/2010/main" val="2297295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Rectángulo 1"/>
          <p:cNvSpPr/>
          <p:nvPr/>
        </p:nvSpPr>
        <p:spPr>
          <a:xfrm>
            <a:off x="655134" y="947453"/>
            <a:ext cx="10935973" cy="4924425"/>
          </a:xfrm>
          <a:prstGeom prst="rect">
            <a:avLst/>
          </a:prstGeom>
        </p:spPr>
        <p:txBody>
          <a:bodyPr wrap="square">
            <a:spAutoFit/>
          </a:bodyPr>
          <a:lstStyle/>
          <a:p>
            <a:pPr algn="ctr"/>
            <a:r>
              <a:rPr lang="es-ES" sz="2800" b="1" dirty="0">
                <a:latin typeface="Arial" panose="020B0604020202020204" pitchFamily="34" charset="0"/>
                <a:cs typeface="Arial" panose="020B0604020202020204" pitchFamily="34" charset="0"/>
              </a:rPr>
              <a:t>Tipos de Andamios </a:t>
            </a:r>
            <a:r>
              <a:rPr lang="es-ES" sz="2800" b="1" dirty="0" smtClean="0">
                <a:latin typeface="Arial" panose="020B0604020202020204" pitchFamily="34" charset="0"/>
                <a:cs typeface="Arial" panose="020B0604020202020204" pitchFamily="34" charset="0"/>
              </a:rPr>
              <a:t>Específicos</a:t>
            </a:r>
          </a:p>
          <a:p>
            <a:pPr algn="ctr"/>
            <a:endParaRPr lang="es-ES" sz="2200" b="1"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Colgantes:</a:t>
            </a:r>
            <a:r>
              <a:rPr lang="es-ES" sz="2200" dirty="0">
                <a:latin typeface="Arial" panose="020B0604020202020204" pitchFamily="34" charset="0"/>
                <a:cs typeface="Arial" panose="020B0604020202020204" pitchFamily="34" charset="0"/>
              </a:rPr>
              <a:t> Deben poseer un sistema de enclavamiento para sus movimientos verticales. </a:t>
            </a:r>
            <a:r>
              <a:rPr lang="es-ES" sz="2200" b="1" dirty="0">
                <a:latin typeface="Arial" panose="020B0604020202020204" pitchFamily="34" charset="0"/>
                <a:cs typeface="Arial" panose="020B0604020202020204" pitchFamily="34" charset="0"/>
              </a:rPr>
              <a:t>Es obligatorio el uso de cinturón de seguridad (arnés)</a:t>
            </a:r>
            <a:r>
              <a:rPr lang="es-ES" sz="2200" dirty="0">
                <a:latin typeface="Arial" panose="020B0604020202020204" pitchFamily="34" charset="0"/>
                <a:cs typeface="Arial" panose="020B0604020202020204" pitchFamily="34" charset="0"/>
              </a:rPr>
              <a:t> con cabo de vida amarrado a un punto fijo independiente del andamio</a:t>
            </a:r>
            <a:r>
              <a:rPr lang="es-ES" sz="22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2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De madera:</a:t>
            </a:r>
            <a:r>
              <a:rPr lang="es-ES" sz="2200" dirty="0">
                <a:latin typeface="Arial" panose="020B0604020202020204" pitchFamily="34" charset="0"/>
                <a:cs typeface="Arial" panose="020B0604020202020204" pitchFamily="34" charset="0"/>
              </a:rPr>
              <a:t> La madera debe ser resistente, no debe pintarse y los extremos de los tablones de la plataforma deben estar zunchados para evitar que se abran</a:t>
            </a:r>
            <a:r>
              <a:rPr lang="es-ES" sz="22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2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Metálicos tubulares:</a:t>
            </a:r>
            <a:r>
              <a:rPr lang="es-ES" sz="2200" dirty="0">
                <a:latin typeface="Arial" panose="020B0604020202020204" pitchFamily="34" charset="0"/>
                <a:cs typeface="Arial" panose="020B0604020202020204" pitchFamily="34" charset="0"/>
              </a:rPr>
              <a:t> Fabricados con caño negro de acero normalizado o equivalente. Las uniones deben ser de acero estampado específicamente diseñadas. Deben llevar refuerzos diagonales (cruces de San Andrés) y estar firmemente anclados al edificio (uno de cada dos montantes de forma alternada, incluyendo siempre el primero y el último).</a:t>
            </a:r>
          </a:p>
        </p:txBody>
      </p:sp>
    </p:spTree>
    <p:extLst>
      <p:ext uri="{BB962C8B-B14F-4D97-AF65-F5344CB8AC3E}">
        <p14:creationId xmlns:p14="http://schemas.microsoft.com/office/powerpoint/2010/main" val="1142616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0" y="1507470"/>
            <a:ext cx="4007763" cy="4270498"/>
          </a:xfrm>
          <a:prstGeom prst="rect">
            <a:avLst/>
          </a:prstGeom>
        </p:spPr>
      </p:pic>
      <p:pic>
        <p:nvPicPr>
          <p:cNvPr id="3" name="Imagen 2"/>
          <p:cNvPicPr>
            <a:picLocks noChangeAspect="1"/>
          </p:cNvPicPr>
          <p:nvPr/>
        </p:nvPicPr>
        <p:blipFill>
          <a:blip r:embed="rId5"/>
          <a:stretch>
            <a:fillRect/>
          </a:stretch>
        </p:blipFill>
        <p:spPr>
          <a:xfrm>
            <a:off x="3786885" y="1652554"/>
            <a:ext cx="3980330" cy="3980330"/>
          </a:xfrm>
          <a:prstGeom prst="rect">
            <a:avLst/>
          </a:prstGeom>
        </p:spPr>
      </p:pic>
      <p:pic>
        <p:nvPicPr>
          <p:cNvPr id="6" name="Imagen 5"/>
          <p:cNvPicPr>
            <a:picLocks noChangeAspect="1"/>
          </p:cNvPicPr>
          <p:nvPr/>
        </p:nvPicPr>
        <p:blipFill rotWithShape="1">
          <a:blip r:embed="rId6"/>
          <a:srcRect l="12924"/>
          <a:stretch/>
        </p:blipFill>
        <p:spPr>
          <a:xfrm>
            <a:off x="7871013" y="1652554"/>
            <a:ext cx="4176463" cy="3924300"/>
          </a:xfrm>
          <a:prstGeom prst="rect">
            <a:avLst/>
          </a:prstGeom>
        </p:spPr>
      </p:pic>
    </p:spTree>
    <p:extLst>
      <p:ext uri="{BB962C8B-B14F-4D97-AF65-F5344CB8AC3E}">
        <p14:creationId xmlns:p14="http://schemas.microsoft.com/office/powerpoint/2010/main" val="1796334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Rectángulo 1"/>
          <p:cNvSpPr/>
          <p:nvPr/>
        </p:nvSpPr>
        <p:spPr>
          <a:xfrm>
            <a:off x="611592" y="1002770"/>
            <a:ext cx="10996933" cy="5570756"/>
          </a:xfrm>
          <a:prstGeom prst="rect">
            <a:avLst/>
          </a:prstGeom>
        </p:spPr>
        <p:txBody>
          <a:bodyPr wrap="square">
            <a:spAutoFit/>
          </a:bodyPr>
          <a:lstStyle/>
          <a:p>
            <a:pPr algn="ctr"/>
            <a:r>
              <a:rPr lang="es-ES" sz="2400" b="1" dirty="0">
                <a:latin typeface="Arial" panose="020B0604020202020204" pitchFamily="34" charset="0"/>
                <a:cs typeface="Arial" panose="020B0604020202020204" pitchFamily="34" charset="0"/>
              </a:rPr>
              <a:t>SILLETAS, CABALLETES, PASARELAS Y RAMPAS (Arts. 239 a 245</a:t>
            </a:r>
            <a:r>
              <a:rPr lang="es-ES" sz="2400" b="1" dirty="0" smtClean="0">
                <a:latin typeface="Arial" panose="020B0604020202020204" pitchFamily="34" charset="0"/>
                <a:cs typeface="Arial" panose="020B0604020202020204" pitchFamily="34" charset="0"/>
              </a:rPr>
              <a:t>)</a:t>
            </a:r>
          </a:p>
          <a:p>
            <a:pPr algn="just"/>
            <a:endParaRPr lang="es-ES" sz="2400" b="1"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Silletas:</a:t>
            </a:r>
            <a:r>
              <a:rPr lang="es-ES" sz="2200" dirty="0">
                <a:latin typeface="Arial" panose="020B0604020202020204" pitchFamily="34" charset="0"/>
                <a:cs typeface="Arial" panose="020B0604020202020204" pitchFamily="34" charset="0"/>
              </a:rPr>
              <a:t> El asiento debe medir aproximadamente 60 cm de largo por 30 cm de ancho y contar con topes para evitar impactos contra el muro. La cuerda de sujeción debe ser de un solo tramo y pasar por al menos 4 agujeros del asiento. </a:t>
            </a:r>
            <a:r>
              <a:rPr lang="es-ES" sz="2200" b="1" dirty="0">
                <a:latin typeface="Arial" panose="020B0604020202020204" pitchFamily="34" charset="0"/>
                <a:cs typeface="Arial" panose="020B0604020202020204" pitchFamily="34" charset="0"/>
              </a:rPr>
              <a:t>Obligatorio el uso de </a:t>
            </a:r>
            <a:r>
              <a:rPr lang="es-ES" sz="2200" b="1" dirty="0" smtClean="0">
                <a:latin typeface="Arial" panose="020B0604020202020204" pitchFamily="34" charset="0"/>
                <a:cs typeface="Arial" panose="020B0604020202020204" pitchFamily="34" charset="0"/>
              </a:rPr>
              <a:t>cinturón </a:t>
            </a:r>
            <a:r>
              <a:rPr lang="es-ES" sz="2200" b="1" dirty="0">
                <a:latin typeface="Arial" panose="020B0604020202020204" pitchFamily="34" charset="0"/>
                <a:cs typeface="Arial" panose="020B0604020202020204" pitchFamily="34" charset="0"/>
              </a:rPr>
              <a:t>conectado a un punto fijo independiente</a:t>
            </a:r>
            <a:r>
              <a:rPr lang="es-ES" sz="2200" b="1"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200" dirty="0" smtClean="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smtClean="0">
                <a:latin typeface="Arial" panose="020B0604020202020204" pitchFamily="34" charset="0"/>
                <a:cs typeface="Arial" panose="020B0604020202020204" pitchFamily="34" charset="0"/>
              </a:rPr>
              <a:t>Caballetes</a:t>
            </a:r>
            <a:r>
              <a:rPr lang="es-ES" sz="2200" b="1" dirty="0">
                <a:latin typeface="Arial" panose="020B0604020202020204" pitchFamily="34" charset="0"/>
                <a:cs typeface="Arial" panose="020B0604020202020204" pitchFamily="34" charset="0"/>
              </a:rPr>
              <a:t>:</a:t>
            </a:r>
            <a:r>
              <a:rPr lang="es-ES" sz="2200" dirty="0">
                <a:latin typeface="Arial" panose="020B0604020202020204" pitchFamily="34" charset="0"/>
                <a:cs typeface="Arial" panose="020B0604020202020204" pitchFamily="34" charset="0"/>
              </a:rPr>
              <a:t> Los rígidos tienen un largo mínimo de 70 cm, altura máxima de 2 m y la apertura de las patas en "V" debe ser la mitad de su altura. Los regulables de más de 2 m deben estar arriostrados (reforzados). Prohibido montar estructuras sobre caballetes de forma precaria</a:t>
            </a:r>
            <a:r>
              <a:rPr lang="es-ES" sz="22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2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a:latin typeface="Arial" panose="020B0604020202020204" pitchFamily="34" charset="0"/>
                <a:cs typeface="Arial" panose="020B0604020202020204" pitchFamily="34" charset="0"/>
              </a:rPr>
              <a:t>Pasarelas y Rampas:</a:t>
            </a:r>
            <a:r>
              <a:rPr lang="es-ES" sz="2200" dirty="0">
                <a:latin typeface="Arial" panose="020B0604020202020204" pitchFamily="34" charset="0"/>
                <a:cs typeface="Arial" panose="020B0604020202020204" pitchFamily="34" charset="0"/>
              </a:rPr>
              <a:t> Pendiente máxima de 1:4. Si alguna parte supera los 2 m de altura, el ancho mínimo será de 60 cm con barandas y zócalos. Si la inclinación lo requiere, se deben fijar listones transversales como peldaños cada 50 cm como máximo para evitar resbalones.</a:t>
            </a:r>
          </a:p>
        </p:txBody>
      </p:sp>
    </p:spTree>
    <p:extLst>
      <p:ext uri="{BB962C8B-B14F-4D97-AF65-F5344CB8AC3E}">
        <p14:creationId xmlns:p14="http://schemas.microsoft.com/office/powerpoint/2010/main" val="4025686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1355179" y="1977131"/>
            <a:ext cx="4012231" cy="4211350"/>
          </a:xfrm>
          <a:prstGeom prst="rect">
            <a:avLst/>
          </a:prstGeom>
        </p:spPr>
      </p:pic>
      <p:pic>
        <p:nvPicPr>
          <p:cNvPr id="3" name="Imagen 2"/>
          <p:cNvPicPr>
            <a:picLocks noChangeAspect="1"/>
          </p:cNvPicPr>
          <p:nvPr/>
        </p:nvPicPr>
        <p:blipFill>
          <a:blip r:embed="rId5"/>
          <a:stretch>
            <a:fillRect/>
          </a:stretch>
        </p:blipFill>
        <p:spPr>
          <a:xfrm>
            <a:off x="6759108" y="1711081"/>
            <a:ext cx="4124325" cy="4743450"/>
          </a:xfrm>
          <a:prstGeom prst="rect">
            <a:avLst/>
          </a:prstGeom>
        </p:spPr>
      </p:pic>
    </p:spTree>
    <p:extLst>
      <p:ext uri="{BB962C8B-B14F-4D97-AF65-F5344CB8AC3E}">
        <p14:creationId xmlns:p14="http://schemas.microsoft.com/office/powerpoint/2010/main" val="2672271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248502" y="2676"/>
            <a:ext cx="2718963" cy="919396"/>
          </a:xfrm>
          <a:prstGeom prst="rect">
            <a:avLst/>
          </a:prstGeom>
        </p:spPr>
      </p:pic>
      <p:pic>
        <p:nvPicPr>
          <p:cNvPr id="4" name="Imagen 3"/>
          <p:cNvPicPr>
            <a:picLocks noChangeAspect="1"/>
          </p:cNvPicPr>
          <p:nvPr/>
        </p:nvPicPr>
        <p:blipFill>
          <a:blip r:embed="rId3"/>
          <a:stretch>
            <a:fillRect/>
          </a:stretch>
        </p:blipFill>
        <p:spPr>
          <a:xfrm>
            <a:off x="963010" y="169486"/>
            <a:ext cx="1469240" cy="769602"/>
          </a:xfrm>
          <a:prstGeom prst="rect">
            <a:avLst/>
          </a:prstGeom>
        </p:spPr>
      </p:pic>
      <p:sp>
        <p:nvSpPr>
          <p:cNvPr id="12" name="Título 1"/>
          <p:cNvSpPr txBox="1">
            <a:spLocks/>
          </p:cNvSpPr>
          <p:nvPr/>
        </p:nvSpPr>
        <p:spPr>
          <a:xfrm>
            <a:off x="3393606" y="249932"/>
            <a:ext cx="4893539" cy="666568"/>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dirty="0"/>
              <a:t>Licenciatura en Higiene y Seguridad en el trabajo</a:t>
            </a:r>
          </a:p>
        </p:txBody>
      </p:sp>
      <p:sp>
        <p:nvSpPr>
          <p:cNvPr id="8" name="Rectangle 2"/>
          <p:cNvSpPr txBox="1">
            <a:spLocks noChangeArrowheads="1"/>
          </p:cNvSpPr>
          <p:nvPr/>
        </p:nvSpPr>
        <p:spPr bwMode="auto">
          <a:xfrm>
            <a:off x="1963413" y="5212550"/>
            <a:ext cx="7607307" cy="114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AR" sz="40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t>RESOLUCIÓN</a:t>
            </a:r>
            <a:r>
              <a:rPr kumimoji="0" lang="es-ES" altLang="es-AR" sz="4000" b="1" i="0" u="none" strike="noStrike" kern="0" cap="none" spc="0" normalizeH="0" noProof="0" dirty="0" smtClean="0">
                <a:ln>
                  <a:noFill/>
                </a:ln>
                <a:solidFill>
                  <a:srgbClr val="000000"/>
                </a:solidFill>
                <a:effectLst/>
                <a:uLnTx/>
                <a:uFillTx/>
                <a:latin typeface="Arial" panose="020B0604020202020204" pitchFamily="34" charset="0"/>
                <a:ea typeface="+mj-ea"/>
                <a:cs typeface="Arial" panose="020B0604020202020204" pitchFamily="34" charset="0"/>
              </a:rPr>
              <a:t>   231/1996</a:t>
            </a:r>
            <a:r>
              <a:rPr kumimoji="0" lang="es-ES" altLang="es-AR" sz="40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t/>
            </a:r>
            <a:br>
              <a:rPr kumimoji="0" lang="es-ES" altLang="es-AR" sz="40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br>
            <a:endParaRPr kumimoji="0" lang="es-ES" altLang="es-AR" sz="40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 name="Rectángulo 1"/>
          <p:cNvSpPr/>
          <p:nvPr/>
        </p:nvSpPr>
        <p:spPr>
          <a:xfrm>
            <a:off x="1557376" y="916500"/>
            <a:ext cx="856052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4800" b="1" kern="0" dirty="0">
                <a:solidFill>
                  <a:srgbClr val="000000"/>
                </a:solidFill>
                <a:latin typeface="Arial" panose="020B0604020202020204" pitchFamily="34" charset="0"/>
                <a:ea typeface="+mj-ea"/>
                <a:cs typeface="Arial" panose="020B0604020202020204" pitchFamily="34" charset="0"/>
              </a:rPr>
              <a:t>Condiciones básicas  de Higiene y Seguridad que se deben cumplir en una obra en construcción </a:t>
            </a:r>
            <a:endParaRPr lang="es-AR" sz="4800" b="1" kern="0" dirty="0">
              <a:solidFill>
                <a:srgbClr val="00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94678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8" name="Rectangle 2"/>
          <p:cNvSpPr txBox="1">
            <a:spLocks noChangeArrowheads="1"/>
          </p:cNvSpPr>
          <p:nvPr/>
        </p:nvSpPr>
        <p:spPr bwMode="auto">
          <a:xfrm>
            <a:off x="706526" y="2987041"/>
            <a:ext cx="11304482" cy="1874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algn="l" eaLnBrk="1" hangingPunct="1">
              <a:defRPr/>
            </a:pPr>
            <a:r>
              <a:rPr lang="es-ES" sz="2800" b="1" dirty="0">
                <a:solidFill>
                  <a:srgbClr val="000000"/>
                </a:solidFill>
                <a:latin typeface="Gill Sans"/>
              </a:rPr>
              <a:t>Las condiciones básicas de Higiene y Seguridad que se deben cumplir en una obra en construcción desde el comienzo de la misma, serán las siguientes:</a:t>
            </a:r>
            <a:r>
              <a:rPr lang="es-ES" sz="1600" dirty="0"/>
              <a:t/>
            </a:r>
            <a:br>
              <a:rPr lang="es-ES" sz="1600" dirty="0"/>
            </a:br>
            <a:r>
              <a:rPr lang="es-ES" sz="2000" dirty="0"/>
              <a:t/>
            </a:r>
            <a:br>
              <a:rPr lang="es-ES" sz="2000" dirty="0"/>
            </a:br>
            <a:r>
              <a:rPr lang="es-ES" sz="2400" dirty="0">
                <a:solidFill>
                  <a:srgbClr val="000000"/>
                </a:solidFill>
                <a:latin typeface="Gill Sans"/>
              </a:rPr>
              <a:t>a) Instalación de baños y vestuarios adecuados.</a:t>
            </a:r>
            <a:r>
              <a:rPr lang="es-ES" sz="2400" dirty="0"/>
              <a:t/>
            </a:r>
            <a:br>
              <a:rPr lang="es-ES" sz="2400" dirty="0"/>
            </a:br>
            <a:r>
              <a:rPr lang="es-ES" sz="2400" dirty="0"/>
              <a:t/>
            </a:r>
            <a:br>
              <a:rPr lang="es-ES" sz="2400" dirty="0"/>
            </a:br>
            <a:r>
              <a:rPr lang="es-ES" sz="2400" dirty="0">
                <a:solidFill>
                  <a:srgbClr val="000000"/>
                </a:solidFill>
                <a:latin typeface="Gill Sans"/>
              </a:rPr>
              <a:t>b) Provisión de agua potable.</a:t>
            </a:r>
            <a:r>
              <a:rPr lang="es-ES" sz="2400" dirty="0"/>
              <a:t/>
            </a:r>
            <a:br>
              <a:rPr lang="es-ES" sz="2400" dirty="0"/>
            </a:br>
            <a:r>
              <a:rPr lang="es-ES" sz="2400" dirty="0"/>
              <a:t/>
            </a:r>
            <a:br>
              <a:rPr lang="es-ES" sz="2400" dirty="0"/>
            </a:br>
            <a:r>
              <a:rPr lang="es-ES" sz="2400" dirty="0">
                <a:solidFill>
                  <a:srgbClr val="000000"/>
                </a:solidFill>
                <a:latin typeface="Gill Sans"/>
              </a:rPr>
              <a:t>c) Construcción de la infraestructura de campamento (en caso de ser necesario).</a:t>
            </a:r>
            <a:r>
              <a:rPr lang="es-ES" sz="2400" dirty="0"/>
              <a:t/>
            </a:r>
            <a:br>
              <a:rPr lang="es-ES" sz="2400" dirty="0"/>
            </a:br>
            <a:r>
              <a:rPr lang="es-ES" sz="2400" dirty="0"/>
              <a:t/>
            </a:r>
            <a:br>
              <a:rPr lang="es-ES" sz="2400" dirty="0"/>
            </a:br>
            <a:r>
              <a:rPr lang="es-ES" sz="2400" dirty="0">
                <a:solidFill>
                  <a:srgbClr val="000000"/>
                </a:solidFill>
                <a:latin typeface="Gill Sans"/>
              </a:rPr>
              <a:t>d) Disponer de vehículos apropiados para el transporte de personal (en caso de ser necesario).</a:t>
            </a:r>
            <a:r>
              <a:rPr lang="es-ES" sz="2400" dirty="0"/>
              <a:t/>
            </a:r>
            <a:br>
              <a:rPr lang="es-ES" sz="2400" dirty="0"/>
            </a:br>
            <a:r>
              <a:rPr lang="es-ES" sz="2400" dirty="0"/>
              <a:t/>
            </a:r>
            <a:br>
              <a:rPr lang="es-ES" sz="2400" dirty="0"/>
            </a:br>
            <a:r>
              <a:rPr lang="es-ES" sz="2400" dirty="0">
                <a:solidFill>
                  <a:srgbClr val="000000"/>
                </a:solidFill>
                <a:latin typeface="Gill Sans"/>
              </a:rPr>
              <a:t>e) Entrega de todos los elementos de protección personal para el momento de la obra que se trate, de acuerdo a los riesgos existentes, con la excepción de la ropa de trabajo.</a:t>
            </a:r>
            <a:r>
              <a:rPr lang="es-ES" sz="2000" dirty="0"/>
              <a:t/>
            </a:r>
            <a:br>
              <a:rPr lang="es-ES" sz="2000" dirty="0"/>
            </a:br>
            <a:endParaRPr kumimoji="0" lang="es-ES" altLang="es-AR" sz="1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588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8" name="Rectangle 2"/>
          <p:cNvSpPr txBox="1">
            <a:spLocks noChangeArrowheads="1"/>
          </p:cNvSpPr>
          <p:nvPr/>
        </p:nvSpPr>
        <p:spPr bwMode="auto">
          <a:xfrm>
            <a:off x="566957" y="2690950"/>
            <a:ext cx="11304482" cy="1604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algn="l" eaLnBrk="1" hangingPunct="1">
              <a:defRPr/>
            </a:pPr>
            <a:r>
              <a:rPr lang="es-ES" sz="2000" dirty="0"/>
              <a:t/>
            </a:r>
            <a:br>
              <a:rPr lang="es-ES" sz="2000" dirty="0"/>
            </a:br>
            <a:r>
              <a:rPr lang="es-ES" sz="2000" dirty="0"/>
              <a:t/>
            </a:r>
            <a:br>
              <a:rPr lang="es-ES" sz="2000" dirty="0"/>
            </a:br>
            <a:r>
              <a:rPr lang="es-ES" sz="2000" dirty="0"/>
              <a:t/>
            </a:r>
            <a:br>
              <a:rPr lang="es-ES" sz="2000" dirty="0"/>
            </a:br>
            <a:r>
              <a:rPr lang="es-ES" sz="2000" dirty="0">
                <a:solidFill>
                  <a:srgbClr val="000000"/>
                </a:solidFill>
                <a:latin typeface="Gill Sans"/>
              </a:rPr>
              <a:t>f) Implementación del Servicio de Higiene y Seguridad y la confección del legajo técnico.</a:t>
            </a:r>
            <a:r>
              <a:rPr lang="es-ES" sz="2000" dirty="0"/>
              <a:t/>
            </a:r>
            <a:br>
              <a:rPr lang="es-ES" sz="2000" dirty="0"/>
            </a:br>
            <a:r>
              <a:rPr lang="es-ES" sz="2000" dirty="0"/>
              <a:t/>
            </a:r>
            <a:br>
              <a:rPr lang="es-ES" sz="2000" dirty="0"/>
            </a:br>
            <a:r>
              <a:rPr lang="es-ES" sz="2000" dirty="0">
                <a:solidFill>
                  <a:srgbClr val="000000"/>
                </a:solidFill>
                <a:latin typeface="Gill Sans"/>
              </a:rPr>
              <a:t>g) Elaboración de un programa de capacitación de Higiene y Seguridad y realización de la instrucción básica inicial para el personal en la materia.</a:t>
            </a:r>
            <a:r>
              <a:rPr lang="es-ES" sz="2000" dirty="0"/>
              <a:t/>
            </a:r>
            <a:br>
              <a:rPr lang="es-ES" sz="2000" dirty="0"/>
            </a:br>
            <a:r>
              <a:rPr lang="es-ES" sz="2000" dirty="0"/>
              <a:t/>
            </a:r>
            <a:br>
              <a:rPr lang="es-ES" sz="2000" dirty="0"/>
            </a:br>
            <a:r>
              <a:rPr lang="es-ES" sz="2000" dirty="0">
                <a:solidFill>
                  <a:srgbClr val="000000"/>
                </a:solidFill>
                <a:latin typeface="Gill Sans"/>
              </a:rPr>
              <a:t>h) Ejecución de las medidas preventivas de protección de caída de personas o de derrumbes, tales como colocación de barandas, vallas, señalización, pantallas, </a:t>
            </a:r>
            <a:r>
              <a:rPr lang="es-ES" sz="2000" dirty="0" err="1">
                <a:solidFill>
                  <a:srgbClr val="000000"/>
                </a:solidFill>
                <a:latin typeface="Gill Sans"/>
              </a:rPr>
              <a:t>subamurado</a:t>
            </a:r>
            <a:r>
              <a:rPr lang="es-ES" sz="2000" dirty="0">
                <a:solidFill>
                  <a:srgbClr val="000000"/>
                </a:solidFill>
                <a:latin typeface="Gill Sans"/>
              </a:rPr>
              <a:t> o tablestacado, según corresponda.</a:t>
            </a:r>
            <a:r>
              <a:rPr lang="es-ES" sz="2000" dirty="0"/>
              <a:t/>
            </a:r>
            <a:br>
              <a:rPr lang="es-ES" sz="2000" dirty="0"/>
            </a:br>
            <a:r>
              <a:rPr lang="es-ES" sz="2000" dirty="0"/>
              <a:t/>
            </a:r>
            <a:br>
              <a:rPr lang="es-ES" sz="2000" dirty="0"/>
            </a:br>
            <a:r>
              <a:rPr lang="es-ES" sz="2000" dirty="0">
                <a:solidFill>
                  <a:srgbClr val="000000"/>
                </a:solidFill>
                <a:latin typeface="Gill Sans"/>
              </a:rPr>
              <a:t>i) Disponer de disyuntores eléctricos o puestas a tierra, de acuerdo al riesgo a cubrir, en los tableros y la maquinaria instalada. Asimismo, los cableados se ejecutarán con cables de doble aislación.</a:t>
            </a:r>
            <a:r>
              <a:rPr lang="es-ES" sz="2000" dirty="0"/>
              <a:t/>
            </a:r>
            <a:br>
              <a:rPr lang="es-ES" sz="2000" dirty="0"/>
            </a:br>
            <a:r>
              <a:rPr lang="es-ES" sz="2000" dirty="0"/>
              <a:t/>
            </a:r>
            <a:br>
              <a:rPr lang="es-ES" sz="2000" dirty="0"/>
            </a:br>
            <a:r>
              <a:rPr lang="es-ES" sz="2000" dirty="0">
                <a:solidFill>
                  <a:srgbClr val="000000"/>
                </a:solidFill>
                <a:latin typeface="Gill Sans"/>
              </a:rPr>
              <a:t>j) Instalación de un extinguidor de polvo químico </a:t>
            </a:r>
            <a:r>
              <a:rPr lang="es-ES" sz="2000" dirty="0" err="1" smtClean="0">
                <a:solidFill>
                  <a:srgbClr val="000000"/>
                </a:solidFill>
                <a:latin typeface="Gill Sans"/>
              </a:rPr>
              <a:t>tri</a:t>
            </a:r>
            <a:r>
              <a:rPr lang="es-ES" sz="2000" dirty="0">
                <a:solidFill>
                  <a:srgbClr val="000000"/>
                </a:solidFill>
                <a:latin typeface="Gill Sans"/>
              </a:rPr>
              <a:t>-</a:t>
            </a:r>
            <a:r>
              <a:rPr lang="es-ES" sz="2000" dirty="0" smtClean="0">
                <a:solidFill>
                  <a:srgbClr val="000000"/>
                </a:solidFill>
                <a:latin typeface="Gill Sans"/>
              </a:rPr>
              <a:t>clase </a:t>
            </a:r>
            <a:r>
              <a:rPr lang="es-ES" sz="2000" dirty="0">
                <a:solidFill>
                  <a:srgbClr val="000000"/>
                </a:solidFill>
                <a:latin typeface="Gill Sans"/>
              </a:rPr>
              <a:t>ABC, cuya capacidad sea DIEZ KILOGRAMOS (10 kg).</a:t>
            </a:r>
            <a:r>
              <a:rPr lang="es-ES" sz="2000" dirty="0"/>
              <a:t/>
            </a:r>
            <a:br>
              <a:rPr lang="es-ES" sz="2000" dirty="0"/>
            </a:br>
            <a:r>
              <a:rPr lang="es-ES" sz="2000" dirty="0"/>
              <a:t/>
            </a:r>
            <a:br>
              <a:rPr lang="es-ES" sz="2000" dirty="0"/>
            </a:br>
            <a:r>
              <a:rPr lang="es-ES" sz="2000" dirty="0">
                <a:solidFill>
                  <a:srgbClr val="000000"/>
                </a:solidFill>
                <a:latin typeface="Gill Sans"/>
              </a:rPr>
              <a:t>k) Protección de los accionamientos y sistemas de transmisión de las máquinas instaladas.</a:t>
            </a:r>
            <a:endParaRPr kumimoji="0" lang="es-ES" altLang="es-AR" sz="20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259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8" name="Rectangle 2"/>
          <p:cNvSpPr txBox="1">
            <a:spLocks noChangeArrowheads="1"/>
          </p:cNvSpPr>
          <p:nvPr/>
        </p:nvSpPr>
        <p:spPr bwMode="auto">
          <a:xfrm>
            <a:off x="462455" y="3204754"/>
            <a:ext cx="11304482" cy="125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algn="l" eaLnBrk="1" hangingPunct="1">
              <a:defRPr/>
            </a:pPr>
            <a:r>
              <a:rPr lang="es-ES" sz="2800" b="1" dirty="0">
                <a:solidFill>
                  <a:srgbClr val="000000"/>
                </a:solidFill>
                <a:latin typeface="Gill Sans"/>
              </a:rPr>
              <a:t>A los siete (7) días:</a:t>
            </a:r>
            <a:r>
              <a:rPr lang="es-ES" sz="2400" dirty="0"/>
              <a:t/>
            </a:r>
            <a:br>
              <a:rPr lang="es-ES" sz="2400" dirty="0"/>
            </a:br>
            <a:r>
              <a:rPr lang="es-ES" sz="2400" dirty="0"/>
              <a:t/>
            </a:r>
            <a:br>
              <a:rPr lang="es-ES" sz="2400" dirty="0"/>
            </a:br>
            <a:r>
              <a:rPr lang="es-ES" sz="2400" dirty="0">
                <a:solidFill>
                  <a:srgbClr val="000000"/>
                </a:solidFill>
                <a:latin typeface="Gill Sans"/>
              </a:rPr>
              <a:t>l) Entrega de la ropa de trabajo.</a:t>
            </a:r>
            <a:r>
              <a:rPr lang="es-ES" sz="2400" dirty="0"/>
              <a:t/>
            </a:r>
            <a:br>
              <a:rPr lang="es-ES" sz="2400" dirty="0"/>
            </a:br>
            <a:r>
              <a:rPr lang="es-ES" sz="2400" dirty="0"/>
              <a:t/>
            </a:r>
            <a:br>
              <a:rPr lang="es-ES" sz="2400" dirty="0"/>
            </a:br>
            <a:r>
              <a:rPr lang="es-ES" sz="2800" b="1" dirty="0">
                <a:solidFill>
                  <a:srgbClr val="000000"/>
                </a:solidFill>
                <a:latin typeface="Gill Sans"/>
              </a:rPr>
              <a:t>A los quince (15) días:</a:t>
            </a:r>
            <a:r>
              <a:rPr lang="es-ES" sz="2400" dirty="0"/>
              <a:t/>
            </a:r>
            <a:br>
              <a:rPr lang="es-ES" sz="2400" dirty="0"/>
            </a:br>
            <a:r>
              <a:rPr lang="es-ES" sz="2400" dirty="0"/>
              <a:t/>
            </a:r>
            <a:br>
              <a:rPr lang="es-ES" sz="2400" dirty="0"/>
            </a:br>
            <a:r>
              <a:rPr lang="es-ES" sz="2400" dirty="0">
                <a:solidFill>
                  <a:srgbClr val="000000"/>
                </a:solidFill>
                <a:latin typeface="Gill Sans"/>
              </a:rPr>
              <a:t>m) Completar la capacitación básica en Higiene y Seguridad al personal.</a:t>
            </a:r>
            <a:r>
              <a:rPr lang="es-ES" sz="2400" dirty="0"/>
              <a:t/>
            </a:r>
            <a:br>
              <a:rPr lang="es-ES" sz="2400" dirty="0"/>
            </a:br>
            <a:r>
              <a:rPr lang="es-ES" sz="2400" dirty="0"/>
              <a:t/>
            </a:r>
            <a:br>
              <a:rPr lang="es-ES" sz="2400" dirty="0"/>
            </a:br>
            <a:r>
              <a:rPr lang="es-ES" sz="2400" dirty="0">
                <a:solidFill>
                  <a:srgbClr val="000000"/>
                </a:solidFill>
                <a:latin typeface="Gill Sans"/>
              </a:rPr>
              <a:t>n) Instalar carteles de seguridad en obra.</a:t>
            </a:r>
            <a:r>
              <a:rPr lang="es-ES" sz="2400" dirty="0"/>
              <a:t/>
            </a:r>
            <a:br>
              <a:rPr lang="es-ES" sz="2400" dirty="0"/>
            </a:br>
            <a:r>
              <a:rPr lang="es-ES" sz="2400" dirty="0"/>
              <a:t/>
            </a:r>
            <a:br>
              <a:rPr lang="es-ES" sz="2400" dirty="0"/>
            </a:br>
            <a:r>
              <a:rPr lang="es-ES" sz="2400" dirty="0">
                <a:solidFill>
                  <a:srgbClr val="000000"/>
                </a:solidFill>
                <a:latin typeface="Gill Sans"/>
              </a:rPr>
              <a:t>o) Destinar un sitio adecuado para su utilización como comedor del personal.</a:t>
            </a:r>
            <a:r>
              <a:rPr lang="es-ES" sz="2400" dirty="0"/>
              <a:t/>
            </a:r>
            <a:br>
              <a:rPr lang="es-ES" sz="2400" dirty="0"/>
            </a:br>
            <a:r>
              <a:rPr lang="es-ES" sz="2400" dirty="0"/>
              <a:t/>
            </a:r>
            <a:br>
              <a:rPr lang="es-ES" sz="2400" dirty="0"/>
            </a:br>
            <a:r>
              <a:rPr lang="es-ES" sz="2400" dirty="0">
                <a:solidFill>
                  <a:srgbClr val="000000"/>
                </a:solidFill>
                <a:latin typeface="Gill Sans"/>
              </a:rPr>
              <a:t>p) Completar la protección de incendio.</a:t>
            </a:r>
            <a:r>
              <a:rPr lang="es-ES" sz="2400" dirty="0"/>
              <a:t/>
            </a:r>
            <a:br>
              <a:rPr lang="es-ES" sz="2400" dirty="0"/>
            </a:br>
            <a:r>
              <a:rPr lang="es-ES" sz="2400" dirty="0"/>
              <a:t/>
            </a:r>
            <a:br>
              <a:rPr lang="es-ES" sz="2400" dirty="0"/>
            </a:br>
            <a:r>
              <a:rPr lang="es-ES" sz="2400" dirty="0">
                <a:solidFill>
                  <a:srgbClr val="000000"/>
                </a:solidFill>
                <a:latin typeface="Gill Sans"/>
              </a:rPr>
              <a:t>q) Adecuar el orden y la limpieza de la obra, destinando sectores de acceso, circulación y ascenso en caso de corresponder, seguros y libres de obstáculos.</a:t>
            </a:r>
            <a:endParaRPr kumimoji="0" lang="es-ES" altLang="es-AR"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321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8" name="Rectangle 2"/>
          <p:cNvSpPr txBox="1">
            <a:spLocks noChangeArrowheads="1"/>
          </p:cNvSpPr>
          <p:nvPr/>
        </p:nvSpPr>
        <p:spPr bwMode="auto">
          <a:xfrm>
            <a:off x="-288139" y="966651"/>
            <a:ext cx="12805670" cy="125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eaLnBrk="1" hangingPunct="1">
              <a:defRPr/>
            </a:pPr>
            <a: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r>
            <a:b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br>
            <a:endPar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4323731" y="1034007"/>
            <a:ext cx="3734345" cy="886316"/>
          </a:xfrm>
          <a:prstGeom prst="rect">
            <a:avLst/>
          </a:prstGeom>
        </p:spPr>
      </p:pic>
      <p:pic>
        <p:nvPicPr>
          <p:cNvPr id="3" name="Imagen 2"/>
          <p:cNvPicPr>
            <a:picLocks noChangeAspect="1"/>
          </p:cNvPicPr>
          <p:nvPr/>
        </p:nvPicPr>
        <p:blipFill>
          <a:blip r:embed="rId5"/>
          <a:stretch>
            <a:fillRect/>
          </a:stretch>
        </p:blipFill>
        <p:spPr>
          <a:xfrm>
            <a:off x="995310" y="2071614"/>
            <a:ext cx="9804810" cy="3963426"/>
          </a:xfrm>
          <a:prstGeom prst="rect">
            <a:avLst/>
          </a:prstGeom>
        </p:spPr>
      </p:pic>
    </p:spTree>
    <p:extLst>
      <p:ext uri="{BB962C8B-B14F-4D97-AF65-F5344CB8AC3E}">
        <p14:creationId xmlns:p14="http://schemas.microsoft.com/office/powerpoint/2010/main" val="16251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8" name="Rectangle 2"/>
          <p:cNvSpPr txBox="1">
            <a:spLocks noChangeArrowheads="1"/>
          </p:cNvSpPr>
          <p:nvPr/>
        </p:nvSpPr>
        <p:spPr bwMode="auto">
          <a:xfrm>
            <a:off x="1260827" y="639608"/>
            <a:ext cx="11304482"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algn="l" eaLnBrk="1" hangingPunct="1">
              <a:defRPr/>
            </a:pPr>
            <a:r>
              <a:rPr lang="es-ES" sz="2800" b="1" dirty="0" smtClean="0">
                <a:solidFill>
                  <a:srgbClr val="000000"/>
                </a:solidFill>
                <a:latin typeface="Gill Sans"/>
              </a:rPr>
              <a:t>HORAS PROFESIONALES DE HIGIENE Y SEGURIDAD</a:t>
            </a:r>
            <a:r>
              <a:rPr lang="es-ES" sz="2400" dirty="0"/>
              <a:t/>
            </a:r>
            <a:br>
              <a:rPr lang="es-ES" sz="2400" dirty="0"/>
            </a:br>
            <a:r>
              <a:rPr lang="es-ES" sz="2400" dirty="0"/>
              <a:t/>
            </a:r>
            <a:br>
              <a:rPr lang="es-ES" sz="2400" dirty="0"/>
            </a:br>
            <a:endParaRPr kumimoji="0" lang="es-ES" altLang="es-AR"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upo 4"/>
          <p:cNvGrpSpPr/>
          <p:nvPr/>
        </p:nvGrpSpPr>
        <p:grpSpPr>
          <a:xfrm>
            <a:off x="3058512" y="1723797"/>
            <a:ext cx="6112367" cy="3499958"/>
            <a:chOff x="3668127" y="2420511"/>
            <a:chExt cx="5620503" cy="3207576"/>
          </a:xfrm>
        </p:grpSpPr>
        <p:pic>
          <p:nvPicPr>
            <p:cNvPr id="9" name="Imagen 8"/>
            <p:cNvPicPr>
              <a:picLocks noChangeAspect="1"/>
            </p:cNvPicPr>
            <p:nvPr/>
          </p:nvPicPr>
          <p:blipFill rotWithShape="1">
            <a:blip r:embed="rId4"/>
            <a:srcRect l="853" r="82017"/>
            <a:stretch/>
          </p:blipFill>
          <p:spPr>
            <a:xfrm>
              <a:off x="3668127" y="2420511"/>
              <a:ext cx="2446569" cy="3207576"/>
            </a:xfrm>
            <a:prstGeom prst="rect">
              <a:avLst/>
            </a:prstGeom>
          </p:spPr>
        </p:pic>
        <p:pic>
          <p:nvPicPr>
            <p:cNvPr id="10" name="Imagen 9"/>
            <p:cNvPicPr>
              <a:picLocks noChangeAspect="1"/>
            </p:cNvPicPr>
            <p:nvPr/>
          </p:nvPicPr>
          <p:blipFill rotWithShape="1">
            <a:blip r:embed="rId4"/>
            <a:srcRect l="54202" r="23174"/>
            <a:stretch/>
          </p:blipFill>
          <p:spPr>
            <a:xfrm>
              <a:off x="6114696" y="2448951"/>
              <a:ext cx="3173934" cy="3150696"/>
            </a:xfrm>
            <a:prstGeom prst="rect">
              <a:avLst/>
            </a:prstGeom>
          </p:spPr>
        </p:pic>
      </p:grpSp>
      <p:sp>
        <p:nvSpPr>
          <p:cNvPr id="6" name="Rectángulo 5"/>
          <p:cNvSpPr/>
          <p:nvPr/>
        </p:nvSpPr>
        <p:spPr>
          <a:xfrm>
            <a:off x="388244" y="5192722"/>
            <a:ext cx="11860306" cy="1477328"/>
          </a:xfrm>
          <a:prstGeom prst="rect">
            <a:avLst/>
          </a:prstGeom>
        </p:spPr>
        <p:txBody>
          <a:bodyPr wrap="square">
            <a:spAutoFit/>
          </a:bodyPr>
          <a:lstStyle/>
          <a:p>
            <a:r>
              <a:rPr lang="es-ES" b="1" dirty="0">
                <a:solidFill>
                  <a:srgbClr val="000000"/>
                </a:solidFill>
                <a:latin typeface="Gill Sans"/>
              </a:rPr>
              <a:t>Técnicos:</a:t>
            </a:r>
            <a:r>
              <a:rPr lang="es-ES" dirty="0"/>
              <a:t/>
            </a:r>
            <a:br>
              <a:rPr lang="es-ES" dirty="0"/>
            </a:br>
            <a:r>
              <a:rPr lang="es-ES" dirty="0"/>
              <a:t/>
            </a:r>
            <a:br>
              <a:rPr lang="es-ES" dirty="0"/>
            </a:br>
            <a:r>
              <a:rPr lang="es-ES" dirty="0">
                <a:solidFill>
                  <a:srgbClr val="000000"/>
                </a:solidFill>
                <a:latin typeface="Gill Sans"/>
              </a:rPr>
              <a:t>A partir de 50 personas, el profesional a cargo del Servicio de Higiene y Seguridad establecerá la cantidad de técnicos necesarios y la asignación de horas profesionales, atendiendo a la complejidad de obra, frentes abiertos, cantidad de personal expuesto al riesgo, etc.</a:t>
            </a:r>
            <a:endParaRPr lang="es-AR" dirty="0"/>
          </a:p>
        </p:txBody>
      </p:sp>
    </p:spTree>
    <p:extLst>
      <p:ext uri="{BB962C8B-B14F-4D97-AF65-F5344CB8AC3E}">
        <p14:creationId xmlns:p14="http://schemas.microsoft.com/office/powerpoint/2010/main" val="3647164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248502" y="2676"/>
            <a:ext cx="2718963" cy="919396"/>
          </a:xfrm>
          <a:prstGeom prst="rect">
            <a:avLst/>
          </a:prstGeom>
        </p:spPr>
      </p:pic>
      <p:pic>
        <p:nvPicPr>
          <p:cNvPr id="4" name="Imagen 3"/>
          <p:cNvPicPr>
            <a:picLocks noChangeAspect="1"/>
          </p:cNvPicPr>
          <p:nvPr/>
        </p:nvPicPr>
        <p:blipFill>
          <a:blip r:embed="rId3"/>
          <a:stretch>
            <a:fillRect/>
          </a:stretch>
        </p:blipFill>
        <p:spPr>
          <a:xfrm>
            <a:off x="963010" y="169486"/>
            <a:ext cx="1469240" cy="769602"/>
          </a:xfrm>
          <a:prstGeom prst="rect">
            <a:avLst/>
          </a:prstGeom>
        </p:spPr>
      </p:pic>
      <p:sp>
        <p:nvSpPr>
          <p:cNvPr id="12" name="Título 1"/>
          <p:cNvSpPr txBox="1">
            <a:spLocks/>
          </p:cNvSpPr>
          <p:nvPr/>
        </p:nvSpPr>
        <p:spPr>
          <a:xfrm>
            <a:off x="3393606" y="249932"/>
            <a:ext cx="4893539" cy="666568"/>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dirty="0"/>
              <a:t>Licenciatura en Higiene y Seguridad en el trabajo</a:t>
            </a:r>
          </a:p>
        </p:txBody>
      </p:sp>
      <p:sp>
        <p:nvSpPr>
          <p:cNvPr id="8" name="Rectangle 2"/>
          <p:cNvSpPr txBox="1">
            <a:spLocks noChangeArrowheads="1"/>
          </p:cNvSpPr>
          <p:nvPr/>
        </p:nvSpPr>
        <p:spPr bwMode="auto">
          <a:xfrm>
            <a:off x="2153576" y="4260703"/>
            <a:ext cx="7603628" cy="119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t>RESOLUCIÓN</a:t>
            </a:r>
            <a:r>
              <a:rPr kumimoji="0" lang="es-ES" altLang="es-AR" sz="3600" b="1" i="0" u="none" strike="noStrike" kern="0" cap="none" spc="0" normalizeH="0" noProof="0" dirty="0" smtClean="0">
                <a:ln>
                  <a:noFill/>
                </a:ln>
                <a:solidFill>
                  <a:srgbClr val="000000"/>
                </a:solidFill>
                <a:effectLst/>
                <a:uLnTx/>
                <a:uFillTx/>
                <a:latin typeface="Arial" panose="020B0604020202020204" pitchFamily="34" charset="0"/>
                <a:ea typeface="+mj-ea"/>
                <a:cs typeface="Arial" panose="020B0604020202020204" pitchFamily="34" charset="0"/>
              </a:rPr>
              <a:t> 552/2001</a:t>
            </a:r>
            <a: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t/>
            </a:r>
            <a:b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br>
            <a:endPar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 name="Rectángulo 1"/>
          <p:cNvSpPr/>
          <p:nvPr/>
        </p:nvSpPr>
        <p:spPr>
          <a:xfrm>
            <a:off x="1697630" y="1634923"/>
            <a:ext cx="9362987" cy="2308324"/>
          </a:xfrm>
          <a:prstGeom prst="rect">
            <a:avLst/>
          </a:prstGeom>
        </p:spPr>
        <p:txBody>
          <a:bodyPr wrap="square">
            <a:spAutoFit/>
          </a:bodyPr>
          <a:lstStyle/>
          <a:p>
            <a:r>
              <a:rPr lang="es-ES" sz="3600" b="1" dirty="0">
                <a:solidFill>
                  <a:srgbClr val="000000"/>
                </a:solidFill>
                <a:latin typeface="Gill Sans"/>
              </a:rPr>
              <a:t>Programa "Trabajo Seguro para Todos" (T.S.T.). Construcción. Agro. Empresas Guía. Actividades de Riesgos Específicos. Disposiciones Generales.</a:t>
            </a:r>
            <a:endParaRPr lang="es-AR" sz="3600" dirty="0"/>
          </a:p>
        </p:txBody>
      </p:sp>
    </p:spTree>
    <p:extLst>
      <p:ext uri="{BB962C8B-B14F-4D97-AF65-F5344CB8AC3E}">
        <p14:creationId xmlns:p14="http://schemas.microsoft.com/office/powerpoint/2010/main" val="3488755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2" name="Rectángulo 1"/>
          <p:cNvSpPr/>
          <p:nvPr/>
        </p:nvSpPr>
        <p:spPr>
          <a:xfrm>
            <a:off x="366094" y="1497611"/>
            <a:ext cx="11497203" cy="3385542"/>
          </a:xfrm>
          <a:prstGeom prst="rect">
            <a:avLst/>
          </a:prstGeom>
        </p:spPr>
        <p:txBody>
          <a:bodyPr wrap="square">
            <a:spAutoFit/>
          </a:bodyPr>
          <a:lstStyle/>
          <a:p>
            <a:pPr algn="ctr"/>
            <a:r>
              <a:rPr lang="es-ES" sz="3200" b="1" dirty="0">
                <a:solidFill>
                  <a:srgbClr val="000000"/>
                </a:solidFill>
                <a:latin typeface="Gill Sans"/>
              </a:rPr>
              <a:t>Capítulo I </a:t>
            </a:r>
            <a:r>
              <a:rPr lang="es-ES" sz="3200" b="1" dirty="0" smtClean="0">
                <a:solidFill>
                  <a:srgbClr val="000000"/>
                </a:solidFill>
                <a:latin typeface="Gill Sans"/>
              </a:rPr>
              <a:t>     </a:t>
            </a:r>
          </a:p>
          <a:p>
            <a:pPr algn="ctr"/>
            <a:r>
              <a:rPr lang="es-ES" sz="3200" b="1" dirty="0" smtClean="0">
                <a:solidFill>
                  <a:srgbClr val="000000"/>
                </a:solidFill>
                <a:latin typeface="Gill Sans"/>
              </a:rPr>
              <a:t>Construcción</a:t>
            </a:r>
          </a:p>
          <a:p>
            <a:pPr algn="just"/>
            <a:endParaRPr lang="es-ES" dirty="0" smtClean="0">
              <a:solidFill>
                <a:srgbClr val="000000"/>
              </a:solidFill>
              <a:latin typeface="Gill Sans"/>
            </a:endParaRPr>
          </a:p>
          <a:p>
            <a:pPr algn="just"/>
            <a:endParaRPr lang="es-ES" dirty="0">
              <a:solidFill>
                <a:srgbClr val="000000"/>
              </a:solidFill>
              <a:latin typeface="Gill Sans"/>
            </a:endParaRPr>
          </a:p>
          <a:p>
            <a:pPr algn="just"/>
            <a:endParaRPr lang="es-ES" dirty="0">
              <a:solidFill>
                <a:srgbClr val="000000"/>
              </a:solidFill>
              <a:latin typeface="Gill Sans"/>
            </a:endParaRPr>
          </a:p>
          <a:p>
            <a:pPr algn="just"/>
            <a:r>
              <a:rPr lang="es-ES" sz="2400" b="1" dirty="0" smtClean="0">
                <a:solidFill>
                  <a:srgbClr val="000000"/>
                </a:solidFill>
                <a:latin typeface="Gill Sans"/>
              </a:rPr>
              <a:t>Art</a:t>
            </a:r>
            <a:r>
              <a:rPr lang="es-ES" sz="2400" b="1" dirty="0">
                <a:solidFill>
                  <a:srgbClr val="000000"/>
                </a:solidFill>
                <a:latin typeface="Gill Sans"/>
              </a:rPr>
              <a:t>. 12. </a:t>
            </a:r>
            <a:r>
              <a:rPr lang="es-ES" sz="2400" dirty="0">
                <a:solidFill>
                  <a:srgbClr val="000000"/>
                </a:solidFill>
                <a:latin typeface="Gill Sans"/>
              </a:rPr>
              <a:t>— Los empleadores deberán entregar a su Aseguradora de Riesgos del Trabajo en un plazo de CINCO (5) días hábiles antes de la iniciación de la obra, el "Aviso de Obra" en los términos del formulario que como ANEXO I integra la presente Resolución</a:t>
            </a:r>
            <a:r>
              <a:rPr lang="es-ES" sz="2400" dirty="0" smtClean="0">
                <a:solidFill>
                  <a:srgbClr val="000000"/>
                </a:solidFill>
                <a:latin typeface="Gill Sans"/>
              </a:rPr>
              <a:t>.</a:t>
            </a:r>
            <a:endParaRPr lang="es-ES" sz="2400" dirty="0">
              <a:solidFill>
                <a:srgbClr val="000000"/>
              </a:solidFill>
              <a:latin typeface="Gill Sans"/>
            </a:endParaRPr>
          </a:p>
        </p:txBody>
      </p:sp>
    </p:spTree>
    <p:extLst>
      <p:ext uri="{BB962C8B-B14F-4D97-AF65-F5344CB8AC3E}">
        <p14:creationId xmlns:p14="http://schemas.microsoft.com/office/powerpoint/2010/main" val="4044547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3" name="Rectángulo 2"/>
          <p:cNvSpPr/>
          <p:nvPr/>
        </p:nvSpPr>
        <p:spPr>
          <a:xfrm>
            <a:off x="388243" y="1574645"/>
            <a:ext cx="11455413" cy="4524315"/>
          </a:xfrm>
          <a:prstGeom prst="rect">
            <a:avLst/>
          </a:prstGeom>
        </p:spPr>
        <p:txBody>
          <a:bodyPr wrap="square">
            <a:spAutoFit/>
          </a:bodyPr>
          <a:lstStyle/>
          <a:p>
            <a:r>
              <a:rPr lang="es-ES" sz="2400" b="1" dirty="0">
                <a:solidFill>
                  <a:srgbClr val="000000"/>
                </a:solidFill>
                <a:latin typeface="Gill Sans"/>
              </a:rPr>
              <a:t>Art. 13. </a:t>
            </a:r>
            <a:r>
              <a:rPr lang="es-ES" sz="2400" dirty="0">
                <a:solidFill>
                  <a:srgbClr val="000000"/>
                </a:solidFill>
                <a:latin typeface="Gill Sans"/>
              </a:rPr>
              <a:t>— Recibido el "Aviso de Obra", las Aseguradoras de Riesgos del Trabajo deberán comunicarlo a esta S.R.T. sobre todas las obras de construcción que reúnan alguno de los siguientes requisitos</a:t>
            </a:r>
            <a:r>
              <a:rPr lang="es-ES" sz="2400" dirty="0" smtClean="0">
                <a:solidFill>
                  <a:srgbClr val="000000"/>
                </a:solidFill>
                <a:latin typeface="Gill Sans"/>
              </a:rPr>
              <a:t>:</a:t>
            </a:r>
          </a:p>
          <a:p>
            <a:r>
              <a:rPr lang="es-ES" sz="2400" dirty="0" smtClean="0">
                <a:solidFill>
                  <a:srgbClr val="000000"/>
                </a:solidFill>
                <a:latin typeface="Gill Sans"/>
              </a:rPr>
              <a:t>a</a:t>
            </a:r>
            <a:r>
              <a:rPr lang="es-ES" sz="2400" dirty="0">
                <a:solidFill>
                  <a:srgbClr val="000000"/>
                </a:solidFill>
                <a:latin typeface="Gill Sans"/>
              </a:rPr>
              <a:t>) comprendan la realización de una excavación; </a:t>
            </a:r>
            <a:endParaRPr lang="es-ES" sz="2400" dirty="0" smtClean="0">
              <a:solidFill>
                <a:srgbClr val="000000"/>
              </a:solidFill>
              <a:latin typeface="Gill Sans"/>
            </a:endParaRPr>
          </a:p>
          <a:p>
            <a:r>
              <a:rPr lang="es-ES" sz="2400" dirty="0" smtClean="0">
                <a:solidFill>
                  <a:srgbClr val="000000"/>
                </a:solidFill>
                <a:latin typeface="Gill Sans"/>
              </a:rPr>
              <a:t>b</a:t>
            </a:r>
            <a:r>
              <a:rPr lang="es-ES" sz="2400" dirty="0">
                <a:solidFill>
                  <a:srgbClr val="000000"/>
                </a:solidFill>
                <a:latin typeface="Gill Sans"/>
              </a:rPr>
              <a:t>) comprendan la realización de una demolición; </a:t>
            </a:r>
            <a:endParaRPr lang="es-ES" sz="2400" dirty="0" smtClean="0">
              <a:solidFill>
                <a:srgbClr val="000000"/>
              </a:solidFill>
              <a:latin typeface="Gill Sans"/>
            </a:endParaRPr>
          </a:p>
          <a:p>
            <a:r>
              <a:rPr lang="es-ES" sz="2400" dirty="0" smtClean="0">
                <a:solidFill>
                  <a:srgbClr val="000000"/>
                </a:solidFill>
                <a:latin typeface="Gill Sans"/>
              </a:rPr>
              <a:t>c</a:t>
            </a:r>
            <a:r>
              <a:rPr lang="es-ES" sz="2400" dirty="0">
                <a:solidFill>
                  <a:srgbClr val="000000"/>
                </a:solidFill>
                <a:latin typeface="Gill Sans"/>
              </a:rPr>
              <a:t>) prevean el uso de medios de </a:t>
            </a:r>
            <a:r>
              <a:rPr lang="es-ES" sz="2400" dirty="0" err="1">
                <a:solidFill>
                  <a:srgbClr val="000000"/>
                </a:solidFill>
                <a:latin typeface="Gill Sans"/>
              </a:rPr>
              <a:t>izaje</a:t>
            </a:r>
            <a:r>
              <a:rPr lang="es-ES" sz="2400" dirty="0">
                <a:solidFill>
                  <a:srgbClr val="000000"/>
                </a:solidFill>
                <a:latin typeface="Gill Sans"/>
              </a:rPr>
              <a:t>, montacargas o </a:t>
            </a:r>
            <a:r>
              <a:rPr lang="es-ES" sz="2400" dirty="0" err="1">
                <a:solidFill>
                  <a:srgbClr val="000000"/>
                </a:solidFill>
                <a:latin typeface="Gill Sans"/>
              </a:rPr>
              <a:t>montapersonas</a:t>
            </a:r>
            <a:r>
              <a:rPr lang="es-ES" sz="2400" dirty="0">
                <a:solidFill>
                  <a:srgbClr val="000000"/>
                </a:solidFill>
                <a:latin typeface="Gill Sans"/>
              </a:rPr>
              <a:t>; </a:t>
            </a:r>
            <a:endParaRPr lang="es-ES" sz="2400" dirty="0" smtClean="0">
              <a:solidFill>
                <a:srgbClr val="000000"/>
              </a:solidFill>
              <a:latin typeface="Gill Sans"/>
            </a:endParaRPr>
          </a:p>
          <a:p>
            <a:r>
              <a:rPr lang="es-ES" sz="2400" dirty="0" smtClean="0">
                <a:solidFill>
                  <a:srgbClr val="000000"/>
                </a:solidFill>
                <a:latin typeface="Gill Sans"/>
              </a:rPr>
              <a:t>d</a:t>
            </a:r>
            <a:r>
              <a:rPr lang="es-ES" sz="2400" dirty="0">
                <a:solidFill>
                  <a:srgbClr val="000000"/>
                </a:solidFill>
                <a:latin typeface="Gill Sans"/>
              </a:rPr>
              <a:t>) requieran el uso de silletas o andamios colgantes; </a:t>
            </a:r>
            <a:endParaRPr lang="es-ES" sz="2400" dirty="0" smtClean="0">
              <a:solidFill>
                <a:srgbClr val="000000"/>
              </a:solidFill>
              <a:latin typeface="Gill Sans"/>
            </a:endParaRPr>
          </a:p>
          <a:p>
            <a:r>
              <a:rPr lang="es-ES" sz="2400" dirty="0" smtClean="0">
                <a:solidFill>
                  <a:srgbClr val="000000"/>
                </a:solidFill>
                <a:latin typeface="Gill Sans"/>
              </a:rPr>
              <a:t>e</a:t>
            </a:r>
            <a:r>
              <a:rPr lang="es-ES" sz="2400" dirty="0">
                <a:solidFill>
                  <a:srgbClr val="000000"/>
                </a:solidFill>
                <a:latin typeface="Gill Sans"/>
              </a:rPr>
              <a:t>) superen los UN MIL (1000) metros cuadrados de superficie cubierta; </a:t>
            </a:r>
            <a:endParaRPr lang="es-ES" sz="2400" dirty="0" smtClean="0">
              <a:solidFill>
                <a:srgbClr val="000000"/>
              </a:solidFill>
              <a:latin typeface="Gill Sans"/>
            </a:endParaRPr>
          </a:p>
          <a:p>
            <a:r>
              <a:rPr lang="es-ES" sz="2400" dirty="0" smtClean="0">
                <a:solidFill>
                  <a:srgbClr val="000000"/>
                </a:solidFill>
                <a:latin typeface="Gill Sans"/>
              </a:rPr>
              <a:t>f</a:t>
            </a:r>
            <a:r>
              <a:rPr lang="es-ES" sz="2400" dirty="0">
                <a:solidFill>
                  <a:srgbClr val="000000"/>
                </a:solidFill>
                <a:latin typeface="Gill Sans"/>
              </a:rPr>
              <a:t>) superen los CUATRO (4) metros de altura a partir de la cota CERO (0); </a:t>
            </a:r>
            <a:endParaRPr lang="es-ES" sz="2400" dirty="0" smtClean="0">
              <a:solidFill>
                <a:srgbClr val="000000"/>
              </a:solidFill>
              <a:latin typeface="Gill Sans"/>
            </a:endParaRPr>
          </a:p>
          <a:p>
            <a:r>
              <a:rPr lang="es-ES" sz="2400" dirty="0" smtClean="0">
                <a:solidFill>
                  <a:srgbClr val="000000"/>
                </a:solidFill>
                <a:latin typeface="Gill Sans"/>
              </a:rPr>
              <a:t>g</a:t>
            </a:r>
            <a:r>
              <a:rPr lang="es-ES" sz="2400" dirty="0">
                <a:solidFill>
                  <a:srgbClr val="000000"/>
                </a:solidFill>
                <a:latin typeface="Gill Sans"/>
              </a:rPr>
              <a:t>) realicen tareas sobre o en proximidades de líneas o equipos energizados con Media o Alta Tensión, definidas MT y AT según el reglamento del ENTE NACIONAL DE REGULACION DE LA ELECTRICIDAD (E.N.R.E.). </a:t>
            </a:r>
            <a:endParaRPr lang="es-AR" sz="2400" dirty="0"/>
          </a:p>
        </p:txBody>
      </p:sp>
    </p:spTree>
    <p:extLst>
      <p:ext uri="{BB962C8B-B14F-4D97-AF65-F5344CB8AC3E}">
        <p14:creationId xmlns:p14="http://schemas.microsoft.com/office/powerpoint/2010/main" val="3282101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3" name="Rectángulo 2"/>
          <p:cNvSpPr/>
          <p:nvPr/>
        </p:nvSpPr>
        <p:spPr>
          <a:xfrm>
            <a:off x="386989" y="2265017"/>
            <a:ext cx="10668000" cy="1815882"/>
          </a:xfrm>
          <a:prstGeom prst="rect">
            <a:avLst/>
          </a:prstGeom>
        </p:spPr>
        <p:txBody>
          <a:bodyPr wrap="square">
            <a:spAutoFit/>
          </a:bodyPr>
          <a:lstStyle/>
          <a:p>
            <a:r>
              <a:rPr lang="es-ES" sz="2800" b="1" dirty="0">
                <a:solidFill>
                  <a:srgbClr val="000000"/>
                </a:solidFill>
                <a:latin typeface="Gill Sans"/>
              </a:rPr>
              <a:t>Art. 13. </a:t>
            </a:r>
            <a:r>
              <a:rPr lang="es-ES" sz="2800" dirty="0">
                <a:solidFill>
                  <a:srgbClr val="000000"/>
                </a:solidFill>
                <a:latin typeface="Gill Sans"/>
              </a:rPr>
              <a:t>— </a:t>
            </a:r>
            <a:endParaRPr lang="es-ES" sz="2800" dirty="0" smtClean="0">
              <a:solidFill>
                <a:srgbClr val="000000"/>
              </a:solidFill>
              <a:latin typeface="Gill Sans"/>
            </a:endParaRPr>
          </a:p>
          <a:p>
            <a:endParaRPr lang="es-ES" sz="2800" dirty="0">
              <a:solidFill>
                <a:srgbClr val="000000"/>
              </a:solidFill>
              <a:latin typeface="Gill Sans"/>
            </a:endParaRPr>
          </a:p>
          <a:p>
            <a:endParaRPr lang="es-ES" sz="2800" dirty="0" smtClean="0">
              <a:solidFill>
                <a:srgbClr val="000000"/>
              </a:solidFill>
              <a:latin typeface="Gill Sans"/>
            </a:endParaRPr>
          </a:p>
          <a:p>
            <a:endParaRPr lang="es-AR" sz="2800" dirty="0"/>
          </a:p>
        </p:txBody>
      </p:sp>
      <p:sp>
        <p:nvSpPr>
          <p:cNvPr id="2" name="Rectángulo 1"/>
          <p:cNvSpPr/>
          <p:nvPr/>
        </p:nvSpPr>
        <p:spPr>
          <a:xfrm>
            <a:off x="386989" y="3172958"/>
            <a:ext cx="11455413" cy="2308324"/>
          </a:xfrm>
          <a:prstGeom prst="rect">
            <a:avLst/>
          </a:prstGeom>
        </p:spPr>
        <p:txBody>
          <a:bodyPr wrap="square">
            <a:spAutoFit/>
          </a:bodyPr>
          <a:lstStyle/>
          <a:p>
            <a:pPr algn="just"/>
            <a:r>
              <a:rPr lang="es-ES" sz="2400" dirty="0">
                <a:solidFill>
                  <a:srgbClr val="000000"/>
                </a:solidFill>
                <a:latin typeface="Gill Sans"/>
              </a:rPr>
              <a:t>El plazo para la comunicación a la que se refiere el presente artículo será de CUARENTA Y OCHO (48) horas de haber tomado conocimiento, cuando se presenten los requisitos a) y/o b), mientras que para el resto de los requisitos el "Aviso de Obra" deberá ser comunicado por la Aseguradora a esta SUPERINTENDENCIA dentro de los DIEZ (10) días hábiles de haber tomado conocimiento. </a:t>
            </a:r>
            <a:endParaRPr lang="es-AR" sz="2400" dirty="0"/>
          </a:p>
        </p:txBody>
      </p:sp>
    </p:spTree>
    <p:extLst>
      <p:ext uri="{BB962C8B-B14F-4D97-AF65-F5344CB8AC3E}">
        <p14:creationId xmlns:p14="http://schemas.microsoft.com/office/powerpoint/2010/main" val="316711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ángulo 4"/>
          <p:cNvSpPr/>
          <p:nvPr/>
        </p:nvSpPr>
        <p:spPr>
          <a:xfrm>
            <a:off x="670559" y="2075379"/>
            <a:ext cx="11068595" cy="4154984"/>
          </a:xfrm>
          <a:prstGeom prst="rect">
            <a:avLst/>
          </a:prstGeom>
        </p:spPr>
        <p:txBody>
          <a:bodyPr wrap="square">
            <a:spAutoFit/>
          </a:bodyPr>
          <a:lstStyle/>
          <a:p>
            <a:pPr algn="just"/>
            <a:r>
              <a:rPr lang="es-ES" sz="2400" b="1" dirty="0">
                <a:solidFill>
                  <a:srgbClr val="000000"/>
                </a:solidFill>
                <a:latin typeface="Gill Sans"/>
              </a:rPr>
              <a:t>Art. 14. </a:t>
            </a:r>
            <a:r>
              <a:rPr lang="es-ES" sz="2400" dirty="0">
                <a:solidFill>
                  <a:srgbClr val="000000"/>
                </a:solidFill>
                <a:latin typeface="Gill Sans"/>
              </a:rPr>
              <a:t>— Las Aseguradoras de Riesgos del Trabajo deberán elaborar y mantener un Registro de Visitas a Obras debiendo contener de cada visita: </a:t>
            </a:r>
            <a:endParaRPr lang="es-ES" sz="2400" dirty="0" smtClean="0">
              <a:solidFill>
                <a:srgbClr val="000000"/>
              </a:solidFill>
              <a:latin typeface="Gill Sans"/>
            </a:endParaRPr>
          </a:p>
          <a:p>
            <a:pPr algn="just"/>
            <a:endParaRPr lang="es-ES" sz="2400" dirty="0" smtClean="0">
              <a:solidFill>
                <a:srgbClr val="000000"/>
              </a:solidFill>
              <a:latin typeface="Gill Sans"/>
            </a:endParaRPr>
          </a:p>
          <a:p>
            <a:pPr marL="342900" indent="-342900" algn="just">
              <a:buAutoNum type="alphaLcParenR"/>
            </a:pPr>
            <a:r>
              <a:rPr lang="es-ES" sz="2400" dirty="0" smtClean="0">
                <a:solidFill>
                  <a:srgbClr val="000000"/>
                </a:solidFill>
                <a:latin typeface="Gill Sans"/>
              </a:rPr>
              <a:t>C.U.I.T</a:t>
            </a:r>
            <a:r>
              <a:rPr lang="es-ES" sz="2400" dirty="0">
                <a:solidFill>
                  <a:srgbClr val="000000"/>
                </a:solidFill>
                <a:latin typeface="Gill Sans"/>
              </a:rPr>
              <a:t>. del empleador; </a:t>
            </a:r>
            <a:endParaRPr lang="es-ES" sz="2400" dirty="0" smtClean="0">
              <a:solidFill>
                <a:srgbClr val="000000"/>
              </a:solidFill>
              <a:latin typeface="Gill Sans"/>
            </a:endParaRPr>
          </a:p>
          <a:p>
            <a:pPr marL="342900" indent="-342900" algn="just">
              <a:buAutoNum type="alphaLcParenR"/>
            </a:pPr>
            <a:r>
              <a:rPr lang="es-ES" sz="2400" dirty="0" smtClean="0">
                <a:solidFill>
                  <a:srgbClr val="000000"/>
                </a:solidFill>
                <a:latin typeface="Gill Sans"/>
              </a:rPr>
              <a:t> </a:t>
            </a:r>
            <a:r>
              <a:rPr lang="es-ES" sz="2400" dirty="0">
                <a:solidFill>
                  <a:srgbClr val="000000"/>
                </a:solidFill>
                <a:latin typeface="Gill Sans"/>
              </a:rPr>
              <a:t>Razón Social del empleador; </a:t>
            </a:r>
            <a:endParaRPr lang="es-ES" sz="2400" dirty="0" smtClean="0">
              <a:solidFill>
                <a:srgbClr val="000000"/>
              </a:solidFill>
              <a:latin typeface="Gill Sans"/>
            </a:endParaRPr>
          </a:p>
          <a:p>
            <a:pPr marL="342900" indent="-342900" algn="just">
              <a:buAutoNum type="alphaLcParenR"/>
            </a:pPr>
            <a:r>
              <a:rPr lang="es-ES" sz="2400" dirty="0" smtClean="0">
                <a:solidFill>
                  <a:srgbClr val="000000"/>
                </a:solidFill>
                <a:latin typeface="Gill Sans"/>
              </a:rPr>
              <a:t>Domicilio </a:t>
            </a:r>
            <a:r>
              <a:rPr lang="es-ES" sz="2400" dirty="0">
                <a:solidFill>
                  <a:srgbClr val="000000"/>
                </a:solidFill>
                <a:latin typeface="Gill Sans"/>
              </a:rPr>
              <a:t>de la obra; </a:t>
            </a:r>
            <a:endParaRPr lang="es-ES" sz="2400" dirty="0" smtClean="0">
              <a:solidFill>
                <a:srgbClr val="000000"/>
              </a:solidFill>
              <a:latin typeface="Gill Sans"/>
            </a:endParaRPr>
          </a:p>
          <a:p>
            <a:pPr marL="342900" indent="-342900" algn="just">
              <a:buAutoNum type="alphaLcParenR"/>
            </a:pPr>
            <a:r>
              <a:rPr lang="es-ES" sz="2400" dirty="0" smtClean="0">
                <a:solidFill>
                  <a:srgbClr val="000000"/>
                </a:solidFill>
                <a:latin typeface="Gill Sans"/>
              </a:rPr>
              <a:t>Código </a:t>
            </a:r>
            <a:r>
              <a:rPr lang="es-ES" sz="2400" dirty="0">
                <a:solidFill>
                  <a:srgbClr val="000000"/>
                </a:solidFill>
                <a:latin typeface="Gill Sans"/>
              </a:rPr>
              <a:t>Postal de la localización de la obra; </a:t>
            </a:r>
            <a:endParaRPr lang="es-ES" sz="2400" dirty="0" smtClean="0">
              <a:solidFill>
                <a:srgbClr val="000000"/>
              </a:solidFill>
              <a:latin typeface="Gill Sans"/>
            </a:endParaRPr>
          </a:p>
          <a:p>
            <a:pPr marL="342900" indent="-342900" algn="just">
              <a:buAutoNum type="alphaLcParenR"/>
            </a:pPr>
            <a:r>
              <a:rPr lang="es-ES" sz="2400" dirty="0" smtClean="0">
                <a:solidFill>
                  <a:srgbClr val="000000"/>
                </a:solidFill>
                <a:latin typeface="Gill Sans"/>
              </a:rPr>
              <a:t>Fecha </a:t>
            </a:r>
            <a:r>
              <a:rPr lang="es-ES" sz="2400" dirty="0">
                <a:solidFill>
                  <a:srgbClr val="000000"/>
                </a:solidFill>
                <a:latin typeface="Gill Sans"/>
              </a:rPr>
              <a:t>de la visita. </a:t>
            </a:r>
            <a:endParaRPr lang="es-ES" sz="2400" dirty="0" smtClean="0">
              <a:solidFill>
                <a:srgbClr val="000000"/>
              </a:solidFill>
              <a:latin typeface="Gill Sans"/>
            </a:endParaRPr>
          </a:p>
          <a:p>
            <a:pPr marL="342900" indent="-342900" algn="just">
              <a:buAutoNum type="alphaLcParenR"/>
            </a:pPr>
            <a:r>
              <a:rPr lang="es-ES" sz="2400" dirty="0" smtClean="0">
                <a:solidFill>
                  <a:srgbClr val="000000"/>
                </a:solidFill>
                <a:latin typeface="Gill Sans"/>
              </a:rPr>
              <a:t>Si </a:t>
            </a:r>
            <a:r>
              <a:rPr lang="es-ES" sz="2400" dirty="0">
                <a:solidFill>
                  <a:srgbClr val="000000"/>
                </a:solidFill>
                <a:latin typeface="Gill Sans"/>
              </a:rPr>
              <a:t>se detectaron o no incumplimientos en la obra.</a:t>
            </a:r>
          </a:p>
          <a:p>
            <a:r>
              <a:rPr lang="es-ES" sz="2400" dirty="0"/>
              <a:t/>
            </a:r>
            <a:br>
              <a:rPr lang="es-ES" sz="2400" dirty="0"/>
            </a:br>
            <a:endParaRPr lang="es-AR" sz="2400" dirty="0"/>
          </a:p>
        </p:txBody>
      </p:sp>
    </p:spTree>
    <p:extLst>
      <p:ext uri="{BB962C8B-B14F-4D97-AF65-F5344CB8AC3E}">
        <p14:creationId xmlns:p14="http://schemas.microsoft.com/office/powerpoint/2010/main" val="25363548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2" name="Rectángulo 1"/>
          <p:cNvSpPr/>
          <p:nvPr/>
        </p:nvSpPr>
        <p:spPr>
          <a:xfrm>
            <a:off x="388244" y="1476164"/>
            <a:ext cx="11683724" cy="4893647"/>
          </a:xfrm>
          <a:prstGeom prst="rect">
            <a:avLst/>
          </a:prstGeom>
        </p:spPr>
        <p:txBody>
          <a:bodyPr wrap="square">
            <a:spAutoFit/>
          </a:bodyPr>
          <a:lstStyle/>
          <a:p>
            <a:r>
              <a:rPr lang="es-ES" sz="2400" b="1" dirty="0">
                <a:solidFill>
                  <a:srgbClr val="000000"/>
                </a:solidFill>
                <a:latin typeface="Gill Sans"/>
              </a:rPr>
              <a:t>Art. 15. </a:t>
            </a:r>
            <a:r>
              <a:rPr lang="es-ES" sz="2400" dirty="0">
                <a:solidFill>
                  <a:srgbClr val="000000"/>
                </a:solidFill>
                <a:latin typeface="Gill Sans"/>
              </a:rPr>
              <a:t>— Cuando el empleador evalúe y concluya que la obra no va a finalizar en el plazo informado originalmente a la A.R.T., deberá comunicar con una antelación de CINCO (5) días hábiles al plazo de finalización inicialmente previsto, que la obra continuará por un período más extenso, indicando una nueva fecha de terminación. El empleador deberá informar a la Aseguradora de Riesgos del Trabajo cuando, por cualquier circunstancia, se suspenda la obra por un plazo superior a TRES (3) días, como asimismo la fecha de reinicio de la actividad</a:t>
            </a:r>
            <a:r>
              <a:rPr lang="es-ES" sz="2400" dirty="0" smtClean="0">
                <a:solidFill>
                  <a:srgbClr val="000000"/>
                </a:solidFill>
                <a:latin typeface="Gill Sans"/>
              </a:rPr>
              <a:t>.</a:t>
            </a:r>
          </a:p>
          <a:p>
            <a:endParaRPr lang="es-ES" sz="2400" dirty="0" smtClean="0">
              <a:solidFill>
                <a:srgbClr val="000000"/>
              </a:solidFill>
              <a:latin typeface="Gill Sans"/>
            </a:endParaRPr>
          </a:p>
          <a:p>
            <a:r>
              <a:rPr lang="es-ES" sz="2400" b="1" dirty="0">
                <a:solidFill>
                  <a:srgbClr val="000000"/>
                </a:solidFill>
                <a:latin typeface="Gill Sans"/>
              </a:rPr>
              <a:t>Art. 16. </a:t>
            </a:r>
            <a:r>
              <a:rPr lang="es-ES" sz="2400" dirty="0">
                <a:solidFill>
                  <a:srgbClr val="000000"/>
                </a:solidFill>
                <a:latin typeface="Gill Sans"/>
              </a:rPr>
              <a:t>— Esta S.R.T. informará, periódicamente, de los inicios y finalización de obras de construcción, así como de los incumplimientos a la normativa de higiene y seguridad, a la autoridad administrativa laboral de la jurisdicción competente, a los efectos de que se proceda a la correspondiente fiscalización.</a:t>
            </a:r>
          </a:p>
          <a:p>
            <a:endParaRPr lang="es-AR" sz="2400" dirty="0"/>
          </a:p>
        </p:txBody>
      </p:sp>
    </p:spTree>
    <p:extLst>
      <p:ext uri="{BB962C8B-B14F-4D97-AF65-F5344CB8AC3E}">
        <p14:creationId xmlns:p14="http://schemas.microsoft.com/office/powerpoint/2010/main" val="14147717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3" name="Rectángulo 2"/>
          <p:cNvSpPr/>
          <p:nvPr/>
        </p:nvSpPr>
        <p:spPr>
          <a:xfrm>
            <a:off x="388244" y="1494923"/>
            <a:ext cx="11577333" cy="4893647"/>
          </a:xfrm>
          <a:prstGeom prst="rect">
            <a:avLst/>
          </a:prstGeom>
        </p:spPr>
        <p:txBody>
          <a:bodyPr wrap="square">
            <a:spAutoFit/>
          </a:bodyPr>
          <a:lstStyle/>
          <a:p>
            <a:pPr algn="just"/>
            <a:r>
              <a:rPr lang="es-ES" sz="2400" b="1" dirty="0" smtClean="0">
                <a:solidFill>
                  <a:srgbClr val="000000"/>
                </a:solidFill>
                <a:latin typeface="Gill Sans"/>
              </a:rPr>
              <a:t>Art</a:t>
            </a:r>
            <a:r>
              <a:rPr lang="es-ES" sz="2400" b="1" dirty="0">
                <a:solidFill>
                  <a:srgbClr val="000000"/>
                </a:solidFill>
                <a:latin typeface="Gill Sans"/>
              </a:rPr>
              <a:t>. 17. </a:t>
            </a:r>
            <a:r>
              <a:rPr lang="es-ES" sz="2400" dirty="0">
                <a:solidFill>
                  <a:srgbClr val="000000"/>
                </a:solidFill>
                <a:latin typeface="Gill Sans"/>
              </a:rPr>
              <a:t>— La SUPERINTENDENCIA DE RIESGOS DEL TRABAJO realizará el control y seguimiento de las actividades y tareas desarrolladas por las Aseguradoras de Riesgos del Trabajo mediante auditorías efectuadas en sede de las mismas</a:t>
            </a:r>
            <a:r>
              <a:rPr lang="es-ES" sz="2400" dirty="0" smtClean="0">
                <a:solidFill>
                  <a:srgbClr val="000000"/>
                </a:solidFill>
                <a:latin typeface="Gill Sans"/>
              </a:rPr>
              <a:t>.</a:t>
            </a:r>
          </a:p>
          <a:p>
            <a:pPr algn="just"/>
            <a:endParaRPr lang="es-ES" sz="2400" dirty="0">
              <a:solidFill>
                <a:srgbClr val="000000"/>
              </a:solidFill>
              <a:latin typeface="Gill Sans"/>
            </a:endParaRPr>
          </a:p>
          <a:p>
            <a:pPr algn="just"/>
            <a:r>
              <a:rPr lang="es-ES" sz="2400" b="1" dirty="0">
                <a:solidFill>
                  <a:srgbClr val="000000"/>
                </a:solidFill>
                <a:latin typeface="Gill Sans"/>
              </a:rPr>
              <a:t>Art. 18. </a:t>
            </a:r>
            <a:r>
              <a:rPr lang="es-ES" sz="2400" dirty="0">
                <a:solidFill>
                  <a:srgbClr val="000000"/>
                </a:solidFill>
                <a:latin typeface="Gill Sans"/>
              </a:rPr>
              <a:t>— En el marco de las auditorías señaladas en el artículo precedente, la S.R.T. seleccionará obras en desarrollo en las cuales verificará el cumplimiento de las correspondientes obligaciones de las Aseguradoras de Riesgos del Trabajo. Los incumplimientos por parte de los empleadores a las normas de seguridad e higiene en el trabajo que sean detectados por la SUPERINTENDENCIA DE RIESGOS DEL TRABAJO, serán informados a la autoridad administrativa laboral de la jurisdicción competente, a los efectos de que proceda a la correspondiente acción fiscalizadora y sancionatoria que corresponda.</a:t>
            </a:r>
            <a:endParaRPr lang="es-ES" sz="2400" b="0" i="0" dirty="0">
              <a:solidFill>
                <a:srgbClr val="000000"/>
              </a:solidFill>
              <a:effectLst/>
              <a:latin typeface="Gill Sans"/>
            </a:endParaRPr>
          </a:p>
        </p:txBody>
      </p:sp>
    </p:spTree>
    <p:extLst>
      <p:ext uri="{BB962C8B-B14F-4D97-AF65-F5344CB8AC3E}">
        <p14:creationId xmlns:p14="http://schemas.microsoft.com/office/powerpoint/2010/main" val="6050328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4667" y="578847"/>
            <a:ext cx="5724525" cy="6238875"/>
          </a:xfrm>
          <a:prstGeom prst="rect">
            <a:avLst/>
          </a:prstGeom>
        </p:spPr>
      </p:pic>
      <p:pic>
        <p:nvPicPr>
          <p:cNvPr id="4" name="Imagen 3"/>
          <p:cNvPicPr>
            <a:picLocks noChangeAspect="1"/>
          </p:cNvPicPr>
          <p:nvPr/>
        </p:nvPicPr>
        <p:blipFill>
          <a:blip r:embed="rId3"/>
          <a:stretch>
            <a:fillRect/>
          </a:stretch>
        </p:blipFill>
        <p:spPr>
          <a:xfrm>
            <a:off x="6401684" y="822006"/>
            <a:ext cx="5790316" cy="5995716"/>
          </a:xfrm>
          <a:prstGeom prst="rect">
            <a:avLst/>
          </a:prstGeom>
        </p:spPr>
      </p:pic>
      <p:sp>
        <p:nvSpPr>
          <p:cNvPr id="5" name="Rectangle 2"/>
          <p:cNvSpPr txBox="1">
            <a:spLocks noChangeArrowheads="1"/>
          </p:cNvSpPr>
          <p:nvPr/>
        </p:nvSpPr>
        <p:spPr bwMode="auto">
          <a:xfrm>
            <a:off x="3029073" y="491761"/>
            <a:ext cx="5958173" cy="8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t>ANEXO I</a:t>
            </a:r>
            <a:b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br>
            <a:endPar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374721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497454" y="1062309"/>
            <a:ext cx="7508695" cy="5126367"/>
          </a:xfrm>
          <a:prstGeom prst="rect">
            <a:avLst/>
          </a:prstGeom>
        </p:spPr>
      </p:pic>
    </p:spTree>
    <p:extLst>
      <p:ext uri="{BB962C8B-B14F-4D97-AF65-F5344CB8AC3E}">
        <p14:creationId xmlns:p14="http://schemas.microsoft.com/office/powerpoint/2010/main" val="2783422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8" name="Rectangle 2"/>
          <p:cNvSpPr txBox="1">
            <a:spLocks noChangeArrowheads="1"/>
          </p:cNvSpPr>
          <p:nvPr/>
        </p:nvSpPr>
        <p:spPr bwMode="auto">
          <a:xfrm>
            <a:off x="-322973" y="949234"/>
            <a:ext cx="12805670" cy="125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eaLnBrk="1" hangingPunct="1">
              <a:defRPr/>
            </a:pPr>
            <a: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r>
            <a:b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br>
            <a:endPar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3893684" y="1026252"/>
            <a:ext cx="3628938" cy="732880"/>
          </a:xfrm>
          <a:prstGeom prst="rect">
            <a:avLst/>
          </a:prstGeom>
        </p:spPr>
      </p:pic>
      <p:pic>
        <p:nvPicPr>
          <p:cNvPr id="3" name="Imagen 2"/>
          <p:cNvPicPr>
            <a:picLocks noChangeAspect="1"/>
          </p:cNvPicPr>
          <p:nvPr/>
        </p:nvPicPr>
        <p:blipFill>
          <a:blip r:embed="rId5"/>
          <a:stretch>
            <a:fillRect/>
          </a:stretch>
        </p:blipFill>
        <p:spPr>
          <a:xfrm>
            <a:off x="1411833" y="1992765"/>
            <a:ext cx="9341050" cy="4512537"/>
          </a:xfrm>
          <a:prstGeom prst="rect">
            <a:avLst/>
          </a:prstGeom>
        </p:spPr>
      </p:pic>
    </p:spTree>
    <p:extLst>
      <p:ext uri="{BB962C8B-B14F-4D97-AF65-F5344CB8AC3E}">
        <p14:creationId xmlns:p14="http://schemas.microsoft.com/office/powerpoint/2010/main" val="349725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687413" y="24740"/>
            <a:ext cx="4698942" cy="6833260"/>
          </a:xfrm>
          <a:prstGeom prst="rect">
            <a:avLst/>
          </a:prstGeom>
        </p:spPr>
      </p:pic>
    </p:spTree>
    <p:extLst>
      <p:ext uri="{BB962C8B-B14F-4D97-AF65-F5344CB8AC3E}">
        <p14:creationId xmlns:p14="http://schemas.microsoft.com/office/powerpoint/2010/main" val="2885154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3883933"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pic>
        <p:nvPicPr>
          <p:cNvPr id="2" name="Imagen 1"/>
          <p:cNvPicPr>
            <a:picLocks noChangeAspect="1"/>
          </p:cNvPicPr>
          <p:nvPr/>
        </p:nvPicPr>
        <p:blipFill>
          <a:blip r:embed="rId4"/>
          <a:stretch>
            <a:fillRect/>
          </a:stretch>
        </p:blipFill>
        <p:spPr>
          <a:xfrm>
            <a:off x="494891" y="1541417"/>
            <a:ext cx="11261941" cy="4463824"/>
          </a:xfrm>
          <a:prstGeom prst="rect">
            <a:avLst/>
          </a:prstGeom>
        </p:spPr>
      </p:pic>
    </p:spTree>
    <p:extLst>
      <p:ext uri="{BB962C8B-B14F-4D97-AF65-F5344CB8AC3E}">
        <p14:creationId xmlns:p14="http://schemas.microsoft.com/office/powerpoint/2010/main" val="42491599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pic>
        <p:nvPicPr>
          <p:cNvPr id="2" name="Imagen 1"/>
          <p:cNvPicPr>
            <a:picLocks noChangeAspect="1"/>
          </p:cNvPicPr>
          <p:nvPr/>
        </p:nvPicPr>
        <p:blipFill>
          <a:blip r:embed="rId4"/>
          <a:stretch>
            <a:fillRect/>
          </a:stretch>
        </p:blipFill>
        <p:spPr>
          <a:xfrm>
            <a:off x="533754" y="1060496"/>
            <a:ext cx="11353445" cy="5797504"/>
          </a:xfrm>
          <a:prstGeom prst="rect">
            <a:avLst/>
          </a:prstGeom>
        </p:spPr>
      </p:pic>
    </p:spTree>
    <p:extLst>
      <p:ext uri="{BB962C8B-B14F-4D97-AF65-F5344CB8AC3E}">
        <p14:creationId xmlns:p14="http://schemas.microsoft.com/office/powerpoint/2010/main" val="36857366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pic>
        <p:nvPicPr>
          <p:cNvPr id="2" name="Imagen 1"/>
          <p:cNvPicPr>
            <a:picLocks noChangeAspect="1"/>
          </p:cNvPicPr>
          <p:nvPr/>
        </p:nvPicPr>
        <p:blipFill>
          <a:blip r:embed="rId4"/>
          <a:stretch>
            <a:fillRect/>
          </a:stretch>
        </p:blipFill>
        <p:spPr>
          <a:xfrm>
            <a:off x="796292" y="1046933"/>
            <a:ext cx="10636807" cy="5654031"/>
          </a:xfrm>
          <a:prstGeom prst="rect">
            <a:avLst/>
          </a:prstGeom>
        </p:spPr>
      </p:pic>
    </p:spTree>
    <p:extLst>
      <p:ext uri="{BB962C8B-B14F-4D97-AF65-F5344CB8AC3E}">
        <p14:creationId xmlns:p14="http://schemas.microsoft.com/office/powerpoint/2010/main" val="4091412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248502" y="2676"/>
            <a:ext cx="2718963" cy="919396"/>
          </a:xfrm>
          <a:prstGeom prst="rect">
            <a:avLst/>
          </a:prstGeom>
        </p:spPr>
      </p:pic>
      <p:pic>
        <p:nvPicPr>
          <p:cNvPr id="4" name="Imagen 3"/>
          <p:cNvPicPr>
            <a:picLocks noChangeAspect="1"/>
          </p:cNvPicPr>
          <p:nvPr/>
        </p:nvPicPr>
        <p:blipFill>
          <a:blip r:embed="rId3"/>
          <a:stretch>
            <a:fillRect/>
          </a:stretch>
        </p:blipFill>
        <p:spPr>
          <a:xfrm>
            <a:off x="963010" y="169486"/>
            <a:ext cx="1469240" cy="769602"/>
          </a:xfrm>
          <a:prstGeom prst="rect">
            <a:avLst/>
          </a:prstGeom>
        </p:spPr>
      </p:pic>
      <p:sp>
        <p:nvSpPr>
          <p:cNvPr id="12" name="Título 1"/>
          <p:cNvSpPr txBox="1">
            <a:spLocks/>
          </p:cNvSpPr>
          <p:nvPr/>
        </p:nvSpPr>
        <p:spPr>
          <a:xfrm>
            <a:off x="3393606" y="249932"/>
            <a:ext cx="4893539" cy="666568"/>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dirty="0"/>
              <a:t>Licenciatura en Higiene y Seguridad en el trabajo</a:t>
            </a:r>
          </a:p>
        </p:txBody>
      </p:sp>
      <p:sp>
        <p:nvSpPr>
          <p:cNvPr id="8" name="Rectangle 2"/>
          <p:cNvSpPr txBox="1">
            <a:spLocks noChangeArrowheads="1"/>
          </p:cNvSpPr>
          <p:nvPr/>
        </p:nvSpPr>
        <p:spPr bwMode="auto">
          <a:xfrm>
            <a:off x="2292913" y="1645921"/>
            <a:ext cx="7717782" cy="215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AR" sz="48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t>LEGAJO TÉCNICO DE HIGIENE Y SEGURIDAD</a:t>
            </a:r>
            <a:br>
              <a:rPr kumimoji="0" lang="es-ES" altLang="es-AR" sz="48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br>
            <a:endParaRPr kumimoji="0" lang="es-ES" altLang="es-AR" sz="4800" b="1" i="0" u="none" strike="noStrike" kern="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3" name="Imagen 2"/>
          <p:cNvPicPr>
            <a:picLocks noChangeAspect="1"/>
          </p:cNvPicPr>
          <p:nvPr/>
        </p:nvPicPr>
        <p:blipFill>
          <a:blip r:embed="rId4"/>
          <a:stretch>
            <a:fillRect/>
          </a:stretch>
        </p:blipFill>
        <p:spPr>
          <a:xfrm>
            <a:off x="4356643" y="3230880"/>
            <a:ext cx="2967464" cy="3287486"/>
          </a:xfrm>
          <a:prstGeom prst="rect">
            <a:avLst/>
          </a:prstGeom>
        </p:spPr>
      </p:pic>
    </p:spTree>
    <p:extLst>
      <p:ext uri="{BB962C8B-B14F-4D97-AF65-F5344CB8AC3E}">
        <p14:creationId xmlns:p14="http://schemas.microsoft.com/office/powerpoint/2010/main" val="2024386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8" name="Rectangle 2"/>
          <p:cNvSpPr txBox="1">
            <a:spLocks noChangeArrowheads="1"/>
          </p:cNvSpPr>
          <p:nvPr/>
        </p:nvSpPr>
        <p:spPr bwMode="auto">
          <a:xfrm>
            <a:off x="-288139" y="986928"/>
            <a:ext cx="12805670" cy="145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eaLnBrk="1" hangingPunct="1">
              <a:defRPr/>
            </a:pPr>
            <a:r>
              <a:rPr lang="es-ES" altLang="es-AR" sz="3600" b="1" kern="0" dirty="0">
                <a:solidFill>
                  <a:srgbClr val="000000"/>
                </a:solidFill>
                <a:latin typeface="Arial" panose="020B0604020202020204" pitchFamily="34" charset="0"/>
                <a:cs typeface="Arial" panose="020B0604020202020204" pitchFamily="34" charset="0"/>
              </a:rPr>
              <a:t>Reglamento para la industria de la </a:t>
            </a:r>
            <a:r>
              <a:rPr lang="es-ES" altLang="es-AR" sz="3600" b="1" kern="0" dirty="0" smtClean="0">
                <a:solidFill>
                  <a:srgbClr val="000000"/>
                </a:solidFill>
                <a:latin typeface="Arial" panose="020B0604020202020204" pitchFamily="34" charset="0"/>
                <a:cs typeface="Arial" panose="020B0604020202020204" pitchFamily="34" charset="0"/>
              </a:rPr>
              <a:t>Construcción</a:t>
            </a:r>
          </a:p>
          <a:p>
            <a:pPr lvl="0" eaLnBrk="1" hangingPunct="1">
              <a:defRPr/>
            </a:pPr>
            <a:r>
              <a:rPr lang="es-ES" altLang="es-AR" sz="3600" b="1" kern="0" dirty="0" smtClean="0">
                <a:solidFill>
                  <a:srgbClr val="000000"/>
                </a:solidFill>
                <a:latin typeface="Arial" panose="020B0604020202020204" pitchFamily="34" charset="0"/>
                <a:cs typeface="Arial" panose="020B0604020202020204" pitchFamily="34" charset="0"/>
              </a:rPr>
              <a:t>Decreto </a:t>
            </a:r>
            <a:r>
              <a:rPr lang="es-ES" altLang="es-AR" sz="3600" b="1" kern="0" dirty="0">
                <a:solidFill>
                  <a:srgbClr val="000000"/>
                </a:solidFill>
                <a:latin typeface="Arial" panose="020B0604020202020204" pitchFamily="34" charset="0"/>
                <a:cs typeface="Arial" panose="020B0604020202020204" pitchFamily="34" charset="0"/>
              </a:rPr>
              <a:t>911/1996</a:t>
            </a:r>
            <a: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r>
            <a:b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br>
            <a:endPar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ángulo 1"/>
          <p:cNvSpPr/>
          <p:nvPr/>
        </p:nvSpPr>
        <p:spPr>
          <a:xfrm>
            <a:off x="161820" y="2100600"/>
            <a:ext cx="11910147" cy="4585871"/>
          </a:xfrm>
          <a:prstGeom prst="rect">
            <a:avLst/>
          </a:prstGeom>
        </p:spPr>
        <p:txBody>
          <a:bodyPr wrap="square">
            <a:spAutoFit/>
          </a:bodyPr>
          <a:lstStyle/>
          <a:p>
            <a:pPr algn="just"/>
            <a:r>
              <a:rPr lang="es-ES" sz="2400" b="1" dirty="0"/>
              <a:t>CAPITULO 4</a:t>
            </a:r>
          </a:p>
          <a:p>
            <a:pPr algn="just"/>
            <a:endParaRPr lang="es-ES" sz="2400" b="1" dirty="0"/>
          </a:p>
          <a:p>
            <a:pPr algn="just"/>
            <a:r>
              <a:rPr lang="es-ES" sz="2400" b="1" dirty="0"/>
              <a:t>LEGAJO </a:t>
            </a:r>
            <a:r>
              <a:rPr lang="es-ES" sz="2400" b="1" dirty="0" smtClean="0"/>
              <a:t>TÉCNICO </a:t>
            </a:r>
            <a:r>
              <a:rPr lang="es-ES" sz="2400" b="1" dirty="0"/>
              <a:t>DE HIGIENE Y SEGURIDAD</a:t>
            </a:r>
          </a:p>
          <a:p>
            <a:pPr algn="just"/>
            <a:endParaRPr lang="es-ES" sz="2000" dirty="0"/>
          </a:p>
          <a:p>
            <a:pPr algn="just"/>
            <a:r>
              <a:rPr lang="es-ES" sz="2000" dirty="0" smtClean="0"/>
              <a:t>ARTÍCULO </a:t>
            </a:r>
            <a:r>
              <a:rPr lang="es-ES" sz="2000" dirty="0"/>
              <a:t>20. — El Legajo Técnico estará constituido por la documentación generada por la Prestación de Higiene y Seguridad para el control efectivo de los riesgos emergentes en el desarrollo de la obra. Contendrá información suficiente, de acuerdo a las características, volumen y condiciones bajo las cuales se desarrollarán los trabajos, para determinar los riesgos más significativos en cada etapa de los mismos.</a:t>
            </a:r>
          </a:p>
          <a:p>
            <a:pPr algn="just"/>
            <a:endParaRPr lang="es-ES" sz="2000" dirty="0"/>
          </a:p>
          <a:p>
            <a:pPr algn="just"/>
            <a:r>
              <a:rPr lang="es-ES" sz="2000" dirty="0"/>
              <a:t>Además, deberá actualizarse incorporando las modificaciones que se introduzcan en la programación de las tareas que signifiquen alteraciones en el nivel o características de los riesgos para la seguridad del personal.</a:t>
            </a:r>
          </a:p>
          <a:p>
            <a:pPr algn="just"/>
            <a:endParaRPr lang="es-ES" sz="2000" dirty="0"/>
          </a:p>
          <a:p>
            <a:pPr algn="just"/>
            <a:r>
              <a:rPr lang="es-ES" sz="2000" dirty="0"/>
              <a:t>Deberá estar rubricado por el Responsable de Higiene y Seguridad y será exhibido a la autoridad competente, a su requerimiento.</a:t>
            </a:r>
            <a:endParaRPr lang="es-AR" sz="2000" dirty="0"/>
          </a:p>
        </p:txBody>
      </p:sp>
    </p:spTree>
    <p:extLst>
      <p:ext uri="{BB962C8B-B14F-4D97-AF65-F5344CB8AC3E}">
        <p14:creationId xmlns:p14="http://schemas.microsoft.com/office/powerpoint/2010/main" val="1031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8" name="Rectangle 2"/>
          <p:cNvSpPr txBox="1">
            <a:spLocks noChangeArrowheads="1"/>
          </p:cNvSpPr>
          <p:nvPr/>
        </p:nvSpPr>
        <p:spPr bwMode="auto">
          <a:xfrm>
            <a:off x="-131385" y="1408177"/>
            <a:ext cx="12805670" cy="56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eaLnBrk="1" hangingPunct="1">
              <a:defRPr/>
            </a:pPr>
            <a:r>
              <a:rPr lang="es-ES" altLang="es-AR" sz="3600" b="1" kern="0" dirty="0" smtClean="0">
                <a:solidFill>
                  <a:srgbClr val="000000"/>
                </a:solidFill>
                <a:latin typeface="Arial" panose="020B0604020202020204" pitchFamily="34" charset="0"/>
                <a:cs typeface="Arial" panose="020B0604020202020204" pitchFamily="34" charset="0"/>
              </a:rPr>
              <a:t>CONTENIDO DEL LEGAJO TÉCNICO</a:t>
            </a:r>
            <a: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r>
            <a:br>
              <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br>
            <a:endParaRPr kumimoji="0" lang="es-ES" altLang="es-AR"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ángulo 8"/>
          <p:cNvSpPr/>
          <p:nvPr/>
        </p:nvSpPr>
        <p:spPr>
          <a:xfrm>
            <a:off x="155210" y="4534541"/>
            <a:ext cx="6212853" cy="400110"/>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RELEVAMENTO GENERAL DE RIESGOS (RGRL)</a:t>
            </a:r>
            <a:endParaRPr lang="es-AR" sz="2000" dirty="0"/>
          </a:p>
        </p:txBody>
      </p:sp>
      <p:sp>
        <p:nvSpPr>
          <p:cNvPr id="10" name="Rectángulo 9"/>
          <p:cNvSpPr/>
          <p:nvPr/>
        </p:nvSpPr>
        <p:spPr>
          <a:xfrm>
            <a:off x="155210" y="2103766"/>
            <a:ext cx="11910147" cy="707886"/>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INFORMACIÓN DEL ESTABLECIMIENTO</a:t>
            </a:r>
          </a:p>
          <a:p>
            <a:pPr marL="342900" indent="-342900" algn="just">
              <a:buFont typeface="Wingdings" panose="05000000000000000000" pitchFamily="2" charset="2"/>
              <a:buChar char="Ø"/>
            </a:pPr>
            <a:endParaRPr lang="es-AR" sz="2000" dirty="0"/>
          </a:p>
        </p:txBody>
      </p:sp>
      <p:sp>
        <p:nvSpPr>
          <p:cNvPr id="3" name="Rectángulo 2"/>
          <p:cNvSpPr/>
          <p:nvPr/>
        </p:nvSpPr>
        <p:spPr>
          <a:xfrm>
            <a:off x="155210" y="2623187"/>
            <a:ext cx="4728987" cy="400110"/>
          </a:xfrm>
          <a:prstGeom prst="rect">
            <a:avLst/>
          </a:prstGeom>
        </p:spPr>
        <p:txBody>
          <a:bodyPr wrap="none">
            <a:spAutoFit/>
          </a:bodyPr>
          <a:lstStyle/>
          <a:p>
            <a:pPr marL="342900" indent="-342900" algn="just">
              <a:buFont typeface="Wingdings" panose="05000000000000000000" pitchFamily="2" charset="2"/>
              <a:buChar char="Ø"/>
            </a:pPr>
            <a:r>
              <a:rPr lang="es-AR" sz="2000" dirty="0"/>
              <a:t>NOMINA DE TRABAJADORES CUBIERTOS</a:t>
            </a:r>
          </a:p>
        </p:txBody>
      </p:sp>
      <p:sp>
        <p:nvSpPr>
          <p:cNvPr id="11" name="Rectángulo 10"/>
          <p:cNvSpPr/>
          <p:nvPr/>
        </p:nvSpPr>
        <p:spPr>
          <a:xfrm>
            <a:off x="155211" y="3099090"/>
            <a:ext cx="11910147" cy="707886"/>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REGISTRO DE VISITAS DE LA ART</a:t>
            </a:r>
          </a:p>
          <a:p>
            <a:pPr marL="342900" indent="-342900" algn="just">
              <a:buFont typeface="Wingdings" panose="05000000000000000000" pitchFamily="2" charset="2"/>
              <a:buChar char="Ø"/>
            </a:pPr>
            <a:endParaRPr lang="es-AR" sz="2000" dirty="0"/>
          </a:p>
        </p:txBody>
      </p:sp>
      <p:sp>
        <p:nvSpPr>
          <p:cNvPr id="13" name="Rectángulo 12"/>
          <p:cNvSpPr/>
          <p:nvPr/>
        </p:nvSpPr>
        <p:spPr>
          <a:xfrm>
            <a:off x="155210" y="3555805"/>
            <a:ext cx="11910147" cy="707886"/>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ACTAS DE INCUMPLIMIENTO</a:t>
            </a:r>
          </a:p>
          <a:p>
            <a:pPr marL="342900" indent="-342900" algn="just">
              <a:buFont typeface="Wingdings" panose="05000000000000000000" pitchFamily="2" charset="2"/>
              <a:buChar char="Ø"/>
            </a:pPr>
            <a:endParaRPr lang="es-AR" sz="2000" dirty="0"/>
          </a:p>
        </p:txBody>
      </p:sp>
      <p:sp>
        <p:nvSpPr>
          <p:cNvPr id="14" name="Rectángulo 13"/>
          <p:cNvSpPr/>
          <p:nvPr/>
        </p:nvSpPr>
        <p:spPr>
          <a:xfrm>
            <a:off x="150803" y="5033398"/>
            <a:ext cx="11910147" cy="707886"/>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RELEVAMIENTO DE AGENTES DE RESGOS (RAR)</a:t>
            </a:r>
          </a:p>
          <a:p>
            <a:pPr marL="342900" indent="-342900" algn="just">
              <a:buFont typeface="Wingdings" panose="05000000000000000000" pitchFamily="2" charset="2"/>
              <a:buChar char="Ø"/>
            </a:pPr>
            <a:endParaRPr lang="es-AR" sz="2000" dirty="0"/>
          </a:p>
        </p:txBody>
      </p:sp>
      <p:sp>
        <p:nvSpPr>
          <p:cNvPr id="15" name="Rectángulo 14"/>
          <p:cNvSpPr/>
          <p:nvPr/>
        </p:nvSpPr>
        <p:spPr>
          <a:xfrm>
            <a:off x="124347" y="5891466"/>
            <a:ext cx="11910147" cy="707886"/>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INVESTIGACIÓN DE ACCIDENTES</a:t>
            </a:r>
          </a:p>
          <a:p>
            <a:pPr marL="342900" indent="-342900" algn="just">
              <a:buFont typeface="Wingdings" panose="05000000000000000000" pitchFamily="2" charset="2"/>
              <a:buChar char="Ø"/>
            </a:pPr>
            <a:endParaRPr lang="es-AR" sz="2000" dirty="0"/>
          </a:p>
        </p:txBody>
      </p:sp>
      <p:sp>
        <p:nvSpPr>
          <p:cNvPr id="16" name="Rectángulo 15"/>
          <p:cNvSpPr/>
          <p:nvPr/>
        </p:nvSpPr>
        <p:spPr>
          <a:xfrm>
            <a:off x="153009" y="4066244"/>
            <a:ext cx="5100357" cy="707886"/>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AVISO DE OBRA</a:t>
            </a:r>
          </a:p>
          <a:p>
            <a:pPr marL="342900" indent="-342900" algn="just">
              <a:buFont typeface="Wingdings" panose="05000000000000000000" pitchFamily="2" charset="2"/>
              <a:buChar char="Ø"/>
            </a:pPr>
            <a:endParaRPr lang="es-AR" sz="2000" dirty="0"/>
          </a:p>
        </p:txBody>
      </p:sp>
      <p:sp>
        <p:nvSpPr>
          <p:cNvPr id="17" name="Rectángulo 16"/>
          <p:cNvSpPr/>
          <p:nvPr/>
        </p:nvSpPr>
        <p:spPr>
          <a:xfrm>
            <a:off x="6960592" y="2102216"/>
            <a:ext cx="5100357" cy="707886"/>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PROGRAMA DE SEGURIDAD</a:t>
            </a:r>
          </a:p>
          <a:p>
            <a:pPr marL="342900" indent="-342900" algn="just">
              <a:buFont typeface="Wingdings" panose="05000000000000000000" pitchFamily="2" charset="2"/>
              <a:buChar char="Ø"/>
            </a:pPr>
            <a:endParaRPr lang="es-AR" sz="2000" dirty="0"/>
          </a:p>
        </p:txBody>
      </p:sp>
      <p:sp>
        <p:nvSpPr>
          <p:cNvPr id="18" name="Rectángulo 17"/>
          <p:cNvSpPr/>
          <p:nvPr/>
        </p:nvSpPr>
        <p:spPr>
          <a:xfrm>
            <a:off x="6956184" y="2683441"/>
            <a:ext cx="5100357" cy="707886"/>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PERMISOS DE TRABAJO SEGURO</a:t>
            </a:r>
          </a:p>
          <a:p>
            <a:pPr marL="342900" indent="-342900" algn="just">
              <a:buFont typeface="Wingdings" panose="05000000000000000000" pitchFamily="2" charset="2"/>
              <a:buChar char="Ø"/>
            </a:pPr>
            <a:endParaRPr lang="es-AR" sz="2000" dirty="0"/>
          </a:p>
        </p:txBody>
      </p:sp>
      <p:sp>
        <p:nvSpPr>
          <p:cNvPr id="19" name="Rectángulo 18"/>
          <p:cNvSpPr/>
          <p:nvPr/>
        </p:nvSpPr>
        <p:spPr>
          <a:xfrm>
            <a:off x="6947367" y="3221913"/>
            <a:ext cx="5100357" cy="400110"/>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PROGRAMA DE CAPACITACIÓN</a:t>
            </a:r>
            <a:endParaRPr lang="es-AR" sz="2000" dirty="0"/>
          </a:p>
        </p:txBody>
      </p:sp>
      <p:sp>
        <p:nvSpPr>
          <p:cNvPr id="21" name="Rectángulo 20"/>
          <p:cNvSpPr/>
          <p:nvPr/>
        </p:nvSpPr>
        <p:spPr>
          <a:xfrm>
            <a:off x="6971611" y="3736555"/>
            <a:ext cx="5100357" cy="400110"/>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PLAN DE CONTINGENCIA</a:t>
            </a:r>
            <a:endParaRPr lang="es-AR" sz="2000" dirty="0"/>
          </a:p>
        </p:txBody>
      </p:sp>
      <p:sp>
        <p:nvSpPr>
          <p:cNvPr id="22" name="Rectángulo 21"/>
          <p:cNvSpPr/>
          <p:nvPr/>
        </p:nvSpPr>
        <p:spPr>
          <a:xfrm>
            <a:off x="6971611" y="4245992"/>
            <a:ext cx="5100357" cy="400110"/>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REGISTRO DE SIMULACROS</a:t>
            </a:r>
            <a:endParaRPr lang="es-AR" sz="2000" dirty="0"/>
          </a:p>
        </p:txBody>
      </p:sp>
      <p:sp>
        <p:nvSpPr>
          <p:cNvPr id="23" name="Rectángulo 22"/>
          <p:cNvSpPr/>
          <p:nvPr/>
        </p:nvSpPr>
        <p:spPr>
          <a:xfrm>
            <a:off x="6960593" y="4793127"/>
            <a:ext cx="4334318" cy="707886"/>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REGISTRO DE ENTREGA DE ROPA DE TRABAJO Y EPP</a:t>
            </a:r>
            <a:endParaRPr lang="es-AR" sz="2000" dirty="0"/>
          </a:p>
        </p:txBody>
      </p:sp>
      <p:sp>
        <p:nvSpPr>
          <p:cNvPr id="24" name="Rectángulo 23"/>
          <p:cNvSpPr/>
          <p:nvPr/>
        </p:nvSpPr>
        <p:spPr>
          <a:xfrm>
            <a:off x="6947366" y="5609377"/>
            <a:ext cx="5100357" cy="400110"/>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CHECK-LIST DE EQUIPOS DE SEGURIDAD</a:t>
            </a:r>
            <a:endParaRPr lang="es-AR" sz="2000" dirty="0"/>
          </a:p>
        </p:txBody>
      </p:sp>
      <p:sp>
        <p:nvSpPr>
          <p:cNvPr id="26" name="Rectángulo 25"/>
          <p:cNvSpPr/>
          <p:nvPr/>
        </p:nvSpPr>
        <p:spPr>
          <a:xfrm>
            <a:off x="124348" y="5455489"/>
            <a:ext cx="11910147" cy="400110"/>
          </a:xfrm>
          <a:prstGeom prst="rect">
            <a:avLst/>
          </a:prstGeom>
        </p:spPr>
        <p:txBody>
          <a:bodyPr wrap="square">
            <a:spAutoFit/>
          </a:bodyPr>
          <a:lstStyle/>
          <a:p>
            <a:pPr marL="342900" indent="-342900" algn="just">
              <a:buFont typeface="Wingdings" panose="05000000000000000000" pitchFamily="2" charset="2"/>
              <a:buChar char="Ø"/>
            </a:pPr>
            <a:r>
              <a:rPr lang="es-AR" sz="2000" dirty="0" smtClean="0"/>
              <a:t>REGISTRO DE ACCIDENTES</a:t>
            </a:r>
            <a:endParaRPr lang="es-AR" sz="2000" dirty="0"/>
          </a:p>
        </p:txBody>
      </p:sp>
    </p:spTree>
    <p:extLst>
      <p:ext uri="{BB962C8B-B14F-4D97-AF65-F5344CB8AC3E}">
        <p14:creationId xmlns:p14="http://schemas.microsoft.com/office/powerpoint/2010/main" val="268478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P spid="11" grpId="0"/>
      <p:bldP spid="13" grpId="0"/>
      <p:bldP spid="14" grpId="0"/>
      <p:bldP spid="15" grpId="0"/>
      <p:bldP spid="16" grpId="0"/>
      <p:bldP spid="17" grpId="0"/>
      <p:bldP spid="18" grpId="0"/>
      <p:bldP spid="19" grpId="0"/>
      <p:bldP spid="21" grpId="0"/>
      <p:bldP spid="22" grpId="0"/>
      <p:bldP spid="23" grpId="0"/>
      <p:bldP spid="24" grpId="0"/>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27347" r="327" b="34721"/>
          <a:stretch/>
        </p:blipFill>
        <p:spPr>
          <a:xfrm>
            <a:off x="9797143" y="0"/>
            <a:ext cx="2274825" cy="769214"/>
          </a:xfrm>
          <a:prstGeom prst="rect">
            <a:avLst/>
          </a:prstGeom>
        </p:spPr>
      </p:pic>
      <p:pic>
        <p:nvPicPr>
          <p:cNvPr id="4" name="Imagen 3"/>
          <p:cNvPicPr>
            <a:picLocks noChangeAspect="1"/>
          </p:cNvPicPr>
          <p:nvPr/>
        </p:nvPicPr>
        <p:blipFill>
          <a:blip r:embed="rId3"/>
          <a:stretch>
            <a:fillRect/>
          </a:stretch>
        </p:blipFill>
        <p:spPr>
          <a:xfrm>
            <a:off x="388244" y="111209"/>
            <a:ext cx="1214133" cy="635975"/>
          </a:xfrm>
          <a:prstGeom prst="rect">
            <a:avLst/>
          </a:prstGeom>
        </p:spPr>
      </p:pic>
      <p:sp>
        <p:nvSpPr>
          <p:cNvPr id="12" name="Título 1"/>
          <p:cNvSpPr txBox="1">
            <a:spLocks/>
          </p:cNvSpPr>
          <p:nvPr/>
        </p:nvSpPr>
        <p:spPr>
          <a:xfrm>
            <a:off x="4171316" y="361390"/>
            <a:ext cx="3886760" cy="385794"/>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2" name="Rectángulo 1"/>
          <p:cNvSpPr/>
          <p:nvPr/>
        </p:nvSpPr>
        <p:spPr>
          <a:xfrm>
            <a:off x="327283" y="1497081"/>
            <a:ext cx="11330284" cy="5262979"/>
          </a:xfrm>
          <a:prstGeom prst="rect">
            <a:avLst/>
          </a:prstGeom>
        </p:spPr>
        <p:txBody>
          <a:bodyPr wrap="square">
            <a:spAutoFit/>
          </a:bodyPr>
          <a:lstStyle/>
          <a:p>
            <a:r>
              <a:rPr lang="es-ES" b="1" dirty="0">
                <a:solidFill>
                  <a:srgbClr val="000000"/>
                </a:solidFill>
                <a:latin typeface="Gill Sans"/>
              </a:rPr>
              <a:t>ARTICULO 3.- </a:t>
            </a:r>
            <a:r>
              <a:rPr lang="es-ES" dirty="0">
                <a:solidFill>
                  <a:srgbClr val="000000"/>
                </a:solidFill>
                <a:latin typeface="Gill Sans"/>
              </a:rPr>
              <a:t>(REGLAMENTARIO DEL ARTICULO 20, CAPITULO 4, DECRETO REGLAMENTARIO N° 911/1996</a:t>
            </a:r>
            <a:r>
              <a:rPr lang="es-ES" dirty="0" smtClean="0">
                <a:solidFill>
                  <a:srgbClr val="000000"/>
                </a:solidFill>
                <a:latin typeface="Gill Sans"/>
              </a:rPr>
              <a:t>)</a:t>
            </a:r>
            <a:r>
              <a:rPr lang="es-ES" dirty="0"/>
              <a:t/>
            </a:r>
            <a:br>
              <a:rPr lang="es-ES" dirty="0"/>
            </a:br>
            <a:r>
              <a:rPr lang="es-ES" dirty="0">
                <a:solidFill>
                  <a:srgbClr val="000000"/>
                </a:solidFill>
                <a:latin typeface="Gill Sans"/>
              </a:rPr>
              <a:t>Independientemente de los requisitos establecidos en el artículo 20 del Decreto N° 911/1996, el </a:t>
            </a:r>
            <a:r>
              <a:rPr lang="es-ES" sz="2400" b="1" dirty="0">
                <a:solidFill>
                  <a:srgbClr val="000000"/>
                </a:solidFill>
                <a:latin typeface="Gill Sans"/>
              </a:rPr>
              <a:t>L</a:t>
            </a:r>
            <a:r>
              <a:rPr lang="es-ES" sz="2400" b="1" dirty="0" smtClean="0">
                <a:solidFill>
                  <a:srgbClr val="000000"/>
                </a:solidFill>
                <a:latin typeface="Gill Sans"/>
              </a:rPr>
              <a:t>egajo Técnico </a:t>
            </a:r>
            <a:r>
              <a:rPr lang="es-ES" dirty="0">
                <a:solidFill>
                  <a:srgbClr val="000000"/>
                </a:solidFill>
                <a:latin typeface="Gill Sans"/>
              </a:rPr>
              <a:t>de obra deberá completarse con lo siguiente:</a:t>
            </a:r>
            <a:r>
              <a:rPr lang="es-ES" dirty="0"/>
              <a:t/>
            </a:r>
            <a:br>
              <a:rPr lang="es-ES" dirty="0"/>
            </a:br>
            <a:r>
              <a:rPr lang="es-ES" dirty="0"/>
              <a:t/>
            </a:r>
            <a:br>
              <a:rPr lang="es-ES" dirty="0"/>
            </a:br>
            <a:r>
              <a:rPr lang="es-ES" dirty="0">
                <a:solidFill>
                  <a:srgbClr val="000000"/>
                </a:solidFill>
                <a:latin typeface="Gill Sans"/>
              </a:rPr>
              <a:t>a) Memoria descriptiva de la obra.</a:t>
            </a:r>
            <a:r>
              <a:rPr lang="es-ES" dirty="0"/>
              <a:t/>
            </a:r>
            <a:br>
              <a:rPr lang="es-ES" dirty="0"/>
            </a:br>
            <a:r>
              <a:rPr lang="es-ES" dirty="0"/>
              <a:t/>
            </a:r>
            <a:br>
              <a:rPr lang="es-ES" dirty="0"/>
            </a:br>
            <a:r>
              <a:rPr lang="es-ES" dirty="0">
                <a:solidFill>
                  <a:srgbClr val="000000"/>
                </a:solidFill>
                <a:latin typeface="Gill Sans"/>
              </a:rPr>
              <a:t>b) Programa de prevención de accidentes y enfermedades profesionales de acuerdo a los riesgos previstos en cada etapa de obra (se lo completará con planos o esquemas si fuera necesario).</a:t>
            </a:r>
            <a:r>
              <a:rPr lang="es-ES" dirty="0"/>
              <a:t/>
            </a:r>
            <a:br>
              <a:rPr lang="es-ES" dirty="0"/>
            </a:br>
            <a:r>
              <a:rPr lang="es-ES" dirty="0"/>
              <a:t/>
            </a:r>
            <a:br>
              <a:rPr lang="es-ES" dirty="0"/>
            </a:br>
            <a:r>
              <a:rPr lang="es-ES" dirty="0">
                <a:solidFill>
                  <a:srgbClr val="000000"/>
                </a:solidFill>
                <a:latin typeface="Gill Sans"/>
              </a:rPr>
              <a:t>c) Programa de capacitación al personal en materia de Higiene y Seguridad.</a:t>
            </a:r>
            <a:r>
              <a:rPr lang="es-ES" dirty="0"/>
              <a:t/>
            </a:r>
            <a:br>
              <a:rPr lang="es-ES" dirty="0"/>
            </a:br>
            <a:r>
              <a:rPr lang="es-ES" dirty="0"/>
              <a:t/>
            </a:r>
            <a:br>
              <a:rPr lang="es-ES" dirty="0"/>
            </a:br>
            <a:r>
              <a:rPr lang="es-ES" dirty="0">
                <a:solidFill>
                  <a:srgbClr val="000000"/>
                </a:solidFill>
                <a:latin typeface="Gill Sans"/>
              </a:rPr>
              <a:t>d) Registro de evaluaciones efectuadas por el Servicio de Higiene y Seguridad, donde se asentarán las visitas y las mediciones de contaminantes.</a:t>
            </a:r>
            <a:r>
              <a:rPr lang="es-ES" dirty="0"/>
              <a:t/>
            </a:r>
            <a:br>
              <a:rPr lang="es-ES" dirty="0"/>
            </a:br>
            <a:r>
              <a:rPr lang="es-ES" dirty="0"/>
              <a:t/>
            </a:r>
            <a:br>
              <a:rPr lang="es-ES" dirty="0"/>
            </a:br>
            <a:r>
              <a:rPr lang="es-ES" dirty="0">
                <a:solidFill>
                  <a:srgbClr val="000000"/>
                </a:solidFill>
                <a:latin typeface="Gill Sans"/>
              </a:rPr>
              <a:t>e) Organigrama del Servicio de Higiene y Seguridad.</a:t>
            </a:r>
            <a:r>
              <a:rPr lang="es-ES" dirty="0"/>
              <a:t/>
            </a:r>
            <a:br>
              <a:rPr lang="es-ES" dirty="0"/>
            </a:br>
            <a:r>
              <a:rPr lang="es-ES" dirty="0"/>
              <a:t/>
            </a:r>
            <a:br>
              <a:rPr lang="es-ES" dirty="0"/>
            </a:br>
            <a:r>
              <a:rPr lang="es-ES" dirty="0">
                <a:solidFill>
                  <a:srgbClr val="000000"/>
                </a:solidFill>
                <a:latin typeface="Gill Sans"/>
              </a:rPr>
              <a:t>f) Plano o esquema del obrador y servicios auxiliares.</a:t>
            </a:r>
            <a:endParaRPr lang="es-AR" dirty="0"/>
          </a:p>
        </p:txBody>
      </p:sp>
      <p:sp>
        <p:nvSpPr>
          <p:cNvPr id="3" name="Rectángulo 2"/>
          <p:cNvSpPr/>
          <p:nvPr/>
        </p:nvSpPr>
        <p:spPr>
          <a:xfrm>
            <a:off x="3915214" y="973861"/>
            <a:ext cx="5289746" cy="523220"/>
          </a:xfrm>
          <a:prstGeom prst="rect">
            <a:avLst/>
          </a:prstGeom>
        </p:spPr>
        <p:txBody>
          <a:bodyPr wrap="square">
            <a:spAutoFit/>
          </a:bodyPr>
          <a:lstStyle/>
          <a:p>
            <a:r>
              <a:rPr lang="es-AR" sz="2800" b="1" dirty="0">
                <a:solidFill>
                  <a:srgbClr val="000000"/>
                </a:solidFill>
                <a:latin typeface="Gill Sans"/>
              </a:rPr>
              <a:t>Resolución 231/96</a:t>
            </a:r>
            <a:endParaRPr lang="es-AR" sz="2800" dirty="0"/>
          </a:p>
        </p:txBody>
      </p:sp>
    </p:spTree>
    <p:extLst>
      <p:ext uri="{BB962C8B-B14F-4D97-AF65-F5344CB8AC3E}">
        <p14:creationId xmlns:p14="http://schemas.microsoft.com/office/powerpoint/2010/main" val="1351142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3" name="Rectángulo 2"/>
          <p:cNvSpPr/>
          <p:nvPr/>
        </p:nvSpPr>
        <p:spPr>
          <a:xfrm>
            <a:off x="400592" y="1203352"/>
            <a:ext cx="11173099" cy="5324535"/>
          </a:xfrm>
          <a:prstGeom prst="rect">
            <a:avLst/>
          </a:prstGeom>
        </p:spPr>
        <p:txBody>
          <a:bodyPr wrap="square">
            <a:spAutoFit/>
          </a:bodyPr>
          <a:lstStyle/>
          <a:p>
            <a:pPr algn="ctr"/>
            <a:r>
              <a:rPr lang="es-ES" sz="2800" b="1" dirty="0" smtClean="0">
                <a:latin typeface="Arial" panose="020B0604020202020204" pitchFamily="34" charset="0"/>
                <a:cs typeface="Arial" panose="020B0604020202020204" pitchFamily="34" charset="0"/>
              </a:rPr>
              <a:t>Excavaciones </a:t>
            </a:r>
            <a:r>
              <a:rPr lang="es-ES" sz="2800" b="1" dirty="0">
                <a:latin typeface="Arial" panose="020B0604020202020204" pitchFamily="34" charset="0"/>
                <a:cs typeface="Arial" panose="020B0604020202020204" pitchFamily="34" charset="0"/>
              </a:rPr>
              <a:t>y Trabajos Subterráneos en </a:t>
            </a:r>
            <a:r>
              <a:rPr lang="es-ES" sz="2800" b="1" dirty="0" smtClean="0">
                <a:latin typeface="Arial" panose="020B0604020202020204" pitchFamily="34" charset="0"/>
                <a:cs typeface="Arial" panose="020B0604020202020204" pitchFamily="34" charset="0"/>
              </a:rPr>
              <a:t>General</a:t>
            </a:r>
          </a:p>
          <a:p>
            <a:pPr algn="ctr"/>
            <a:r>
              <a:rPr lang="es-ES" sz="2800" b="1" dirty="0" smtClean="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(Arts. 142 a 146</a:t>
            </a:r>
            <a:r>
              <a:rPr lang="es-ES" sz="2800" b="1" dirty="0" smtClean="0">
                <a:latin typeface="Arial" panose="020B0604020202020204" pitchFamily="34" charset="0"/>
                <a:cs typeface="Arial" panose="020B0604020202020204" pitchFamily="34" charset="0"/>
              </a:rPr>
              <a:t>)</a:t>
            </a:r>
          </a:p>
          <a:p>
            <a:pPr algn="just"/>
            <a:endParaRPr lang="es-ES" sz="2000" b="1"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400" b="1" dirty="0">
                <a:latin typeface="Arial" panose="020B0604020202020204" pitchFamily="34" charset="0"/>
                <a:cs typeface="Arial" panose="020B0604020202020204" pitchFamily="34" charset="0"/>
              </a:rPr>
              <a:t>Inspección previa:</a:t>
            </a:r>
            <a:r>
              <a:rPr lang="es-ES" sz="2400" dirty="0">
                <a:latin typeface="Arial" panose="020B0604020202020204" pitchFamily="34" charset="0"/>
                <a:cs typeface="Arial" panose="020B0604020202020204" pitchFamily="34" charset="0"/>
              </a:rPr>
              <a:t> Antes de iniciar las obras se debe hacer un reconocimiento del terreno y fijar las medidas de seguridad. Al comenzar cada jornada, un responsable habilitado debe verificar y registrar por escrito las condiciones de seguridad</a:t>
            </a:r>
            <a:r>
              <a:rPr lang="es-ES" sz="24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400" b="1" dirty="0" smtClean="0">
                <a:latin typeface="Arial" panose="020B0604020202020204" pitchFamily="34" charset="0"/>
                <a:cs typeface="Arial" panose="020B0604020202020204" pitchFamily="34" charset="0"/>
              </a:rPr>
              <a:t>Entorno:</a:t>
            </a:r>
            <a:r>
              <a:rPr lang="es-ES" sz="2400" dirty="0" smtClean="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Se deben tomar medidas preventivas frente a riesgos por caída de árboles, plantas, insectos o animales. </a:t>
            </a:r>
            <a:endParaRPr lang="es-ES" sz="2400" dirty="0" smtClean="0">
              <a:latin typeface="Arial" panose="020B0604020202020204" pitchFamily="34" charset="0"/>
              <a:cs typeface="Arial" panose="020B0604020202020204" pitchFamily="34" charset="0"/>
            </a:endParaRPr>
          </a:p>
          <a:p>
            <a:pPr algn="just"/>
            <a:endParaRPr lang="es-ES" sz="24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400" b="1" dirty="0">
                <a:latin typeface="Arial" panose="020B0604020202020204" pitchFamily="34" charset="0"/>
                <a:cs typeface="Arial" panose="020B0604020202020204" pitchFamily="34" charset="0"/>
              </a:rPr>
              <a:t>Señalización e iluminación:</a:t>
            </a:r>
            <a:r>
              <a:rPr lang="es-ES" sz="2400" dirty="0">
                <a:latin typeface="Arial" panose="020B0604020202020204" pitchFamily="34" charset="0"/>
                <a:cs typeface="Arial" panose="020B0604020202020204" pitchFamily="34" charset="0"/>
              </a:rPr>
              <a:t> Todas las excavaciones y túneles deben estar señalizados de día y de noche. Si tienen iluminación artificial, es obligatorio contar con un sistema de iluminación de emergencia.</a:t>
            </a:r>
          </a:p>
        </p:txBody>
      </p:sp>
    </p:spTree>
    <p:extLst>
      <p:ext uri="{BB962C8B-B14F-4D97-AF65-F5344CB8AC3E}">
        <p14:creationId xmlns:p14="http://schemas.microsoft.com/office/powerpoint/2010/main" val="2363216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 name="Rectángulo 1"/>
          <p:cNvSpPr/>
          <p:nvPr/>
        </p:nvSpPr>
        <p:spPr>
          <a:xfrm>
            <a:off x="470121" y="656869"/>
            <a:ext cx="11338560" cy="6278642"/>
          </a:xfrm>
          <a:prstGeom prst="rect">
            <a:avLst/>
          </a:prstGeom>
        </p:spPr>
        <p:txBody>
          <a:bodyPr wrap="square">
            <a:spAutoFit/>
          </a:bodyPr>
          <a:lstStyle/>
          <a:p>
            <a:pPr algn="ctr"/>
            <a:r>
              <a:rPr lang="es-ES" sz="2800" b="1" dirty="0">
                <a:latin typeface="Arial" panose="020B0604020202020204" pitchFamily="34" charset="0"/>
                <a:cs typeface="Arial" panose="020B0604020202020204" pitchFamily="34" charset="0"/>
              </a:rPr>
              <a:t>Medidas Específicas para Excavaciones (Arts. 147 a 150</a:t>
            </a:r>
            <a:r>
              <a:rPr lang="es-ES" sz="2800" b="1" dirty="0" smtClean="0">
                <a:latin typeface="Arial" panose="020B0604020202020204" pitchFamily="34" charset="0"/>
                <a:cs typeface="Arial" panose="020B0604020202020204" pitchFamily="34" charset="0"/>
              </a:rPr>
              <a:t>)</a:t>
            </a:r>
          </a:p>
          <a:p>
            <a:pPr algn="ctr"/>
            <a:endParaRPr lang="es-ES" sz="2200" b="1" dirty="0">
              <a:latin typeface="Arial" panose="020B0604020202020204" pitchFamily="34" charset="0"/>
              <a:cs typeface="Arial" panose="020B0604020202020204" pitchFamily="34" charset="0"/>
            </a:endParaRPr>
          </a:p>
          <a:p>
            <a:pPr>
              <a:buFont typeface="Arial" panose="020B0604020202020204" pitchFamily="34" charset="0"/>
              <a:buChar char="•"/>
            </a:pPr>
            <a:r>
              <a:rPr lang="es-ES" sz="2200" b="1" dirty="0">
                <a:latin typeface="Arial" panose="020B0604020202020204" pitchFamily="34" charset="0"/>
                <a:cs typeface="Arial" panose="020B0604020202020204" pitchFamily="34" charset="0"/>
              </a:rPr>
              <a:t>Protección de bordes:</a:t>
            </a:r>
            <a:r>
              <a:rPr lang="es-ES" sz="2200" dirty="0">
                <a:latin typeface="Arial" panose="020B0604020202020204" pitchFamily="34" charset="0"/>
                <a:cs typeface="Arial" panose="020B0604020202020204" pitchFamily="34" charset="0"/>
              </a:rPr>
              <a:t> Se deben proteger las zonas con riesgo de caída. Además, el Responsable de Higiene y Seguridad debe controlar que los materiales, herramientas o máquinas en los bordes no provoquen derrumbes ni caigan al vacío</a:t>
            </a:r>
            <a:r>
              <a:rPr lang="es-ES" sz="2200" dirty="0" smtClean="0">
                <a:latin typeface="Arial" panose="020B0604020202020204" pitchFamily="34" charset="0"/>
                <a:cs typeface="Arial" panose="020B0604020202020204" pitchFamily="34" charset="0"/>
              </a:rPr>
              <a:t>.</a:t>
            </a:r>
          </a:p>
          <a:p>
            <a:pPr>
              <a:buFont typeface="Arial" panose="020B0604020202020204" pitchFamily="34" charset="0"/>
              <a:buChar char="•"/>
            </a:pPr>
            <a:endParaRPr lang="es-ES" sz="2200" dirty="0">
              <a:latin typeface="Arial" panose="020B0604020202020204" pitchFamily="34" charset="0"/>
              <a:cs typeface="Arial" panose="020B0604020202020204" pitchFamily="34" charset="0"/>
            </a:endParaRPr>
          </a:p>
          <a:p>
            <a:pPr>
              <a:buFont typeface="Arial" panose="020B0604020202020204" pitchFamily="34" charset="0"/>
              <a:buChar char="•"/>
            </a:pPr>
            <a:r>
              <a:rPr lang="es-ES" sz="2200" b="1" dirty="0">
                <a:latin typeface="Arial" panose="020B0604020202020204" pitchFamily="34" charset="0"/>
                <a:cs typeface="Arial" panose="020B0604020202020204" pitchFamily="34" charset="0"/>
              </a:rPr>
              <a:t>Contención de paredes:</a:t>
            </a:r>
            <a:r>
              <a:rPr lang="es-ES" sz="2200" dirty="0">
                <a:latin typeface="Arial" panose="020B0604020202020204" pitchFamily="34" charset="0"/>
                <a:cs typeface="Arial" panose="020B0604020202020204" pitchFamily="34" charset="0"/>
              </a:rPr>
              <a:t> Si hay riesgo de desprendimiento, se deben usar sistemas de protección (como </a:t>
            </a:r>
            <a:r>
              <a:rPr lang="es-ES" sz="2200" dirty="0" smtClean="0">
                <a:latin typeface="Arial" panose="020B0604020202020204" pitchFamily="34" charset="0"/>
                <a:cs typeface="Arial" panose="020B0604020202020204" pitchFamily="34" charset="0"/>
              </a:rPr>
              <a:t>tablestacas). </a:t>
            </a:r>
            <a:r>
              <a:rPr lang="es-ES" sz="2200" dirty="0">
                <a:latin typeface="Arial" panose="020B0604020202020204" pitchFamily="34" charset="0"/>
                <a:cs typeface="Arial" panose="020B0604020202020204" pitchFamily="34" charset="0"/>
              </a:rPr>
              <a:t>Mientras haya operarios trabajando, la distancia entre el fondo de la excavación y el borde inferior del encofrado no puede superar los </a:t>
            </a:r>
            <a:r>
              <a:rPr lang="es-ES" sz="2200" b="1" dirty="0">
                <a:latin typeface="Arial" panose="020B0604020202020204" pitchFamily="34" charset="0"/>
                <a:cs typeface="Arial" panose="020B0604020202020204" pitchFamily="34" charset="0"/>
              </a:rPr>
              <a:t>1,20 metros</a:t>
            </a:r>
            <a:r>
              <a:rPr lang="es-ES" sz="2200" dirty="0" smtClean="0">
                <a:latin typeface="Arial" panose="020B0604020202020204" pitchFamily="34" charset="0"/>
                <a:cs typeface="Arial" panose="020B0604020202020204" pitchFamily="34" charset="0"/>
              </a:rPr>
              <a:t>.</a:t>
            </a:r>
          </a:p>
          <a:p>
            <a:pPr>
              <a:buFont typeface="Arial" panose="020B0604020202020204" pitchFamily="34" charset="0"/>
              <a:buChar char="•"/>
            </a:pPr>
            <a:endParaRPr lang="es-ES" sz="2200" dirty="0">
              <a:latin typeface="Arial" panose="020B0604020202020204" pitchFamily="34" charset="0"/>
              <a:cs typeface="Arial" panose="020B0604020202020204" pitchFamily="34" charset="0"/>
            </a:endParaRPr>
          </a:p>
          <a:p>
            <a:pPr>
              <a:buFont typeface="Arial" panose="020B0604020202020204" pitchFamily="34" charset="0"/>
              <a:buChar char="•"/>
            </a:pPr>
            <a:r>
              <a:rPr lang="es-ES" sz="2200" b="1" dirty="0">
                <a:latin typeface="Arial" panose="020B0604020202020204" pitchFamily="34" charset="0"/>
                <a:cs typeface="Arial" panose="020B0604020202020204" pitchFamily="34" charset="0"/>
              </a:rPr>
              <a:t>Precauciones adicionales:</a:t>
            </a:r>
            <a:endParaRPr lang="es-ES" sz="22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s-ES" sz="2200" dirty="0">
                <a:latin typeface="Arial" panose="020B0604020202020204" pitchFamily="34" charset="0"/>
                <a:cs typeface="Arial" panose="020B0604020202020204" pitchFamily="34" charset="0"/>
              </a:rPr>
              <a:t>No retirar las contenciones si el terreno está congelado.</a:t>
            </a:r>
          </a:p>
          <a:p>
            <a:pPr marL="742950" lvl="1" indent="-285750">
              <a:buFont typeface="Arial" panose="020B0604020202020204" pitchFamily="34" charset="0"/>
              <a:buChar char="•"/>
            </a:pPr>
            <a:r>
              <a:rPr lang="es-ES" sz="2200" dirty="0">
                <a:latin typeface="Arial" panose="020B0604020202020204" pitchFamily="34" charset="0"/>
                <a:cs typeface="Arial" panose="020B0604020202020204" pitchFamily="34" charset="0"/>
              </a:rPr>
              <a:t>Colocar escaleras reglamentarias si la profundidad supera </a:t>
            </a:r>
            <a:r>
              <a:rPr lang="es-ES" sz="2200" b="1" dirty="0">
                <a:latin typeface="Arial" panose="020B0604020202020204" pitchFamily="34" charset="0"/>
                <a:cs typeface="Arial" panose="020B0604020202020204" pitchFamily="34" charset="0"/>
              </a:rPr>
              <a:t>1 metro</a:t>
            </a:r>
            <a:r>
              <a:rPr lang="es-ES" sz="22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s-ES" sz="2200" dirty="0">
                <a:latin typeface="Arial" panose="020B0604020202020204" pitchFamily="34" charset="0"/>
                <a:cs typeface="Arial" panose="020B0604020202020204" pitchFamily="34" charset="0"/>
              </a:rPr>
              <a:t>No apoyar plataformas directamente sobre los codales del blindaje.</a:t>
            </a:r>
          </a:p>
          <a:p>
            <a:pPr marL="742950" lvl="1" indent="-285750">
              <a:buFont typeface="Arial" panose="020B0604020202020204" pitchFamily="34" charset="0"/>
              <a:buChar char="•"/>
            </a:pPr>
            <a:r>
              <a:rPr lang="es-ES" sz="2200" dirty="0">
                <a:latin typeface="Arial" panose="020B0604020202020204" pitchFamily="34" charset="0"/>
                <a:cs typeface="Arial" panose="020B0604020202020204" pitchFamily="34" charset="0"/>
              </a:rPr>
              <a:t>Prohibido que los trabajadores estén en el fondo de pozos o zanjas mientras operen excavadoras mecánicas, a menos que estén a una distancia mínima de </a:t>
            </a:r>
            <a:r>
              <a:rPr lang="es-ES" sz="2200" b="1" dirty="0">
                <a:latin typeface="Arial" panose="020B0604020202020204" pitchFamily="34" charset="0"/>
                <a:cs typeface="Arial" panose="020B0604020202020204" pitchFamily="34" charset="0"/>
              </a:rPr>
              <a:t>dos veces el largo del brazo de la máquina</a:t>
            </a:r>
            <a:r>
              <a:rPr lang="es-ES" sz="2200" dirty="0" smtClean="0">
                <a:latin typeface="Arial" panose="020B0604020202020204" pitchFamily="34" charset="0"/>
                <a:cs typeface="Arial" panose="020B0604020202020204" pitchFamily="34" charset="0"/>
              </a:rPr>
              <a:t>.</a:t>
            </a:r>
            <a:endParaRPr lang="es-E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65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128088" y="1178719"/>
            <a:ext cx="6485492" cy="2851207"/>
          </a:xfrm>
          <a:prstGeom prst="rect">
            <a:avLst/>
          </a:prstGeom>
        </p:spPr>
      </p:pic>
      <p:pic>
        <p:nvPicPr>
          <p:cNvPr id="3" name="Imagen 2"/>
          <p:cNvPicPr>
            <a:picLocks noChangeAspect="1"/>
          </p:cNvPicPr>
          <p:nvPr/>
        </p:nvPicPr>
        <p:blipFill>
          <a:blip r:embed="rId5"/>
          <a:stretch>
            <a:fillRect/>
          </a:stretch>
        </p:blipFill>
        <p:spPr>
          <a:xfrm>
            <a:off x="6974477" y="1489166"/>
            <a:ext cx="4686300" cy="5182407"/>
          </a:xfrm>
          <a:prstGeom prst="rect">
            <a:avLst/>
          </a:prstGeom>
        </p:spPr>
      </p:pic>
      <p:pic>
        <p:nvPicPr>
          <p:cNvPr id="6" name="Imagen 5"/>
          <p:cNvPicPr>
            <a:picLocks noChangeAspect="1"/>
          </p:cNvPicPr>
          <p:nvPr/>
        </p:nvPicPr>
        <p:blipFill>
          <a:blip r:embed="rId6"/>
          <a:stretch>
            <a:fillRect/>
          </a:stretch>
        </p:blipFill>
        <p:spPr>
          <a:xfrm>
            <a:off x="3298481" y="4496464"/>
            <a:ext cx="3267041" cy="2127102"/>
          </a:xfrm>
          <a:prstGeom prst="rect">
            <a:avLst/>
          </a:prstGeom>
        </p:spPr>
      </p:pic>
    </p:spTree>
    <p:extLst>
      <p:ext uri="{BB962C8B-B14F-4D97-AF65-F5344CB8AC3E}">
        <p14:creationId xmlns:p14="http://schemas.microsoft.com/office/powerpoint/2010/main" val="3405971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313367" y="1717901"/>
            <a:ext cx="5826436" cy="4169093"/>
          </a:xfrm>
          <a:prstGeom prst="rect">
            <a:avLst/>
          </a:prstGeom>
        </p:spPr>
      </p:pic>
      <p:pic>
        <p:nvPicPr>
          <p:cNvPr id="3" name="Imagen 2"/>
          <p:cNvPicPr>
            <a:picLocks noChangeAspect="1"/>
          </p:cNvPicPr>
          <p:nvPr/>
        </p:nvPicPr>
        <p:blipFill rotWithShape="1">
          <a:blip r:embed="rId5"/>
          <a:srcRect l="6494" t="-1468" r="1926" b="1468"/>
          <a:stretch/>
        </p:blipFill>
        <p:spPr>
          <a:xfrm>
            <a:off x="6212540" y="1494292"/>
            <a:ext cx="5718203" cy="4476202"/>
          </a:xfrm>
          <a:prstGeom prst="rect">
            <a:avLst/>
          </a:prstGeom>
        </p:spPr>
      </p:pic>
    </p:spTree>
    <p:extLst>
      <p:ext uri="{BB962C8B-B14F-4D97-AF65-F5344CB8AC3E}">
        <p14:creationId xmlns:p14="http://schemas.microsoft.com/office/powerpoint/2010/main" val="967940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27" t="34499" r="327" b="34721"/>
          <a:stretch/>
        </p:blipFill>
        <p:spPr>
          <a:xfrm>
            <a:off x="9474926" y="29043"/>
            <a:ext cx="2455818" cy="649596"/>
          </a:xfrm>
          <a:prstGeom prst="rect">
            <a:avLst/>
          </a:prstGeom>
        </p:spPr>
      </p:pic>
      <p:pic>
        <p:nvPicPr>
          <p:cNvPr id="4" name="Imagen 3"/>
          <p:cNvPicPr>
            <a:picLocks noChangeAspect="1"/>
          </p:cNvPicPr>
          <p:nvPr/>
        </p:nvPicPr>
        <p:blipFill>
          <a:blip r:embed="rId3"/>
          <a:stretch>
            <a:fillRect/>
          </a:stretch>
        </p:blipFill>
        <p:spPr>
          <a:xfrm>
            <a:off x="785764" y="60339"/>
            <a:ext cx="1138830" cy="596530"/>
          </a:xfrm>
          <a:prstGeom prst="rect">
            <a:avLst/>
          </a:prstGeom>
        </p:spPr>
      </p:pic>
      <p:sp>
        <p:nvSpPr>
          <p:cNvPr id="12" name="Título 1"/>
          <p:cNvSpPr txBox="1">
            <a:spLocks/>
          </p:cNvSpPr>
          <p:nvPr/>
        </p:nvSpPr>
        <p:spPr>
          <a:xfrm>
            <a:off x="3616275" y="81924"/>
            <a:ext cx="3931839" cy="543835"/>
          </a:xfrm>
          <a:prstGeom prst="rect">
            <a:avLst/>
          </a:prstGeom>
        </p:spPr>
        <p:txBody>
          <a:bodyPr vert="horz" lIns="91440" tIns="45720" rIns="91440" bIns="45720" rtlCol="0" anchor="b">
            <a:noAutofit/>
          </a:bodyPr>
          <a:lstStyle>
            <a:defPPr>
              <a:defRPr lang="es-AR"/>
            </a:defPPr>
            <a:lvl1pPr algn="ctr">
              <a:lnSpc>
                <a:spcPct val="90000"/>
              </a:lnSpc>
              <a:spcBef>
                <a:spcPct val="0"/>
              </a:spcBef>
              <a:buNone/>
              <a:defRPr sz="2400" i="1">
                <a:solidFill>
                  <a:schemeClr val="tx2"/>
                </a:solidFill>
                <a:latin typeface="Arial" panose="020B0604020202020204" pitchFamily="34" charset="0"/>
                <a:ea typeface="+mj-ea"/>
                <a:cs typeface="Arial" panose="020B0604020202020204" pitchFamily="34" charset="0"/>
              </a:defRPr>
            </a:lvl1pPr>
          </a:lstStyle>
          <a:p>
            <a:r>
              <a:rPr lang="es-AR" sz="2000" dirty="0"/>
              <a:t>Licenciatura en Higiene y Seguridad en el trabajo</a:t>
            </a:r>
          </a:p>
        </p:txBody>
      </p:sp>
      <p:sp>
        <p:nvSpPr>
          <p:cNvPr id="5" name="Rectangle 1"/>
          <p:cNvSpPr>
            <a:spLocks noChangeArrowheads="1"/>
          </p:cNvSpPr>
          <p:nvPr/>
        </p:nvSpPr>
        <p:spPr bwMode="auto">
          <a:xfrm>
            <a:off x="470121" y="4082806"/>
            <a:ext cx="12190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endParaRPr kumimoji="0" lang="es-AR" altLang="es-A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567962" y="1288596"/>
            <a:ext cx="5238750" cy="5238750"/>
          </a:xfrm>
          <a:prstGeom prst="rect">
            <a:avLst/>
          </a:prstGeom>
        </p:spPr>
      </p:pic>
      <p:pic>
        <p:nvPicPr>
          <p:cNvPr id="3" name="Imagen 2"/>
          <p:cNvPicPr>
            <a:picLocks noChangeAspect="1"/>
          </p:cNvPicPr>
          <p:nvPr/>
        </p:nvPicPr>
        <p:blipFill>
          <a:blip r:embed="rId5"/>
          <a:stretch>
            <a:fillRect/>
          </a:stretch>
        </p:blipFill>
        <p:spPr>
          <a:xfrm>
            <a:off x="6085124" y="2090571"/>
            <a:ext cx="5561095" cy="3634800"/>
          </a:xfrm>
          <a:prstGeom prst="rect">
            <a:avLst/>
          </a:prstGeom>
        </p:spPr>
      </p:pic>
    </p:spTree>
    <p:extLst>
      <p:ext uri="{BB962C8B-B14F-4D97-AF65-F5344CB8AC3E}">
        <p14:creationId xmlns:p14="http://schemas.microsoft.com/office/powerpoint/2010/main" val="10001620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4649</TotalTime>
  <Words>2230</Words>
  <Application>Microsoft Office PowerPoint</Application>
  <PresentationFormat>Panorámica</PresentationFormat>
  <Paragraphs>202</Paragraphs>
  <Slides>47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47</vt:i4>
      </vt:variant>
    </vt:vector>
  </HeadingPairs>
  <TitlesOfParts>
    <vt:vector size="53" baseType="lpstr">
      <vt:lpstr>Arial</vt:lpstr>
      <vt:lpstr>Calibri</vt:lpstr>
      <vt:lpstr>Calibri Light</vt:lpstr>
      <vt:lpstr>Gill Sans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RIESGO ELÉCTRICO</dc:title>
  <dc:creator>diegoguidek@gmail.com</dc:creator>
  <cp:lastModifiedBy>diego</cp:lastModifiedBy>
  <cp:revision>216</cp:revision>
  <dcterms:created xsi:type="dcterms:W3CDTF">2019-12-09T17:18:56Z</dcterms:created>
  <dcterms:modified xsi:type="dcterms:W3CDTF">2026-05-26T23:39:05Z</dcterms:modified>
</cp:coreProperties>
</file>